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notesSlides/notesSlide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3.xml" ContentType="application/vnd.openxmlformats-officedocument.drawingml.chartshapes+xml"/>
  <Override PartName="/ppt/notesSlides/notesSlide9.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4.xml" ContentType="application/vnd.openxmlformats-officedocument.drawingml.chartshapes+xml"/>
  <Override PartName="/ppt/notesSlides/notesSlide10.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5.xml" ContentType="application/vnd.openxmlformats-officedocument.drawingml.chartshapes+xml"/>
  <Override PartName="/ppt/notesSlides/notesSlide11.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6.xml" ContentType="application/vnd.openxmlformats-officedocument.drawingml.chartshapes+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7.xml" ContentType="application/vnd.openxmlformats-officedocument.drawingml.chartshapes+xml"/>
  <Override PartName="/ppt/notesSlides/notesSlide12.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rawings/drawing8.xml" ContentType="application/vnd.openxmlformats-officedocument.drawingml.chartshapes+xml"/>
  <Override PartName="/ppt/notesSlides/notesSlide13.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rawings/drawing9.xml" ContentType="application/vnd.openxmlformats-officedocument.drawingml.chartshapes+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drawings/drawing10.xml" ContentType="application/vnd.openxmlformats-officedocument.drawingml.chartshapes+xml"/>
  <Override PartName="/ppt/notesSlides/notesSlide14.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drawings/drawing11.xml" ContentType="application/vnd.openxmlformats-officedocument.drawingml.chartshapes+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drawings/drawing12.xml" ContentType="application/vnd.openxmlformats-officedocument.drawingml.chartshapes+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drawings/drawing13.xml" ContentType="application/vnd.openxmlformats-officedocument.drawingml.chartshapes+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drawings/drawing14.xml" ContentType="application/vnd.openxmlformats-officedocument.drawingml.chartshape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drawings/drawing15.xml" ContentType="application/vnd.openxmlformats-officedocument.drawingml.chartshapes+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drawings/drawing16.xml" ContentType="application/vnd.openxmlformats-officedocument.drawingml.chartshapes+xml"/>
  <Override PartName="/ppt/notesSlides/notesSlide17.xml" ContentType="application/vnd.openxmlformats-officedocument.presentationml.notesSlid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drawings/drawing17.xml" ContentType="application/vnd.openxmlformats-officedocument.drawingml.chartshapes+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drawings/drawing18.xml" ContentType="application/vnd.openxmlformats-officedocument.drawingml.chartshapes+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drawings/drawing19.xml" ContentType="application/vnd.openxmlformats-officedocument.drawingml.chartshapes+xml"/>
  <Override PartName="/ppt/notesSlides/notesSlide18.xml" ContentType="application/vnd.openxmlformats-officedocument.presentationml.notesSlid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drawings/drawing20.xml" ContentType="application/vnd.openxmlformats-officedocument.drawingml.chartshapes+xml"/>
  <Override PartName="/ppt/notesSlides/notesSlide19.xml" ContentType="application/vnd.openxmlformats-officedocument.presentationml.notesSlide+xml"/>
  <Override PartName="/ppt/charts/chart21.xml" ContentType="application/vnd.openxmlformats-officedocument.drawingml.chart+xml"/>
  <Override PartName="/ppt/theme/themeOverride1.xml" ContentType="application/vnd.openxmlformats-officedocument.themeOverride+xml"/>
  <Override PartName="/ppt/drawings/drawing21.xml" ContentType="application/vnd.openxmlformats-officedocument.drawingml.chartshapes+xml"/>
  <Override PartName="/ppt/charts/chart22.xml" ContentType="application/vnd.openxmlformats-officedocument.drawingml.chart+xml"/>
  <Override PartName="/ppt/charts/style21.xml" ContentType="application/vnd.ms-office.chartstyle+xml"/>
  <Override PartName="/ppt/charts/colors21.xml" ContentType="application/vnd.ms-office.chartcolorstyle+xml"/>
  <Override PartName="/ppt/drawings/drawing22.xml" ContentType="application/vnd.openxmlformats-officedocument.drawingml.chartshapes+xml"/>
  <Override PartName="/ppt/notesSlides/notesSlide20.xml" ContentType="application/vnd.openxmlformats-officedocument.presentationml.notesSlide+xml"/>
  <Override PartName="/ppt/charts/chart23.xml" ContentType="application/vnd.openxmlformats-officedocument.drawingml.chart+xml"/>
  <Override PartName="/ppt/theme/themeOverride2.xml" ContentType="application/vnd.openxmlformats-officedocument.themeOverride+xml"/>
  <Override PartName="/ppt/drawings/drawing23.xml" ContentType="application/vnd.openxmlformats-officedocument.drawingml.chartshapes+xml"/>
  <Override PartName="/ppt/charts/chart24.xml" ContentType="application/vnd.openxmlformats-officedocument.drawingml.chart+xml"/>
  <Override PartName="/ppt/theme/themeOverride3.xml" ContentType="application/vnd.openxmlformats-officedocument.themeOverride+xml"/>
  <Override PartName="/ppt/drawings/drawing24.xml" ContentType="application/vnd.openxmlformats-officedocument.drawingml.chartshapes+xml"/>
  <Override PartName="/ppt/charts/chart25.xml" ContentType="application/vnd.openxmlformats-officedocument.drawingml.chart+xml"/>
  <Override PartName="/ppt/theme/themeOverride4.xml" ContentType="application/vnd.openxmlformats-officedocument.themeOverride+xml"/>
  <Override PartName="/ppt/drawings/drawing25.xml" ContentType="application/vnd.openxmlformats-officedocument.drawingml.chartshapes+xml"/>
  <Override PartName="/ppt/notesSlides/notesSlide21.xml" ContentType="application/vnd.openxmlformats-officedocument.presentationml.notesSlide+xml"/>
  <Override PartName="/ppt/charts/chart26.xml" ContentType="application/vnd.openxmlformats-officedocument.drawingml.chart+xml"/>
  <Override PartName="/ppt/charts/style22.xml" ContentType="application/vnd.ms-office.chartstyle+xml"/>
  <Override PartName="/ppt/charts/colors22.xml" ContentType="application/vnd.ms-office.chartcolorstyle+xml"/>
  <Override PartName="/ppt/theme/themeOverride5.xml" ContentType="application/vnd.openxmlformats-officedocument.themeOverride+xml"/>
  <Override PartName="/ppt/drawings/drawing26.xml" ContentType="application/vnd.openxmlformats-officedocument.drawingml.chartshapes+xml"/>
  <Override PartName="/ppt/charts/chart27.xml" ContentType="application/vnd.openxmlformats-officedocument.drawingml.chart+xml"/>
  <Override PartName="/ppt/charts/style23.xml" ContentType="application/vnd.ms-office.chartstyle+xml"/>
  <Override PartName="/ppt/charts/colors23.xml" ContentType="application/vnd.ms-office.chartcolorstyle+xml"/>
  <Override PartName="/ppt/drawings/drawing27.xml" ContentType="application/vnd.openxmlformats-officedocument.drawingml.chartshape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28.xml" ContentType="application/vnd.openxmlformats-officedocument.drawingml.chart+xml"/>
  <Override PartName="/ppt/charts/style24.xml" ContentType="application/vnd.ms-office.chartstyle+xml"/>
  <Override PartName="/ppt/charts/colors24.xml" ContentType="application/vnd.ms-office.chartcolorstyle+xml"/>
  <Override PartName="/ppt/drawings/drawing28.xml" ContentType="application/vnd.openxmlformats-officedocument.drawingml.chartshapes+xml"/>
  <Override PartName="/ppt/charts/chart29.xml" ContentType="application/vnd.openxmlformats-officedocument.drawingml.chart+xml"/>
  <Override PartName="/ppt/charts/style25.xml" ContentType="application/vnd.ms-office.chartstyle+xml"/>
  <Override PartName="/ppt/charts/colors25.xml" ContentType="application/vnd.ms-office.chartcolorstyle+xml"/>
  <Override PartName="/ppt/drawings/drawing29.xml" ContentType="application/vnd.openxmlformats-officedocument.drawingml.chartshapes+xml"/>
  <Override PartName="/ppt/notesSlides/notesSlide24.xml" ContentType="application/vnd.openxmlformats-officedocument.presentationml.notesSlide+xml"/>
  <Override PartName="/ppt/charts/chart30.xml" ContentType="application/vnd.openxmlformats-officedocument.drawingml.chart+xml"/>
  <Override PartName="/ppt/charts/style26.xml" ContentType="application/vnd.ms-office.chartstyle+xml"/>
  <Override PartName="/ppt/charts/colors26.xml" ContentType="application/vnd.ms-office.chartcolorstyle+xml"/>
  <Override PartName="/ppt/drawings/drawing30.xml" ContentType="application/vnd.openxmlformats-officedocument.drawingml.chartshapes+xml"/>
  <Override PartName="/ppt/notesSlides/notesSlide25.xml" ContentType="application/vnd.openxmlformats-officedocument.presentationml.notesSlide+xml"/>
  <Override PartName="/ppt/charts/chart31.xml" ContentType="application/vnd.openxmlformats-officedocument.drawingml.chart+xml"/>
  <Override PartName="/ppt/charts/style27.xml" ContentType="application/vnd.ms-office.chartstyle+xml"/>
  <Override PartName="/ppt/charts/colors27.xml" ContentType="application/vnd.ms-office.chartcolorstyle+xml"/>
  <Override PartName="/ppt/drawings/drawing31.xml" ContentType="application/vnd.openxmlformats-officedocument.drawingml.chartshapes+xml"/>
  <Override PartName="/ppt/notesSlides/notesSlide26.xml" ContentType="application/vnd.openxmlformats-officedocument.presentationml.notesSlide+xml"/>
  <Override PartName="/ppt/charts/chart32.xml" ContentType="application/vnd.openxmlformats-officedocument.drawingml.chart+xml"/>
  <Override PartName="/ppt/charts/style28.xml" ContentType="application/vnd.ms-office.chartstyle+xml"/>
  <Override PartName="/ppt/charts/colors28.xml" ContentType="application/vnd.ms-office.chartcolorstyle+xml"/>
  <Override PartName="/ppt/drawings/drawing32.xml" ContentType="application/vnd.openxmlformats-officedocument.drawingml.chartshapes+xml"/>
  <Override PartName="/ppt/charts/chart33.xml" ContentType="application/vnd.openxmlformats-officedocument.drawingml.chart+xml"/>
  <Override PartName="/ppt/charts/style29.xml" ContentType="application/vnd.ms-office.chartstyle+xml"/>
  <Override PartName="/ppt/charts/colors29.xml" ContentType="application/vnd.ms-office.chartcolorstyle+xml"/>
  <Override PartName="/ppt/drawings/drawing33.xml" ContentType="application/vnd.openxmlformats-officedocument.drawingml.chartshapes+xml"/>
  <Override PartName="/ppt/notesSlides/notesSlide27.xml" ContentType="application/vnd.openxmlformats-officedocument.presentationml.notesSlide+xml"/>
  <Override PartName="/ppt/charts/chart34.xml" ContentType="application/vnd.openxmlformats-officedocument.drawingml.chart+xml"/>
  <Override PartName="/ppt/charts/style30.xml" ContentType="application/vnd.ms-office.chartstyle+xml"/>
  <Override PartName="/ppt/charts/colors30.xml" ContentType="application/vnd.ms-office.chartcolorstyle+xml"/>
  <Override PartName="/ppt/drawings/drawing34.xml" ContentType="application/vnd.openxmlformats-officedocument.drawingml.chartshape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35.xml" ContentType="application/vnd.openxmlformats-officedocument.drawingml.chart+xml"/>
  <Override PartName="/ppt/charts/style31.xml" ContentType="application/vnd.ms-office.chartstyle+xml"/>
  <Override PartName="/ppt/charts/colors31.xml" ContentType="application/vnd.ms-office.chartcolorstyle+xml"/>
  <Override PartName="/ppt/drawings/drawing35.xml" ContentType="application/vnd.openxmlformats-officedocument.drawingml.chartshapes+xml"/>
  <Override PartName="/ppt/charts/chart36.xml" ContentType="application/vnd.openxmlformats-officedocument.drawingml.chart+xml"/>
  <Override PartName="/ppt/charts/style32.xml" ContentType="application/vnd.ms-office.chartstyle+xml"/>
  <Override PartName="/ppt/charts/colors32.xml" ContentType="application/vnd.ms-office.chartcolorstyle+xml"/>
  <Override PartName="/ppt/drawings/drawing36.xml" ContentType="application/vnd.openxmlformats-officedocument.drawingml.chartshapes+xml"/>
  <Override PartName="/ppt/notesSlides/notesSlide30.xml" ContentType="application/vnd.openxmlformats-officedocument.presentationml.notesSlide+xml"/>
  <Override PartName="/ppt/charts/chart37.xml" ContentType="application/vnd.openxmlformats-officedocument.drawingml.chart+xml"/>
  <Override PartName="/ppt/charts/style33.xml" ContentType="application/vnd.ms-office.chartstyle+xml"/>
  <Override PartName="/ppt/charts/colors33.xml" ContentType="application/vnd.ms-office.chartcolorstyle+xml"/>
  <Override PartName="/ppt/drawings/drawing37.xml" ContentType="application/vnd.openxmlformats-officedocument.drawingml.chartshapes+xml"/>
  <Override PartName="/ppt/charts/chart38.xml" ContentType="application/vnd.openxmlformats-officedocument.drawingml.chart+xml"/>
  <Override PartName="/ppt/charts/style34.xml" ContentType="application/vnd.ms-office.chartstyle+xml"/>
  <Override PartName="/ppt/charts/colors34.xml" ContentType="application/vnd.ms-office.chartcolorstyle+xml"/>
  <Override PartName="/ppt/drawings/drawing38.xml" ContentType="application/vnd.openxmlformats-officedocument.drawingml.chartshapes+xml"/>
  <Override PartName="/ppt/notesSlides/notesSlide31.xml" ContentType="application/vnd.openxmlformats-officedocument.presentationml.notesSlide+xml"/>
  <Override PartName="/ppt/charts/chart39.xml" ContentType="application/vnd.openxmlformats-officedocument.drawingml.chart+xml"/>
  <Override PartName="/ppt/charts/style35.xml" ContentType="application/vnd.ms-office.chartstyle+xml"/>
  <Override PartName="/ppt/charts/colors35.xml" ContentType="application/vnd.ms-office.chartcolorstyle+xml"/>
  <Override PartName="/ppt/theme/themeOverride6.xml" ContentType="application/vnd.openxmlformats-officedocument.themeOverride+xml"/>
  <Override PartName="/ppt/drawings/drawing39.xml" ContentType="application/vnd.openxmlformats-officedocument.drawingml.chartshapes+xml"/>
  <Override PartName="/ppt/charts/chart40.xml" ContentType="application/vnd.openxmlformats-officedocument.drawingml.chart+xml"/>
  <Override PartName="/ppt/charts/style36.xml" ContentType="application/vnd.ms-office.chartstyle+xml"/>
  <Override PartName="/ppt/charts/colors36.xml" ContentType="application/vnd.ms-office.chartcolorstyle+xml"/>
  <Override PartName="/ppt/theme/themeOverride7.xml" ContentType="application/vnd.openxmlformats-officedocument.themeOverride+xml"/>
  <Override PartName="/ppt/drawings/drawing40.xml" ContentType="application/vnd.openxmlformats-officedocument.drawingml.chartshapes+xml"/>
  <Override PartName="/ppt/charts/chart41.xml" ContentType="application/vnd.openxmlformats-officedocument.drawingml.chart+xml"/>
  <Override PartName="/ppt/charts/style37.xml" ContentType="application/vnd.ms-office.chartstyle+xml"/>
  <Override PartName="/ppt/charts/colors37.xml" ContentType="application/vnd.ms-office.chartcolorstyle+xml"/>
  <Override PartName="/ppt/drawings/drawing41.xml" ContentType="application/vnd.openxmlformats-officedocument.drawingml.chartshapes+xml"/>
  <Override PartName="/ppt/notesSlides/notesSlide32.xml" ContentType="application/vnd.openxmlformats-officedocument.presentationml.notesSlide+xml"/>
  <Override PartName="/ppt/charts/chart42.xml" ContentType="application/vnd.openxmlformats-officedocument.drawingml.chart+xml"/>
  <Override PartName="/ppt/charts/style38.xml" ContentType="application/vnd.ms-office.chartstyle+xml"/>
  <Override PartName="/ppt/charts/colors38.xml" ContentType="application/vnd.ms-office.chartcolorstyle+xml"/>
  <Override PartName="/ppt/drawings/drawing42.xml" ContentType="application/vnd.openxmlformats-officedocument.drawingml.chartshapes+xml"/>
  <Override PartName="/ppt/notesSlides/notesSlide33.xml" ContentType="application/vnd.openxmlformats-officedocument.presentationml.notesSlide+xml"/>
  <Override PartName="/ppt/charts/chart43.xml" ContentType="application/vnd.openxmlformats-officedocument.drawingml.chart+xml"/>
  <Override PartName="/ppt/charts/style39.xml" ContentType="application/vnd.ms-office.chartstyle+xml"/>
  <Override PartName="/ppt/charts/colors39.xml" ContentType="application/vnd.ms-office.chartcolorstyle+xml"/>
  <Override PartName="/ppt/drawings/drawing43.xml" ContentType="application/vnd.openxmlformats-officedocument.drawingml.chartshapes+xml"/>
  <Override PartName="/ppt/charts/chart44.xml" ContentType="application/vnd.openxmlformats-officedocument.drawingml.chart+xml"/>
  <Override PartName="/ppt/charts/style40.xml" ContentType="application/vnd.ms-office.chartstyle+xml"/>
  <Override PartName="/ppt/charts/colors40.xml" ContentType="application/vnd.ms-office.chartcolorstyle+xml"/>
  <Override PartName="/ppt/drawings/drawing44.xml" ContentType="application/vnd.openxmlformats-officedocument.drawingml.chartshapes+xml"/>
  <Override PartName="/ppt/notesSlides/notesSlide34.xml" ContentType="application/vnd.openxmlformats-officedocument.presentationml.notesSlide+xml"/>
  <Override PartName="/ppt/charts/chart45.xml" ContentType="application/vnd.openxmlformats-officedocument.drawingml.chart+xml"/>
  <Override PartName="/ppt/charts/style41.xml" ContentType="application/vnd.ms-office.chartstyle+xml"/>
  <Override PartName="/ppt/charts/colors41.xml" ContentType="application/vnd.ms-office.chartcolorstyle+xml"/>
  <Override PartName="/ppt/drawings/drawing45.xml" ContentType="application/vnd.openxmlformats-officedocument.drawingml.chartshapes+xml"/>
  <Override PartName="/ppt/charts/chart46.xml" ContentType="application/vnd.openxmlformats-officedocument.drawingml.chart+xml"/>
  <Override PartName="/ppt/charts/style42.xml" ContentType="application/vnd.ms-office.chartstyle+xml"/>
  <Override PartName="/ppt/charts/colors42.xml" ContentType="application/vnd.ms-office.chartcolorstyle+xml"/>
  <Override PartName="/ppt/drawings/drawing46.xml" ContentType="application/vnd.openxmlformats-officedocument.drawingml.chartshapes+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rts/chart47.xml" ContentType="application/vnd.openxmlformats-officedocument.drawingml.chart+xml"/>
  <Override PartName="/ppt/charts/style43.xml" ContentType="application/vnd.ms-office.chartstyle+xml"/>
  <Override PartName="/ppt/charts/colors43.xml" ContentType="application/vnd.ms-office.chartcolorstyle+xml"/>
  <Override PartName="/ppt/drawings/drawing47.xml" ContentType="application/vnd.openxmlformats-officedocument.drawingml.chartshapes+xml"/>
  <Override PartName="/ppt/charts/chart48.xml" ContentType="application/vnd.openxmlformats-officedocument.drawingml.chart+xml"/>
  <Override PartName="/ppt/charts/style44.xml" ContentType="application/vnd.ms-office.chartstyle+xml"/>
  <Override PartName="/ppt/charts/colors44.xml" ContentType="application/vnd.ms-office.chartcolorstyle+xml"/>
  <Override PartName="/ppt/drawings/drawing48.xml" ContentType="application/vnd.openxmlformats-officedocument.drawingml.chartshapes+xml"/>
  <Override PartName="/ppt/notesSlides/notesSlide37.xml" ContentType="application/vnd.openxmlformats-officedocument.presentationml.notesSlide+xml"/>
  <Override PartName="/ppt/charts/chart49.xml" ContentType="application/vnd.openxmlformats-officedocument.drawingml.chart+xml"/>
  <Override PartName="/ppt/charts/style45.xml" ContentType="application/vnd.ms-office.chartstyle+xml"/>
  <Override PartName="/ppt/charts/colors45.xml" ContentType="application/vnd.ms-office.chartcolorstyle+xml"/>
  <Override PartName="/ppt/drawings/drawing49.xml" ContentType="application/vnd.openxmlformats-officedocument.drawingml.chartshapes+xml"/>
  <Override PartName="/ppt/notesSlides/notesSlide38.xml" ContentType="application/vnd.openxmlformats-officedocument.presentationml.notesSlide+xml"/>
  <Override PartName="/ppt/charts/chart50.xml" ContentType="application/vnd.openxmlformats-officedocument.drawingml.chart+xml"/>
  <Override PartName="/ppt/charts/style46.xml" ContentType="application/vnd.ms-office.chartstyle+xml"/>
  <Override PartName="/ppt/charts/colors46.xml" ContentType="application/vnd.ms-office.chartcolorstyle+xml"/>
  <Override PartName="/ppt/drawings/drawing50.xml" ContentType="application/vnd.openxmlformats-officedocument.drawingml.chartshapes+xml"/>
  <Override PartName="/ppt/notesSlides/notesSlide39.xml" ContentType="application/vnd.openxmlformats-officedocument.presentationml.notesSlide+xml"/>
  <Override PartName="/ppt/charts/chart51.xml" ContentType="application/vnd.openxmlformats-officedocument.drawingml.chart+xml"/>
  <Override PartName="/ppt/charts/style47.xml" ContentType="application/vnd.ms-office.chartstyle+xml"/>
  <Override PartName="/ppt/charts/colors47.xml" ContentType="application/vnd.ms-office.chartcolorstyle+xml"/>
  <Override PartName="/ppt/drawings/drawing51.xml" ContentType="application/vnd.openxmlformats-officedocument.drawingml.chartshapes+xml"/>
  <Override PartName="/ppt/charts/chart52.xml" ContentType="application/vnd.openxmlformats-officedocument.drawingml.chart+xml"/>
  <Override PartName="/ppt/charts/style48.xml" ContentType="application/vnd.ms-office.chartstyle+xml"/>
  <Override PartName="/ppt/charts/colors48.xml" ContentType="application/vnd.ms-office.chartcolorstyle+xml"/>
  <Override PartName="/ppt/drawings/drawing52.xml" ContentType="application/vnd.openxmlformats-officedocument.drawingml.chartshapes+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5" r:id="rId1"/>
  </p:sldMasterIdLst>
  <p:notesMasterIdLst>
    <p:notesMasterId r:id="rId42"/>
  </p:notesMasterIdLst>
  <p:handoutMasterIdLst>
    <p:handoutMasterId r:id="rId43"/>
  </p:handoutMasterIdLst>
  <p:sldIdLst>
    <p:sldId id="539" r:id="rId2"/>
    <p:sldId id="648" r:id="rId3"/>
    <p:sldId id="649" r:id="rId4"/>
    <p:sldId id="579" r:id="rId5"/>
    <p:sldId id="582" r:id="rId6"/>
    <p:sldId id="681" r:id="rId7"/>
    <p:sldId id="584" r:id="rId8"/>
    <p:sldId id="585" r:id="rId9"/>
    <p:sldId id="586" r:id="rId10"/>
    <p:sldId id="587" r:id="rId11"/>
    <p:sldId id="588" r:id="rId12"/>
    <p:sldId id="589" r:id="rId13"/>
    <p:sldId id="590" r:id="rId14"/>
    <p:sldId id="591" r:id="rId15"/>
    <p:sldId id="604" r:id="rId16"/>
    <p:sldId id="672" r:id="rId17"/>
    <p:sldId id="606" r:id="rId18"/>
    <p:sldId id="608" r:id="rId19"/>
    <p:sldId id="671" r:id="rId20"/>
    <p:sldId id="669" r:id="rId21"/>
    <p:sldId id="679" r:id="rId22"/>
    <p:sldId id="610" r:id="rId23"/>
    <p:sldId id="613" r:id="rId24"/>
    <p:sldId id="615" r:id="rId25"/>
    <p:sldId id="686" r:id="rId26"/>
    <p:sldId id="616" r:id="rId27"/>
    <p:sldId id="680" r:id="rId28"/>
    <p:sldId id="618" r:id="rId29"/>
    <p:sldId id="685" r:id="rId30"/>
    <p:sldId id="619" r:id="rId31"/>
    <p:sldId id="684" r:id="rId32"/>
    <p:sldId id="620" r:id="rId33"/>
    <p:sldId id="625" r:id="rId34"/>
    <p:sldId id="626" r:id="rId35"/>
    <p:sldId id="635" r:id="rId36"/>
    <p:sldId id="638" r:id="rId37"/>
    <p:sldId id="639" r:id="rId38"/>
    <p:sldId id="643" r:id="rId39"/>
    <p:sldId id="644" r:id="rId40"/>
    <p:sldId id="647" r:id="rId41"/>
  </p:sldIdLst>
  <p:sldSz cx="9144000" cy="5143500" type="screen16x9"/>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orient="horz" pos="1620">
          <p15:clr>
            <a:srgbClr val="A4A3A4"/>
          </p15:clr>
        </p15:guide>
      </p15:sldGuideLst>
    </p:ext>
    <p:ext uri="{2D200454-40CA-4A62-9FC3-DE9A4176ACB9}">
      <p15:notesGuideLst xmlns:p15="http://schemas.microsoft.com/office/powerpoint/2012/main">
        <p15:guide id="1" orient="horz" pos="2924">
          <p15:clr>
            <a:srgbClr val="A4A3A4"/>
          </p15:clr>
        </p15:guide>
        <p15:guide id="2" pos="2200">
          <p15:clr>
            <a:srgbClr val="A4A3A4"/>
          </p15:clr>
        </p15:guide>
        <p15:guide id="3" orient="horz" pos="2928">
          <p15:clr>
            <a:srgbClr val="A4A3A4"/>
          </p15:clr>
        </p15:guide>
        <p15:guide id="4"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69DD8"/>
    <a:srgbClr val="C5600D"/>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81" autoAdjust="0"/>
    <p:restoredTop sz="65401" autoAdjust="0"/>
  </p:normalViewPr>
  <p:slideViewPr>
    <p:cSldViewPr snapToGrid="0">
      <p:cViewPr varScale="1">
        <p:scale>
          <a:sx n="48" d="100"/>
          <a:sy n="48" d="100"/>
        </p:scale>
        <p:origin x="1258" y="29"/>
      </p:cViewPr>
      <p:guideLst>
        <p:guide orient="horz" pos="2160"/>
        <p:guide pos="2880"/>
        <p:guide orient="horz" pos="162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p:scale>
          <a:sx n="100" d="100"/>
          <a:sy n="100" d="100"/>
        </p:scale>
        <p:origin x="1848" y="-354"/>
      </p:cViewPr>
      <p:guideLst>
        <p:guide orient="horz" pos="2924"/>
        <p:guide pos="2200"/>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chartUserShapes" Target="../drawings/drawing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chartUserShapes" Target="../drawings/drawing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chartUserShapes" Target="../drawings/drawing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3.xml"/><Relationship Id="rId1" Type="http://schemas.microsoft.com/office/2011/relationships/chartStyle" Target="style13.xml"/><Relationship Id="rId4" Type="http://schemas.openxmlformats.org/officeDocument/2006/relationships/chartUserShapes" Target="../drawings/drawing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4.xml"/><Relationship Id="rId1" Type="http://schemas.microsoft.com/office/2011/relationships/chartStyle" Target="style14.xml"/><Relationship Id="rId4" Type="http://schemas.openxmlformats.org/officeDocument/2006/relationships/chartUserShapes" Target="../drawings/drawing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5.xml"/><Relationship Id="rId1" Type="http://schemas.microsoft.com/office/2011/relationships/chartStyle" Target="style15.xml"/><Relationship Id="rId4" Type="http://schemas.openxmlformats.org/officeDocument/2006/relationships/chartUserShapes" Target="../drawings/drawing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6.xml"/><Relationship Id="rId1" Type="http://schemas.microsoft.com/office/2011/relationships/chartStyle" Target="style16.xml"/><Relationship Id="rId4" Type="http://schemas.openxmlformats.org/officeDocument/2006/relationships/chartUserShapes" Target="../drawings/drawing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7.xml"/><Relationship Id="rId1" Type="http://schemas.microsoft.com/office/2011/relationships/chartStyle" Target="style17.xml"/><Relationship Id="rId4" Type="http://schemas.openxmlformats.org/officeDocument/2006/relationships/chartUserShapes" Target="../drawings/drawing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8.xml"/><Relationship Id="rId1" Type="http://schemas.microsoft.com/office/2011/relationships/chartStyle" Target="style18.xml"/><Relationship Id="rId4" Type="http://schemas.openxmlformats.org/officeDocument/2006/relationships/chartUserShapes" Target="../drawings/drawing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9.xml"/><Relationship Id="rId1" Type="http://schemas.microsoft.com/office/2011/relationships/chartStyle" Target="style19.xml"/><Relationship Id="rId4" Type="http://schemas.openxmlformats.org/officeDocument/2006/relationships/chartUserShapes" Target="../drawings/drawing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0.xml"/><Relationship Id="rId1" Type="http://schemas.microsoft.com/office/2011/relationships/chartStyle" Target="style20.xml"/><Relationship Id="rId4" Type="http://schemas.openxmlformats.org/officeDocument/2006/relationships/chartUserShapes" Target="../drawings/drawing20.xml"/></Relationships>
</file>

<file path=ppt/charts/_rels/chart21.xml.rels><?xml version="1.0" encoding="UTF-8" standalone="yes"?>
<Relationships xmlns="http://schemas.openxmlformats.org/package/2006/relationships"><Relationship Id="rId3" Type="http://schemas.openxmlformats.org/officeDocument/2006/relationships/chartUserShapes" Target="../drawings/drawing21.xml"/><Relationship Id="rId2" Type="http://schemas.openxmlformats.org/officeDocument/2006/relationships/package" Target="../embeddings/Microsoft_Excel_Worksheet21.xlsx"/><Relationship Id="rId1" Type="http://schemas.openxmlformats.org/officeDocument/2006/relationships/themeOverride" Target="../theme/themeOverride1.xml"/></Relationships>
</file>

<file path=ppt/charts/_rels/chart22.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21.xml"/><Relationship Id="rId1" Type="http://schemas.microsoft.com/office/2011/relationships/chartStyle" Target="style21.xml"/><Relationship Id="rId4" Type="http://schemas.openxmlformats.org/officeDocument/2006/relationships/chartUserShapes" Target="../drawings/drawing22.xml"/></Relationships>
</file>

<file path=ppt/charts/_rels/chart23.xml.rels><?xml version="1.0" encoding="UTF-8" standalone="yes"?>
<Relationships xmlns="http://schemas.openxmlformats.org/package/2006/relationships"><Relationship Id="rId3" Type="http://schemas.openxmlformats.org/officeDocument/2006/relationships/chartUserShapes" Target="../drawings/drawing23.xml"/><Relationship Id="rId2" Type="http://schemas.openxmlformats.org/officeDocument/2006/relationships/package" Target="../embeddings/Microsoft_Excel_Worksheet22.xlsx"/><Relationship Id="rId1" Type="http://schemas.openxmlformats.org/officeDocument/2006/relationships/themeOverride" Target="../theme/themeOverride2.xml"/></Relationships>
</file>

<file path=ppt/charts/_rels/chart24.xml.rels><?xml version="1.0" encoding="UTF-8" standalone="yes"?>
<Relationships xmlns="http://schemas.openxmlformats.org/package/2006/relationships"><Relationship Id="rId3" Type="http://schemas.openxmlformats.org/officeDocument/2006/relationships/chartUserShapes" Target="../drawings/drawing24.xml"/><Relationship Id="rId2" Type="http://schemas.openxmlformats.org/officeDocument/2006/relationships/package" Target="../embeddings/Microsoft_Excel_Worksheet23.xlsx"/><Relationship Id="rId1" Type="http://schemas.openxmlformats.org/officeDocument/2006/relationships/themeOverride" Target="../theme/themeOverride3.xml"/></Relationships>
</file>

<file path=ppt/charts/_rels/chart25.xml.rels><?xml version="1.0" encoding="UTF-8" standalone="yes"?>
<Relationships xmlns="http://schemas.openxmlformats.org/package/2006/relationships"><Relationship Id="rId3" Type="http://schemas.openxmlformats.org/officeDocument/2006/relationships/chartUserShapes" Target="../drawings/drawing25.xml"/><Relationship Id="rId2" Type="http://schemas.openxmlformats.org/officeDocument/2006/relationships/package" Target="../embeddings/Microsoft_Excel_Worksheet24.xlsx"/><Relationship Id="rId1" Type="http://schemas.openxmlformats.org/officeDocument/2006/relationships/themeOverride" Target="../theme/themeOverride4.xml"/></Relationships>
</file>

<file path=ppt/charts/_rels/chart26.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22.xml"/><Relationship Id="rId1" Type="http://schemas.microsoft.com/office/2011/relationships/chartStyle" Target="style22.xml"/><Relationship Id="rId5" Type="http://schemas.openxmlformats.org/officeDocument/2006/relationships/chartUserShapes" Target="../drawings/drawing26.xml"/><Relationship Id="rId4"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3.xml"/><Relationship Id="rId1" Type="http://schemas.microsoft.com/office/2011/relationships/chartStyle" Target="style23.xml"/><Relationship Id="rId4" Type="http://schemas.openxmlformats.org/officeDocument/2006/relationships/chartUserShapes" Target="../drawings/drawing27.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4.xml"/><Relationship Id="rId1" Type="http://schemas.microsoft.com/office/2011/relationships/chartStyle" Target="style24.xml"/><Relationship Id="rId4" Type="http://schemas.openxmlformats.org/officeDocument/2006/relationships/chartUserShapes" Target="../drawings/drawing28.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5.xml"/><Relationship Id="rId1" Type="http://schemas.microsoft.com/office/2011/relationships/chartStyle" Target="style25.xml"/><Relationship Id="rId4" Type="http://schemas.openxmlformats.org/officeDocument/2006/relationships/chartUserShapes" Target="../drawings/drawing29.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6.xml"/><Relationship Id="rId1" Type="http://schemas.microsoft.com/office/2011/relationships/chartStyle" Target="style26.xml"/><Relationship Id="rId4" Type="http://schemas.openxmlformats.org/officeDocument/2006/relationships/chartUserShapes" Target="../drawings/drawing30.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27.xml"/><Relationship Id="rId1" Type="http://schemas.microsoft.com/office/2011/relationships/chartStyle" Target="style27.xml"/><Relationship Id="rId4" Type="http://schemas.openxmlformats.org/officeDocument/2006/relationships/chartUserShapes" Target="../drawings/drawing31.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28.xml"/><Relationship Id="rId1" Type="http://schemas.microsoft.com/office/2011/relationships/chartStyle" Target="style28.xml"/><Relationship Id="rId4" Type="http://schemas.openxmlformats.org/officeDocument/2006/relationships/chartUserShapes" Target="../drawings/drawing32.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29.xml"/><Relationship Id="rId1" Type="http://schemas.microsoft.com/office/2011/relationships/chartStyle" Target="style29.xml"/><Relationship Id="rId4" Type="http://schemas.openxmlformats.org/officeDocument/2006/relationships/chartUserShapes" Target="../drawings/drawing33.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0.xml"/><Relationship Id="rId1" Type="http://schemas.microsoft.com/office/2011/relationships/chartStyle" Target="style30.xml"/><Relationship Id="rId4" Type="http://schemas.openxmlformats.org/officeDocument/2006/relationships/chartUserShapes" Target="../drawings/drawing34.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1.xml"/><Relationship Id="rId1" Type="http://schemas.microsoft.com/office/2011/relationships/chartStyle" Target="style31.xml"/><Relationship Id="rId4" Type="http://schemas.openxmlformats.org/officeDocument/2006/relationships/chartUserShapes" Target="../drawings/drawing35.xml"/></Relationships>
</file>

<file path=ppt/charts/_rels/chart36.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2.xml"/><Relationship Id="rId1" Type="http://schemas.microsoft.com/office/2011/relationships/chartStyle" Target="style32.xml"/><Relationship Id="rId4" Type="http://schemas.openxmlformats.org/officeDocument/2006/relationships/chartUserShapes" Target="../drawings/drawing36.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3.xml"/><Relationship Id="rId1" Type="http://schemas.microsoft.com/office/2011/relationships/chartStyle" Target="style33.xml"/><Relationship Id="rId4" Type="http://schemas.openxmlformats.org/officeDocument/2006/relationships/chartUserShapes" Target="../drawings/drawing37.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4.xml"/><Relationship Id="rId1" Type="http://schemas.microsoft.com/office/2011/relationships/chartStyle" Target="style34.xml"/><Relationship Id="rId4" Type="http://schemas.openxmlformats.org/officeDocument/2006/relationships/chartUserShapes" Target="../drawings/drawing38.xml"/></Relationships>
</file>

<file path=ppt/charts/_rels/chart39.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35.xml"/><Relationship Id="rId1" Type="http://schemas.microsoft.com/office/2011/relationships/chartStyle" Target="style35.xml"/><Relationship Id="rId5" Type="http://schemas.openxmlformats.org/officeDocument/2006/relationships/chartUserShapes" Target="../drawings/drawing39.xml"/><Relationship Id="rId4"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4.xml"/></Relationships>
</file>

<file path=ppt/charts/_rels/chart40.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36.xml"/><Relationship Id="rId1" Type="http://schemas.microsoft.com/office/2011/relationships/chartStyle" Target="style36.xml"/><Relationship Id="rId5" Type="http://schemas.openxmlformats.org/officeDocument/2006/relationships/chartUserShapes" Target="../drawings/drawing40.xml"/><Relationship Id="rId4"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7.xml"/><Relationship Id="rId1" Type="http://schemas.microsoft.com/office/2011/relationships/chartStyle" Target="style37.xml"/><Relationship Id="rId4" Type="http://schemas.openxmlformats.org/officeDocument/2006/relationships/chartUserShapes" Target="../drawings/drawing41.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41.xlsx"/><Relationship Id="rId2" Type="http://schemas.microsoft.com/office/2011/relationships/chartColorStyle" Target="colors38.xml"/><Relationship Id="rId1" Type="http://schemas.microsoft.com/office/2011/relationships/chartStyle" Target="style38.xml"/><Relationship Id="rId4" Type="http://schemas.openxmlformats.org/officeDocument/2006/relationships/chartUserShapes" Target="../drawings/drawing42.xml"/></Relationships>
</file>

<file path=ppt/charts/_rels/chart43.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39.xml"/><Relationship Id="rId1" Type="http://schemas.microsoft.com/office/2011/relationships/chartStyle" Target="style39.xml"/><Relationship Id="rId4" Type="http://schemas.openxmlformats.org/officeDocument/2006/relationships/chartUserShapes" Target="../drawings/drawing43.xml"/></Relationships>
</file>

<file path=ppt/charts/_rels/chart44.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0.xml"/><Relationship Id="rId1" Type="http://schemas.microsoft.com/office/2011/relationships/chartStyle" Target="style40.xml"/><Relationship Id="rId4" Type="http://schemas.openxmlformats.org/officeDocument/2006/relationships/chartUserShapes" Target="../drawings/drawing44.xml"/></Relationships>
</file>

<file path=ppt/charts/_rels/chart45.xml.rels><?xml version="1.0" encoding="UTF-8" standalone="yes"?>
<Relationships xmlns="http://schemas.openxmlformats.org/package/2006/relationships"><Relationship Id="rId3" Type="http://schemas.openxmlformats.org/officeDocument/2006/relationships/package" Target="../embeddings/Microsoft_Excel_Worksheet44.xlsx"/><Relationship Id="rId2" Type="http://schemas.microsoft.com/office/2011/relationships/chartColorStyle" Target="colors41.xml"/><Relationship Id="rId1" Type="http://schemas.microsoft.com/office/2011/relationships/chartStyle" Target="style41.xml"/><Relationship Id="rId4" Type="http://schemas.openxmlformats.org/officeDocument/2006/relationships/chartUserShapes" Target="../drawings/drawing45.xml"/></Relationships>
</file>

<file path=ppt/charts/_rels/chart46.xml.rels><?xml version="1.0" encoding="UTF-8" standalone="yes"?>
<Relationships xmlns="http://schemas.openxmlformats.org/package/2006/relationships"><Relationship Id="rId3" Type="http://schemas.openxmlformats.org/officeDocument/2006/relationships/package" Target="../embeddings/Microsoft_Excel_Worksheet45.xlsx"/><Relationship Id="rId2" Type="http://schemas.microsoft.com/office/2011/relationships/chartColorStyle" Target="colors42.xml"/><Relationship Id="rId1" Type="http://schemas.microsoft.com/office/2011/relationships/chartStyle" Target="style42.xml"/><Relationship Id="rId4" Type="http://schemas.openxmlformats.org/officeDocument/2006/relationships/chartUserShapes" Target="../drawings/drawing46.xml"/></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43.xml"/><Relationship Id="rId1" Type="http://schemas.microsoft.com/office/2011/relationships/chartStyle" Target="style43.xml"/><Relationship Id="rId4" Type="http://schemas.openxmlformats.org/officeDocument/2006/relationships/chartUserShapes" Target="../drawings/drawing47.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44.xml"/><Relationship Id="rId1" Type="http://schemas.microsoft.com/office/2011/relationships/chartStyle" Target="style44.xml"/><Relationship Id="rId4" Type="http://schemas.openxmlformats.org/officeDocument/2006/relationships/chartUserShapes" Target="../drawings/drawing48.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45.xml"/><Relationship Id="rId1" Type="http://schemas.microsoft.com/office/2011/relationships/chartStyle" Target="style45.xml"/><Relationship Id="rId4" Type="http://schemas.openxmlformats.org/officeDocument/2006/relationships/chartUserShapes" Target="../drawings/drawing49.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5.xml"/></Relationships>
</file>

<file path=ppt/charts/_rels/chart50.xml.rels><?xml version="1.0" encoding="UTF-8" standalone="yes"?>
<Relationships xmlns="http://schemas.openxmlformats.org/package/2006/relationships"><Relationship Id="rId3" Type="http://schemas.openxmlformats.org/officeDocument/2006/relationships/oleObject" Target="file:///\\FS-F3\Public\AEO2017\PowerPoint%20Decks\xls\industrial-sectionII%20ind%20cons1.xlsx" TargetMode="External"/><Relationship Id="rId2" Type="http://schemas.microsoft.com/office/2011/relationships/chartColorStyle" Target="colors46.xml"/><Relationship Id="rId1" Type="http://schemas.microsoft.com/office/2011/relationships/chartStyle" Target="style46.xml"/><Relationship Id="rId4" Type="http://schemas.openxmlformats.org/officeDocument/2006/relationships/chartUserShapes" Target="../drawings/drawing50.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47.xml"/><Relationship Id="rId1" Type="http://schemas.microsoft.com/office/2011/relationships/chartStyle" Target="style47.xml"/><Relationship Id="rId4" Type="http://schemas.openxmlformats.org/officeDocument/2006/relationships/chartUserShapes" Target="../drawings/drawing51.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48.xml"/><Relationship Id="rId1" Type="http://schemas.microsoft.com/office/2011/relationships/chartStyle" Target="style48.xml"/><Relationship Id="rId4" Type="http://schemas.openxmlformats.org/officeDocument/2006/relationships/chartUserShapes" Target="../drawings/drawing52.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chartUserShapes" Target="../drawings/drawing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chartUserShapes" Target="../drawings/drawing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8352080989876265E-2"/>
          <c:y val="6.8839759297996905E-2"/>
          <c:w val="0.7443968253968255"/>
          <c:h val="0.83975897312780379"/>
        </c:manualLayout>
      </c:layout>
      <c:lineChart>
        <c:grouping val="standard"/>
        <c:varyColors val="0"/>
        <c:ser>
          <c:idx val="0"/>
          <c:order val="0"/>
          <c:tx>
            <c:strRef>
              <c:f>Sheet1!$A$2</c:f>
              <c:strCache>
                <c:ptCount val="1"/>
                <c:pt idx="0">
                  <c:v>REF</c:v>
                </c:pt>
              </c:strCache>
            </c:strRef>
          </c:tx>
          <c:spPr>
            <a:ln w="22225" cap="rnd">
              <a:solidFill>
                <a:schemeClr val="tx2"/>
              </a:solidFill>
              <a:round/>
            </a:ln>
            <a:effectLst/>
          </c:spPr>
          <c:marker>
            <c:symbol val="none"/>
          </c:marker>
          <c:cat>
            <c:strRef>
              <c:f>Sheet1!$B$1:$BJ$1</c:f>
              <c:strCach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strCache>
            </c:strRef>
          </c:cat>
          <c:val>
            <c:numRef>
              <c:f>Sheet1!$B$2:$BJ$2</c:f>
              <c:numCache>
                <c:formatCode>General</c:formatCode>
                <c:ptCount val="61"/>
                <c:pt idx="0">
                  <c:v>78.066668000000007</c:v>
                </c:pt>
                <c:pt idx="1">
                  <c:v>76.105776000000006</c:v>
                </c:pt>
                <c:pt idx="2">
                  <c:v>73.099185000000006</c:v>
                </c:pt>
                <c:pt idx="3">
                  <c:v>72.970566000000005</c:v>
                </c:pt>
                <c:pt idx="4">
                  <c:v>76.631701000000007</c:v>
                </c:pt>
                <c:pt idx="5">
                  <c:v>76.392385000000004</c:v>
                </c:pt>
                <c:pt idx="6">
                  <c:v>76.647004999999993</c:v>
                </c:pt>
                <c:pt idx="7">
                  <c:v>79.054456000000002</c:v>
                </c:pt>
                <c:pt idx="8">
                  <c:v>82.709171999999995</c:v>
                </c:pt>
                <c:pt idx="9">
                  <c:v>84.785366999999994</c:v>
                </c:pt>
                <c:pt idx="10">
                  <c:v>84.484401000000005</c:v>
                </c:pt>
                <c:pt idx="11">
                  <c:v>84.437158999999994</c:v>
                </c:pt>
                <c:pt idx="12">
                  <c:v>85.782103000000006</c:v>
                </c:pt>
                <c:pt idx="13">
                  <c:v>87.365358000000001</c:v>
                </c:pt>
                <c:pt idx="14">
                  <c:v>89.087262999999993</c:v>
                </c:pt>
                <c:pt idx="15">
                  <c:v>91.030524</c:v>
                </c:pt>
                <c:pt idx="16">
                  <c:v>94.020426</c:v>
                </c:pt>
                <c:pt idx="17">
                  <c:v>94.600224999999995</c:v>
                </c:pt>
                <c:pt idx="18">
                  <c:v>95.017607999999996</c:v>
                </c:pt>
                <c:pt idx="19">
                  <c:v>96.648241999999996</c:v>
                </c:pt>
                <c:pt idx="20">
                  <c:v>98.816377000000003</c:v>
                </c:pt>
                <c:pt idx="21">
                  <c:v>96.169462999999993</c:v>
                </c:pt>
                <c:pt idx="22">
                  <c:v>97.643237999999997</c:v>
                </c:pt>
                <c:pt idx="23">
                  <c:v>97.917225000000002</c:v>
                </c:pt>
                <c:pt idx="24">
                  <c:v>100.08936</c:v>
                </c:pt>
                <c:pt idx="25">
                  <c:v>100.187209</c:v>
                </c:pt>
                <c:pt idx="26">
                  <c:v>99.483749000000003</c:v>
                </c:pt>
                <c:pt idx="27">
                  <c:v>101.015241</c:v>
                </c:pt>
                <c:pt idx="28">
                  <c:v>98.889083999999997</c:v>
                </c:pt>
                <c:pt idx="29">
                  <c:v>94.115388999999993</c:v>
                </c:pt>
                <c:pt idx="30">
                  <c:v>97.440960000000004</c:v>
                </c:pt>
                <c:pt idx="31">
                  <c:v>96.836270999999996</c:v>
                </c:pt>
                <c:pt idx="32">
                  <c:v>94.407393999999996</c:v>
                </c:pt>
                <c:pt idx="33">
                  <c:v>97.140538000000006</c:v>
                </c:pt>
                <c:pt idx="34">
                  <c:v>98.301266999999996</c:v>
                </c:pt>
                <c:pt idx="35">
                  <c:v>97.415222</c:v>
                </c:pt>
                <c:pt idx="36">
                  <c:v>96.471763999999993</c:v>
                </c:pt>
                <c:pt idx="37">
                  <c:v>97.309509000000006</c:v>
                </c:pt>
                <c:pt idx="38">
                  <c:v>98.572745999999995</c:v>
                </c:pt>
                <c:pt idx="39">
                  <c:v>99.471985000000004</c:v>
                </c:pt>
                <c:pt idx="40">
                  <c:v>99.661895999999999</c:v>
                </c:pt>
                <c:pt idx="41">
                  <c:v>99.972931000000003</c:v>
                </c:pt>
                <c:pt idx="42">
                  <c:v>100.28057099999999</c:v>
                </c:pt>
                <c:pt idx="43">
                  <c:v>100.566643</c:v>
                </c:pt>
                <c:pt idx="44">
                  <c:v>100.556984</c:v>
                </c:pt>
                <c:pt idx="45">
                  <c:v>100.24191999999999</c:v>
                </c:pt>
                <c:pt idx="46">
                  <c:v>99.829369</c:v>
                </c:pt>
                <c:pt idx="47">
                  <c:v>99.357498000000007</c:v>
                </c:pt>
                <c:pt idx="48">
                  <c:v>99.039992999999996</c:v>
                </c:pt>
                <c:pt idx="49">
                  <c:v>98.873115999999996</c:v>
                </c:pt>
                <c:pt idx="50">
                  <c:v>98.733704000000003</c:v>
                </c:pt>
                <c:pt idx="51">
                  <c:v>98.608467000000005</c:v>
                </c:pt>
                <c:pt idx="52">
                  <c:v>98.569396999999995</c:v>
                </c:pt>
                <c:pt idx="53">
                  <c:v>98.766281000000006</c:v>
                </c:pt>
                <c:pt idx="54">
                  <c:v>99.009513999999996</c:v>
                </c:pt>
                <c:pt idx="55">
                  <c:v>99.207993000000002</c:v>
                </c:pt>
                <c:pt idx="56">
                  <c:v>99.610611000000006</c:v>
                </c:pt>
                <c:pt idx="57">
                  <c:v>99.915160999999998</c:v>
                </c:pt>
                <c:pt idx="58">
                  <c:v>100.37052199999999</c:v>
                </c:pt>
                <c:pt idx="59">
                  <c:v>100.889297</c:v>
                </c:pt>
                <c:pt idx="60">
                  <c:v>101.380791</c:v>
                </c:pt>
              </c:numCache>
            </c:numRef>
          </c:val>
          <c:smooth val="0"/>
        </c:ser>
        <c:ser>
          <c:idx val="1"/>
          <c:order val="1"/>
          <c:tx>
            <c:strRef>
              <c:f>Sheet1!$A$3</c:f>
              <c:strCache>
                <c:ptCount val="1"/>
                <c:pt idx="0">
                  <c:v>LOP</c:v>
                </c:pt>
              </c:strCache>
            </c:strRef>
          </c:tx>
          <c:spPr>
            <a:ln w="22225" cap="rnd">
              <a:solidFill>
                <a:schemeClr val="accent5"/>
              </a:solidFill>
              <a:round/>
            </a:ln>
            <a:effectLst/>
          </c:spPr>
          <c:marker>
            <c:symbol val="none"/>
          </c:marker>
          <c:cat>
            <c:strRef>
              <c:f>Sheet1!$B$1:$BJ$1</c:f>
              <c:strCach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strCache>
            </c:strRef>
          </c:cat>
          <c:val>
            <c:numRef>
              <c:f>Sheet1!$B$3:$BJ$3</c:f>
              <c:numCache>
                <c:formatCode>General</c:formatCode>
                <c:ptCount val="61"/>
                <c:pt idx="35">
                  <c:v>97.415222</c:v>
                </c:pt>
                <c:pt idx="36">
                  <c:v>96.443008000000006</c:v>
                </c:pt>
                <c:pt idx="37">
                  <c:v>96.784583999999995</c:v>
                </c:pt>
                <c:pt idx="38">
                  <c:v>98.748542999999998</c:v>
                </c:pt>
                <c:pt idx="39">
                  <c:v>99.931006999999994</c:v>
                </c:pt>
                <c:pt idx="40">
                  <c:v>100.13130200000001</c:v>
                </c:pt>
                <c:pt idx="41">
                  <c:v>100.39473</c:v>
                </c:pt>
                <c:pt idx="42">
                  <c:v>100.844437</c:v>
                </c:pt>
                <c:pt idx="43">
                  <c:v>101.120125</c:v>
                </c:pt>
                <c:pt idx="44">
                  <c:v>101.05265</c:v>
                </c:pt>
                <c:pt idx="45">
                  <c:v>100.65403000000001</c:v>
                </c:pt>
                <c:pt idx="46">
                  <c:v>100.263863</c:v>
                </c:pt>
                <c:pt idx="47">
                  <c:v>99.980255</c:v>
                </c:pt>
                <c:pt idx="48">
                  <c:v>99.767241999999996</c:v>
                </c:pt>
                <c:pt idx="49">
                  <c:v>99.627037000000001</c:v>
                </c:pt>
                <c:pt idx="50">
                  <c:v>99.642448000000002</c:v>
                </c:pt>
                <c:pt idx="51">
                  <c:v>99.734261000000004</c:v>
                </c:pt>
                <c:pt idx="52">
                  <c:v>99.996680999999995</c:v>
                </c:pt>
                <c:pt idx="53">
                  <c:v>100.386551</c:v>
                </c:pt>
                <c:pt idx="54">
                  <c:v>100.84200300000001</c:v>
                </c:pt>
                <c:pt idx="55">
                  <c:v>101.131805</c:v>
                </c:pt>
                <c:pt idx="56">
                  <c:v>101.533844</c:v>
                </c:pt>
                <c:pt idx="57">
                  <c:v>101.974968</c:v>
                </c:pt>
                <c:pt idx="58">
                  <c:v>102.511253</c:v>
                </c:pt>
                <c:pt idx="59">
                  <c:v>103.064369</c:v>
                </c:pt>
                <c:pt idx="60">
                  <c:v>103.66973900000001</c:v>
                </c:pt>
              </c:numCache>
            </c:numRef>
          </c:val>
          <c:smooth val="0"/>
        </c:ser>
        <c:ser>
          <c:idx val="2"/>
          <c:order val="2"/>
          <c:tx>
            <c:strRef>
              <c:f>Sheet1!$A$4</c:f>
              <c:strCache>
                <c:ptCount val="1"/>
                <c:pt idx="0">
                  <c:v>HOP</c:v>
                </c:pt>
              </c:strCache>
            </c:strRef>
          </c:tx>
          <c:spPr>
            <a:ln w="22225" cap="rnd">
              <a:solidFill>
                <a:schemeClr val="accent4"/>
              </a:solidFill>
              <a:round/>
            </a:ln>
            <a:effectLst/>
          </c:spPr>
          <c:marker>
            <c:symbol val="none"/>
          </c:marker>
          <c:cat>
            <c:strRef>
              <c:f>Sheet1!$B$1:$BJ$1</c:f>
              <c:strCach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strCache>
            </c:strRef>
          </c:cat>
          <c:val>
            <c:numRef>
              <c:f>Sheet1!$B$4:$BJ$4</c:f>
              <c:numCache>
                <c:formatCode>General</c:formatCode>
                <c:ptCount val="61"/>
                <c:pt idx="35">
                  <c:v>97.415222</c:v>
                </c:pt>
                <c:pt idx="36">
                  <c:v>96.472733000000005</c:v>
                </c:pt>
                <c:pt idx="37">
                  <c:v>97.228210000000004</c:v>
                </c:pt>
                <c:pt idx="38">
                  <c:v>97.679282999999998</c:v>
                </c:pt>
                <c:pt idx="39">
                  <c:v>98.053344999999993</c:v>
                </c:pt>
                <c:pt idx="40">
                  <c:v>98.335578999999996</c:v>
                </c:pt>
                <c:pt idx="41">
                  <c:v>98.876343000000006</c:v>
                </c:pt>
                <c:pt idx="42">
                  <c:v>99.124961999999996</c:v>
                </c:pt>
                <c:pt idx="43">
                  <c:v>99.466003000000001</c:v>
                </c:pt>
                <c:pt idx="44">
                  <c:v>99.759795999999994</c:v>
                </c:pt>
                <c:pt idx="45">
                  <c:v>99.754897999999997</c:v>
                </c:pt>
                <c:pt idx="46">
                  <c:v>99.581146000000004</c:v>
                </c:pt>
                <c:pt idx="47">
                  <c:v>99.453201000000007</c:v>
                </c:pt>
                <c:pt idx="48">
                  <c:v>99.270675999999995</c:v>
                </c:pt>
                <c:pt idx="49">
                  <c:v>99.195983999999996</c:v>
                </c:pt>
                <c:pt idx="50">
                  <c:v>99.201614000000006</c:v>
                </c:pt>
                <c:pt idx="51">
                  <c:v>99.281868000000003</c:v>
                </c:pt>
                <c:pt idx="52">
                  <c:v>99.49221</c:v>
                </c:pt>
                <c:pt idx="53">
                  <c:v>99.654976000000005</c:v>
                </c:pt>
                <c:pt idx="54">
                  <c:v>99.990097000000006</c:v>
                </c:pt>
                <c:pt idx="55">
                  <c:v>100.233864</c:v>
                </c:pt>
                <c:pt idx="56">
                  <c:v>100.674156</c:v>
                </c:pt>
                <c:pt idx="57">
                  <c:v>101.113327</c:v>
                </c:pt>
                <c:pt idx="58">
                  <c:v>101.75602000000001</c:v>
                </c:pt>
                <c:pt idx="59">
                  <c:v>102.382172</c:v>
                </c:pt>
                <c:pt idx="60">
                  <c:v>102.945007</c:v>
                </c:pt>
              </c:numCache>
            </c:numRef>
          </c:val>
          <c:smooth val="0"/>
        </c:ser>
        <c:ser>
          <c:idx val="3"/>
          <c:order val="3"/>
          <c:tx>
            <c:strRef>
              <c:f>Sheet1!$A$5</c:f>
              <c:strCache>
                <c:ptCount val="1"/>
                <c:pt idx="0">
                  <c:v>LMAC</c:v>
                </c:pt>
              </c:strCache>
            </c:strRef>
          </c:tx>
          <c:spPr>
            <a:ln w="22225" cap="rnd">
              <a:solidFill>
                <a:schemeClr val="accent6"/>
              </a:solidFill>
              <a:round/>
            </a:ln>
            <a:effectLst/>
          </c:spPr>
          <c:marker>
            <c:symbol val="none"/>
          </c:marker>
          <c:cat>
            <c:strRef>
              <c:f>Sheet1!$B$1:$BJ$1</c:f>
              <c:strCach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strCache>
            </c:strRef>
          </c:cat>
          <c:val>
            <c:numRef>
              <c:f>Sheet1!$B$5:$BJ$5</c:f>
              <c:numCache>
                <c:formatCode>General</c:formatCode>
                <c:ptCount val="61"/>
                <c:pt idx="35">
                  <c:v>97.415222</c:v>
                </c:pt>
                <c:pt idx="36">
                  <c:v>96.473640000000003</c:v>
                </c:pt>
                <c:pt idx="37">
                  <c:v>97.103560999999999</c:v>
                </c:pt>
                <c:pt idx="38">
                  <c:v>98.240768000000003</c:v>
                </c:pt>
                <c:pt idx="39">
                  <c:v>98.729438999999999</c:v>
                </c:pt>
                <c:pt idx="40">
                  <c:v>98.629340999999997</c:v>
                </c:pt>
                <c:pt idx="41">
                  <c:v>98.670249999999996</c:v>
                </c:pt>
                <c:pt idx="42">
                  <c:v>98.654921999999999</c:v>
                </c:pt>
                <c:pt idx="43">
                  <c:v>98.626305000000002</c:v>
                </c:pt>
                <c:pt idx="44">
                  <c:v>98.359618999999995</c:v>
                </c:pt>
                <c:pt idx="45">
                  <c:v>97.860909000000007</c:v>
                </c:pt>
                <c:pt idx="46">
                  <c:v>97.317024000000004</c:v>
                </c:pt>
                <c:pt idx="47">
                  <c:v>96.692443999999995</c:v>
                </c:pt>
                <c:pt idx="48">
                  <c:v>96.222885000000005</c:v>
                </c:pt>
                <c:pt idx="49">
                  <c:v>95.882285999999993</c:v>
                </c:pt>
                <c:pt idx="50">
                  <c:v>95.497589000000005</c:v>
                </c:pt>
                <c:pt idx="51">
                  <c:v>95.183434000000005</c:v>
                </c:pt>
                <c:pt idx="52">
                  <c:v>95.030677999999995</c:v>
                </c:pt>
                <c:pt idx="53">
                  <c:v>95.016257999999993</c:v>
                </c:pt>
                <c:pt idx="54">
                  <c:v>95.034324999999995</c:v>
                </c:pt>
                <c:pt idx="55">
                  <c:v>94.915160999999998</c:v>
                </c:pt>
                <c:pt idx="56">
                  <c:v>94.896484000000001</c:v>
                </c:pt>
                <c:pt idx="57">
                  <c:v>94.930588</c:v>
                </c:pt>
                <c:pt idx="58">
                  <c:v>95.035872999999995</c:v>
                </c:pt>
                <c:pt idx="59">
                  <c:v>95.139435000000006</c:v>
                </c:pt>
                <c:pt idx="60">
                  <c:v>95.179481999999993</c:v>
                </c:pt>
              </c:numCache>
            </c:numRef>
          </c:val>
          <c:smooth val="0"/>
        </c:ser>
        <c:ser>
          <c:idx val="4"/>
          <c:order val="4"/>
          <c:tx>
            <c:strRef>
              <c:f>Sheet1!$A$6</c:f>
              <c:strCache>
                <c:ptCount val="1"/>
                <c:pt idx="0">
                  <c:v>HMAC</c:v>
                </c:pt>
              </c:strCache>
            </c:strRef>
          </c:tx>
          <c:spPr>
            <a:ln w="22225" cap="rnd">
              <a:solidFill>
                <a:schemeClr val="accent1"/>
              </a:solidFill>
              <a:round/>
            </a:ln>
            <a:effectLst/>
          </c:spPr>
          <c:marker>
            <c:symbol val="none"/>
          </c:marker>
          <c:cat>
            <c:strRef>
              <c:f>Sheet1!$B$1:$BJ$1</c:f>
              <c:strCach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strCache>
            </c:strRef>
          </c:cat>
          <c:val>
            <c:numRef>
              <c:f>Sheet1!$B$6:$BJ$6</c:f>
              <c:numCache>
                <c:formatCode>General</c:formatCode>
                <c:ptCount val="61"/>
                <c:pt idx="35">
                  <c:v>97.415222</c:v>
                </c:pt>
                <c:pt idx="36">
                  <c:v>96.478119000000007</c:v>
                </c:pt>
                <c:pt idx="37">
                  <c:v>97.142989999999998</c:v>
                </c:pt>
                <c:pt idx="38">
                  <c:v>98.906570000000002</c:v>
                </c:pt>
                <c:pt idx="39">
                  <c:v>100.105919</c:v>
                </c:pt>
                <c:pt idx="40">
                  <c:v>100.490295</c:v>
                </c:pt>
                <c:pt idx="41">
                  <c:v>100.93950700000001</c:v>
                </c:pt>
                <c:pt idx="42">
                  <c:v>101.381676</c:v>
                </c:pt>
                <c:pt idx="43">
                  <c:v>101.804008</c:v>
                </c:pt>
                <c:pt idx="44">
                  <c:v>101.82637800000001</c:v>
                </c:pt>
                <c:pt idx="45">
                  <c:v>101.604889</c:v>
                </c:pt>
                <c:pt idx="46">
                  <c:v>101.28319500000001</c:v>
                </c:pt>
                <c:pt idx="47">
                  <c:v>101.10546100000001</c:v>
                </c:pt>
                <c:pt idx="48">
                  <c:v>100.987511</c:v>
                </c:pt>
                <c:pt idx="49">
                  <c:v>101.052361</c:v>
                </c:pt>
                <c:pt idx="50">
                  <c:v>101.108902</c:v>
                </c:pt>
                <c:pt idx="51">
                  <c:v>101.309532</c:v>
                </c:pt>
                <c:pt idx="52">
                  <c:v>101.598679</c:v>
                </c:pt>
                <c:pt idx="53">
                  <c:v>102.131737</c:v>
                </c:pt>
                <c:pt idx="54">
                  <c:v>102.794991</c:v>
                </c:pt>
                <c:pt idx="55">
                  <c:v>103.318878</c:v>
                </c:pt>
                <c:pt idx="56">
                  <c:v>103.997353</c:v>
                </c:pt>
                <c:pt idx="57">
                  <c:v>104.71875</c:v>
                </c:pt>
                <c:pt idx="58">
                  <c:v>105.50945299999999</c:v>
                </c:pt>
                <c:pt idx="59">
                  <c:v>106.278603</c:v>
                </c:pt>
                <c:pt idx="60">
                  <c:v>107.119522</c:v>
                </c:pt>
              </c:numCache>
            </c:numRef>
          </c:val>
          <c:smooth val="0"/>
        </c:ser>
        <c:ser>
          <c:idx val="5"/>
          <c:order val="5"/>
          <c:tx>
            <c:strRef>
              <c:f>Sheet1!$A$7</c:f>
              <c:strCache>
                <c:ptCount val="1"/>
                <c:pt idx="0">
                  <c:v>LOGRT</c:v>
                </c:pt>
              </c:strCache>
            </c:strRef>
          </c:tx>
          <c:spPr>
            <a:ln w="22225" cap="rnd">
              <a:solidFill>
                <a:schemeClr val="accent2"/>
              </a:solidFill>
              <a:round/>
            </a:ln>
            <a:effectLst/>
          </c:spPr>
          <c:marker>
            <c:symbol val="none"/>
          </c:marker>
          <c:cat>
            <c:strRef>
              <c:f>Sheet1!$B$1:$BJ$1</c:f>
              <c:strCach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strCache>
            </c:strRef>
          </c:cat>
          <c:val>
            <c:numRef>
              <c:f>Sheet1!$B$7:$BJ$7</c:f>
              <c:numCache>
                <c:formatCode>General</c:formatCode>
                <c:ptCount val="61"/>
                <c:pt idx="35">
                  <c:v>97.415222</c:v>
                </c:pt>
                <c:pt idx="36">
                  <c:v>96.443680000000001</c:v>
                </c:pt>
                <c:pt idx="37">
                  <c:v>97.063889000000003</c:v>
                </c:pt>
                <c:pt idx="38">
                  <c:v>98.501114000000001</c:v>
                </c:pt>
                <c:pt idx="39">
                  <c:v>99.661452999999995</c:v>
                </c:pt>
                <c:pt idx="40">
                  <c:v>99.891647000000006</c:v>
                </c:pt>
                <c:pt idx="41">
                  <c:v>100.248383</c:v>
                </c:pt>
                <c:pt idx="42">
                  <c:v>100.336281</c:v>
                </c:pt>
                <c:pt idx="43">
                  <c:v>100.404884</c:v>
                </c:pt>
                <c:pt idx="44">
                  <c:v>99.938637</c:v>
                </c:pt>
                <c:pt idx="45">
                  <c:v>99.273116999999999</c:v>
                </c:pt>
                <c:pt idx="46">
                  <c:v>98.578636000000003</c:v>
                </c:pt>
                <c:pt idx="47">
                  <c:v>98.025513000000004</c:v>
                </c:pt>
                <c:pt idx="48">
                  <c:v>97.659126000000001</c:v>
                </c:pt>
                <c:pt idx="49">
                  <c:v>97.449066000000002</c:v>
                </c:pt>
                <c:pt idx="50">
                  <c:v>97.281341999999995</c:v>
                </c:pt>
                <c:pt idx="51">
                  <c:v>97.281623999999994</c:v>
                </c:pt>
                <c:pt idx="52">
                  <c:v>97.399590000000003</c:v>
                </c:pt>
                <c:pt idx="53">
                  <c:v>97.594466999999995</c:v>
                </c:pt>
                <c:pt idx="54">
                  <c:v>98.024711999999994</c:v>
                </c:pt>
                <c:pt idx="55">
                  <c:v>98.359375</c:v>
                </c:pt>
                <c:pt idx="56">
                  <c:v>98.760734999999997</c:v>
                </c:pt>
                <c:pt idx="57">
                  <c:v>99.160324000000003</c:v>
                </c:pt>
                <c:pt idx="58">
                  <c:v>99.759613000000002</c:v>
                </c:pt>
                <c:pt idx="59">
                  <c:v>100.27697000000001</c:v>
                </c:pt>
                <c:pt idx="60">
                  <c:v>100.841179</c:v>
                </c:pt>
              </c:numCache>
            </c:numRef>
          </c:val>
          <c:smooth val="0"/>
        </c:ser>
        <c:ser>
          <c:idx val="6"/>
          <c:order val="6"/>
          <c:tx>
            <c:strRef>
              <c:f>Sheet1!$A$8</c:f>
              <c:strCache>
                <c:ptCount val="1"/>
                <c:pt idx="0">
                  <c:v>HOGRT</c:v>
                </c:pt>
              </c:strCache>
            </c:strRef>
          </c:tx>
          <c:spPr>
            <a:ln w="22225" cap="rnd">
              <a:solidFill>
                <a:schemeClr val="accent3"/>
              </a:solidFill>
              <a:round/>
            </a:ln>
            <a:effectLst/>
          </c:spPr>
          <c:marker>
            <c:symbol val="none"/>
          </c:marker>
          <c:cat>
            <c:strRef>
              <c:f>Sheet1!$B$1:$BJ$1</c:f>
              <c:strCach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strCache>
            </c:strRef>
          </c:cat>
          <c:val>
            <c:numRef>
              <c:f>Sheet1!$B$8:$BJ$8</c:f>
              <c:numCache>
                <c:formatCode>General</c:formatCode>
                <c:ptCount val="61"/>
                <c:pt idx="35">
                  <c:v>97.415222</c:v>
                </c:pt>
                <c:pt idx="36">
                  <c:v>96.495063999999999</c:v>
                </c:pt>
                <c:pt idx="37">
                  <c:v>97.197211999999993</c:v>
                </c:pt>
                <c:pt idx="38">
                  <c:v>98.667603</c:v>
                </c:pt>
                <c:pt idx="39">
                  <c:v>99.494506999999999</c:v>
                </c:pt>
                <c:pt idx="40">
                  <c:v>99.696929999999995</c:v>
                </c:pt>
                <c:pt idx="41">
                  <c:v>99.937920000000005</c:v>
                </c:pt>
                <c:pt idx="42">
                  <c:v>100.292236</c:v>
                </c:pt>
                <c:pt idx="43">
                  <c:v>100.655922</c:v>
                </c:pt>
                <c:pt idx="44">
                  <c:v>100.805153</c:v>
                </c:pt>
                <c:pt idx="45">
                  <c:v>100.774834</c:v>
                </c:pt>
                <c:pt idx="46">
                  <c:v>100.64183</c:v>
                </c:pt>
                <c:pt idx="47">
                  <c:v>100.43145</c:v>
                </c:pt>
                <c:pt idx="48">
                  <c:v>100.26823400000001</c:v>
                </c:pt>
                <c:pt idx="49">
                  <c:v>100.136589</c:v>
                </c:pt>
                <c:pt idx="50">
                  <c:v>99.913917999999995</c:v>
                </c:pt>
                <c:pt idx="51">
                  <c:v>99.800803999999999</c:v>
                </c:pt>
                <c:pt idx="52">
                  <c:v>99.854468999999995</c:v>
                </c:pt>
                <c:pt idx="53">
                  <c:v>100.041496</c:v>
                </c:pt>
                <c:pt idx="54">
                  <c:v>100.286835</c:v>
                </c:pt>
                <c:pt idx="55">
                  <c:v>100.539383</c:v>
                </c:pt>
                <c:pt idx="56">
                  <c:v>100.887085</c:v>
                </c:pt>
                <c:pt idx="57">
                  <c:v>101.164078</c:v>
                </c:pt>
                <c:pt idx="58">
                  <c:v>101.612724</c:v>
                </c:pt>
                <c:pt idx="59">
                  <c:v>101.99340100000001</c:v>
                </c:pt>
                <c:pt idx="60">
                  <c:v>102.361626</c:v>
                </c:pt>
              </c:numCache>
            </c:numRef>
          </c:val>
          <c:smooth val="0"/>
        </c:ser>
        <c:dLbls>
          <c:showLegendKey val="0"/>
          <c:showVal val="0"/>
          <c:showCatName val="0"/>
          <c:showSerName val="0"/>
          <c:showPercent val="0"/>
          <c:showBubbleSize val="0"/>
        </c:dLbls>
        <c:smooth val="0"/>
        <c:axId val="177175104"/>
        <c:axId val="177175664"/>
      </c:lineChart>
      <c:catAx>
        <c:axId val="177175104"/>
        <c:scaling>
          <c:orientation val="minMax"/>
        </c:scaling>
        <c:delete val="0"/>
        <c:axPos val="b"/>
        <c:numFmt formatCode="General" sourceLinked="1"/>
        <c:majorTickMark val="out"/>
        <c:minorTickMark val="none"/>
        <c:tickLblPos val="nextTo"/>
        <c:spPr>
          <a:solidFill>
            <a:schemeClr val="bg1"/>
          </a:solid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77175664"/>
        <c:crosses val="autoZero"/>
        <c:auto val="1"/>
        <c:lblAlgn val="ctr"/>
        <c:lblOffset val="100"/>
        <c:tickLblSkip val="10"/>
        <c:tickMarkSkip val="10"/>
        <c:noMultiLvlLbl val="0"/>
      </c:catAx>
      <c:valAx>
        <c:axId val="177175664"/>
        <c:scaling>
          <c:orientation val="minMax"/>
          <c:max val="14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77175104"/>
        <c:crosses val="autoZero"/>
        <c:crossBetween val="midCat"/>
      </c:valAx>
      <c:spPr>
        <a:noFill/>
        <a:ln>
          <a:noFill/>
        </a:ln>
        <a:effectLst/>
      </c:spPr>
    </c:plotArea>
    <c:plotVisOnly val="1"/>
    <c:dispBlanksAs val="gap"/>
    <c:showDLblsOverMax val="0"/>
  </c:chart>
  <c:spPr>
    <a:noFill/>
    <a:ln>
      <a:noFill/>
    </a:ln>
    <a:effectLst/>
  </c:spPr>
  <c:txPr>
    <a:bodyPr/>
    <a:lstStyle/>
    <a:p>
      <a:pPr>
        <a:defRPr sz="1200">
          <a:solidFill>
            <a:schemeClr val="tx1"/>
          </a:solidFill>
        </a:defRPr>
      </a:pPr>
      <a:endParaRPr lang="en-US"/>
    </a:p>
  </c:txPr>
  <c:externalData r:id="rId3">
    <c:autoUpdate val="0"/>
  </c:externalData>
  <c:userShapes r:id="rId4"/>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3090551181102378E-2"/>
          <c:y val="0.17916087533562663"/>
          <c:w val="0.80909274662968644"/>
          <c:h val="0.7311625696573979"/>
        </c:manualLayout>
      </c:layout>
      <c:lineChart>
        <c:grouping val="standard"/>
        <c:varyColors val="0"/>
        <c:ser>
          <c:idx val="5"/>
          <c:order val="0"/>
          <c:tx>
            <c:strRef>
              <c:f>emissions!$A$4</c:f>
              <c:strCache>
                <c:ptCount val="1"/>
                <c:pt idx="0">
                  <c:v>coal</c:v>
                </c:pt>
              </c:strCache>
            </c:strRef>
          </c:tx>
          <c:spPr>
            <a:ln w="22225" cap="rnd">
              <a:solidFill>
                <a:schemeClr val="tx1">
                  <a:lumMod val="50000"/>
                  <a:lumOff val="50000"/>
                </a:schemeClr>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emissions!$B$4:$BJ$4</c:f>
              <c:numCache>
                <c:formatCode>General</c:formatCode>
                <c:ptCount val="61"/>
                <c:pt idx="0">
                  <c:v>1435.7429999999999</c:v>
                </c:pt>
                <c:pt idx="1">
                  <c:v>1484.7170000000001</c:v>
                </c:pt>
                <c:pt idx="2">
                  <c:v>1432.547</c:v>
                </c:pt>
                <c:pt idx="3">
                  <c:v>1487.8109999999999</c:v>
                </c:pt>
                <c:pt idx="4">
                  <c:v>1598.2860000000001</c:v>
                </c:pt>
                <c:pt idx="5">
                  <c:v>1638.2249999999999</c:v>
                </c:pt>
                <c:pt idx="6">
                  <c:v>1617.47</c:v>
                </c:pt>
                <c:pt idx="7">
                  <c:v>1690.973</c:v>
                </c:pt>
                <c:pt idx="8">
                  <c:v>1774.84</c:v>
                </c:pt>
                <c:pt idx="9">
                  <c:v>1795.308</c:v>
                </c:pt>
                <c:pt idx="10">
                  <c:v>1821.405</c:v>
                </c:pt>
                <c:pt idx="11">
                  <c:v>1807.258</c:v>
                </c:pt>
                <c:pt idx="12">
                  <c:v>1821.923</c:v>
                </c:pt>
                <c:pt idx="13">
                  <c:v>1882.4159999999999</c:v>
                </c:pt>
                <c:pt idx="14">
                  <c:v>1893.24</c:v>
                </c:pt>
                <c:pt idx="15">
                  <c:v>1913.1020000000001</c:v>
                </c:pt>
                <c:pt idx="16">
                  <c:v>1995.4469999999999</c:v>
                </c:pt>
                <c:pt idx="17">
                  <c:v>2039.8879999999999</c:v>
                </c:pt>
                <c:pt idx="18">
                  <c:v>2064.4569999999999</c:v>
                </c:pt>
                <c:pt idx="19">
                  <c:v>2062.3969999999999</c:v>
                </c:pt>
                <c:pt idx="20">
                  <c:v>2155.4949999999999</c:v>
                </c:pt>
                <c:pt idx="21">
                  <c:v>2087.9929999999999</c:v>
                </c:pt>
                <c:pt idx="22">
                  <c:v>2094.5639999999999</c:v>
                </c:pt>
                <c:pt idx="23">
                  <c:v>2135.6509999999998</c:v>
                </c:pt>
                <c:pt idx="24">
                  <c:v>2160.1570000000002</c:v>
                </c:pt>
                <c:pt idx="25">
                  <c:v>2181.8969999999999</c:v>
                </c:pt>
                <c:pt idx="26">
                  <c:v>2146.902</c:v>
                </c:pt>
                <c:pt idx="27">
                  <c:v>2172.1990000000001</c:v>
                </c:pt>
                <c:pt idx="28">
                  <c:v>2139.5819999999999</c:v>
                </c:pt>
                <c:pt idx="29">
                  <c:v>1875.6010000000001</c:v>
                </c:pt>
                <c:pt idx="30">
                  <c:v>1986.164</c:v>
                </c:pt>
                <c:pt idx="31">
                  <c:v>1875.7719999999999</c:v>
                </c:pt>
                <c:pt idx="32">
                  <c:v>1657.183</c:v>
                </c:pt>
                <c:pt idx="33">
                  <c:v>1717.741</c:v>
                </c:pt>
                <c:pt idx="34">
                  <c:v>1713.454</c:v>
                </c:pt>
                <c:pt idx="35">
                  <c:v>1482.579</c:v>
                </c:pt>
                <c:pt idx="36">
                  <c:v>1327.3876949999999</c:v>
                </c:pt>
                <c:pt idx="37">
                  <c:v>1346.4801030000001</c:v>
                </c:pt>
                <c:pt idx="38">
                  <c:v>1347.4742429999999</c:v>
                </c:pt>
                <c:pt idx="39">
                  <c:v>1413.0173339999999</c:v>
                </c:pt>
                <c:pt idx="40">
                  <c:v>1451.477905</c:v>
                </c:pt>
                <c:pt idx="41">
                  <c:v>1423.947388</c:v>
                </c:pt>
                <c:pt idx="42">
                  <c:v>1375.999268</c:v>
                </c:pt>
                <c:pt idx="43">
                  <c:v>1354.994995</c:v>
                </c:pt>
                <c:pt idx="44">
                  <c:v>1323.0698239999999</c:v>
                </c:pt>
                <c:pt idx="45">
                  <c:v>1284.1755370000001</c:v>
                </c:pt>
                <c:pt idx="46">
                  <c:v>1240.799683</c:v>
                </c:pt>
                <c:pt idx="47">
                  <c:v>1199.5527340000001</c:v>
                </c:pt>
                <c:pt idx="48">
                  <c:v>1163.7910159999999</c:v>
                </c:pt>
                <c:pt idx="49">
                  <c:v>1128.6960449999999</c:v>
                </c:pt>
                <c:pt idx="50">
                  <c:v>1098.6110839999999</c:v>
                </c:pt>
                <c:pt idx="51">
                  <c:v>1095.3120120000001</c:v>
                </c:pt>
                <c:pt idx="52">
                  <c:v>1082.3901370000001</c:v>
                </c:pt>
                <c:pt idx="53">
                  <c:v>1078.0117190000001</c:v>
                </c:pt>
                <c:pt idx="54">
                  <c:v>1062.7320560000001</c:v>
                </c:pt>
                <c:pt idx="55">
                  <c:v>1045.2208250000001</c:v>
                </c:pt>
                <c:pt idx="56">
                  <c:v>1044.3320309999999</c:v>
                </c:pt>
                <c:pt idx="57">
                  <c:v>1030.6521</c:v>
                </c:pt>
                <c:pt idx="58">
                  <c:v>1018.052551</c:v>
                </c:pt>
                <c:pt idx="59">
                  <c:v>1010.356995</c:v>
                </c:pt>
                <c:pt idx="60">
                  <c:v>1004.88446</c:v>
                </c:pt>
              </c:numCache>
            </c:numRef>
          </c:val>
          <c:smooth val="0"/>
        </c:ser>
        <c:ser>
          <c:idx val="7"/>
          <c:order val="1"/>
          <c:tx>
            <c:strRef>
              <c:f>emissions!$A$3</c:f>
              <c:strCache>
                <c:ptCount val="1"/>
                <c:pt idx="0">
                  <c:v>natural gas</c:v>
                </c:pt>
              </c:strCache>
            </c:strRef>
          </c:tx>
          <c:spPr>
            <a:ln w="22225" cap="rnd">
              <a:solidFill>
                <a:schemeClr val="accent1"/>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emissions!$B$3:$BJ$3</c:f>
              <c:numCache>
                <c:formatCode>General</c:formatCode>
                <c:ptCount val="61"/>
                <c:pt idx="0">
                  <c:v>1061.0619999999999</c:v>
                </c:pt>
                <c:pt idx="1">
                  <c:v>1034.8920000000001</c:v>
                </c:pt>
                <c:pt idx="2">
                  <c:v>962.17600000000004</c:v>
                </c:pt>
                <c:pt idx="3">
                  <c:v>900.83900000000006</c:v>
                </c:pt>
                <c:pt idx="4">
                  <c:v>962.39800000000002</c:v>
                </c:pt>
                <c:pt idx="5">
                  <c:v>926.31799999999998</c:v>
                </c:pt>
                <c:pt idx="6">
                  <c:v>866.04600000000005</c:v>
                </c:pt>
                <c:pt idx="7">
                  <c:v>920.50800000000004</c:v>
                </c:pt>
                <c:pt idx="8">
                  <c:v>961.91</c:v>
                </c:pt>
                <c:pt idx="9">
                  <c:v>1022.986</c:v>
                </c:pt>
                <c:pt idx="10">
                  <c:v>1024.3489999999999</c:v>
                </c:pt>
                <c:pt idx="11">
                  <c:v>1046.8910000000001</c:v>
                </c:pt>
                <c:pt idx="12">
                  <c:v>1082.0509999999999</c:v>
                </c:pt>
                <c:pt idx="13">
                  <c:v>1109.068</c:v>
                </c:pt>
                <c:pt idx="14">
                  <c:v>1134.337</c:v>
                </c:pt>
                <c:pt idx="15">
                  <c:v>1183</c:v>
                </c:pt>
                <c:pt idx="16">
                  <c:v>1203.9559999999999</c:v>
                </c:pt>
                <c:pt idx="17">
                  <c:v>1210.2529999999999</c:v>
                </c:pt>
                <c:pt idx="18">
                  <c:v>1188.83</c:v>
                </c:pt>
                <c:pt idx="19">
                  <c:v>1193.202</c:v>
                </c:pt>
                <c:pt idx="20">
                  <c:v>1242.566</c:v>
                </c:pt>
                <c:pt idx="21">
                  <c:v>1187.778</c:v>
                </c:pt>
                <c:pt idx="22">
                  <c:v>1226.962</c:v>
                </c:pt>
                <c:pt idx="23">
                  <c:v>1193.1610000000001</c:v>
                </c:pt>
                <c:pt idx="24">
                  <c:v>1200.2619999999999</c:v>
                </c:pt>
                <c:pt idx="25">
                  <c:v>1182.912</c:v>
                </c:pt>
                <c:pt idx="26">
                  <c:v>1166.924</c:v>
                </c:pt>
                <c:pt idx="27">
                  <c:v>1240.722</c:v>
                </c:pt>
                <c:pt idx="28">
                  <c:v>1248.0440000000001</c:v>
                </c:pt>
                <c:pt idx="29">
                  <c:v>1224.942</c:v>
                </c:pt>
                <c:pt idx="30">
                  <c:v>1285.5609999999999</c:v>
                </c:pt>
                <c:pt idx="31">
                  <c:v>1304.8900000000001</c:v>
                </c:pt>
                <c:pt idx="32">
                  <c:v>1362.7550000000001</c:v>
                </c:pt>
                <c:pt idx="33">
                  <c:v>1400.2639999999999</c:v>
                </c:pt>
                <c:pt idx="34">
                  <c:v>1428.5820000000001</c:v>
                </c:pt>
                <c:pt idx="35">
                  <c:v>1470.9839999999999</c:v>
                </c:pt>
                <c:pt idx="36">
                  <c:v>1492.9398189999999</c:v>
                </c:pt>
                <c:pt idx="37">
                  <c:v>1497.7944339999999</c:v>
                </c:pt>
                <c:pt idx="38">
                  <c:v>1509.1035159999999</c:v>
                </c:pt>
                <c:pt idx="39">
                  <c:v>1493.6136469999999</c:v>
                </c:pt>
                <c:pt idx="40">
                  <c:v>1464.1704099999999</c:v>
                </c:pt>
                <c:pt idx="41">
                  <c:v>1456.8670649999999</c:v>
                </c:pt>
                <c:pt idx="42">
                  <c:v>1455.330078</c:v>
                </c:pt>
                <c:pt idx="43">
                  <c:v>1463.259644</c:v>
                </c:pt>
                <c:pt idx="44">
                  <c:v>1486.3328859999999</c:v>
                </c:pt>
                <c:pt idx="45">
                  <c:v>1511.5672609999999</c:v>
                </c:pt>
                <c:pt idx="46">
                  <c:v>1534.044189</c:v>
                </c:pt>
                <c:pt idx="47">
                  <c:v>1541.6743160000001</c:v>
                </c:pt>
                <c:pt idx="48">
                  <c:v>1554.546875</c:v>
                </c:pt>
                <c:pt idx="49">
                  <c:v>1568.118408</c:v>
                </c:pt>
                <c:pt idx="50">
                  <c:v>1577.2595209999999</c:v>
                </c:pt>
                <c:pt idx="51">
                  <c:v>1575.6420900000001</c:v>
                </c:pt>
                <c:pt idx="52">
                  <c:v>1587.5950929999999</c:v>
                </c:pt>
                <c:pt idx="53">
                  <c:v>1595.7387699999999</c:v>
                </c:pt>
                <c:pt idx="54">
                  <c:v>1617.990845</c:v>
                </c:pt>
                <c:pt idx="55">
                  <c:v>1643.6342770000001</c:v>
                </c:pt>
                <c:pt idx="56">
                  <c:v>1652.9814449999999</c:v>
                </c:pt>
                <c:pt idx="57">
                  <c:v>1671.2738039999999</c:v>
                </c:pt>
                <c:pt idx="58">
                  <c:v>1687.5457759999999</c:v>
                </c:pt>
                <c:pt idx="59">
                  <c:v>1701.928711</c:v>
                </c:pt>
                <c:pt idx="60">
                  <c:v>1710.671143</c:v>
                </c:pt>
              </c:numCache>
            </c:numRef>
          </c:val>
          <c:smooth val="0"/>
        </c:ser>
        <c:ser>
          <c:idx val="0"/>
          <c:order val="2"/>
          <c:tx>
            <c:strRef>
              <c:f>emissions!$A$2</c:f>
              <c:strCache>
                <c:ptCount val="1"/>
                <c:pt idx="0">
                  <c:v>petroleum</c:v>
                </c:pt>
              </c:strCache>
            </c:strRef>
          </c:tx>
          <c:spPr>
            <a:ln w="22225" cap="rnd">
              <a:solidFill>
                <a:schemeClr val="accent5"/>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emissions!$B$2:$BJ$2</c:f>
              <c:numCache>
                <c:formatCode>General</c:formatCode>
                <c:ptCount val="61"/>
                <c:pt idx="0">
                  <c:v>2274.6439999999998</c:v>
                </c:pt>
                <c:pt idx="1">
                  <c:v>2126.3029999999999</c:v>
                </c:pt>
                <c:pt idx="2">
                  <c:v>2010.4369999999999</c:v>
                </c:pt>
                <c:pt idx="3">
                  <c:v>1988.73</c:v>
                </c:pt>
                <c:pt idx="4">
                  <c:v>2053.1489999999999</c:v>
                </c:pt>
                <c:pt idx="5">
                  <c:v>2035.6869999999999</c:v>
                </c:pt>
                <c:pt idx="6">
                  <c:v>2124.1419999999998</c:v>
                </c:pt>
                <c:pt idx="7">
                  <c:v>2154.4749999999999</c:v>
                </c:pt>
                <c:pt idx="8">
                  <c:v>2247.538</c:v>
                </c:pt>
                <c:pt idx="9">
                  <c:v>2247.0929999999998</c:v>
                </c:pt>
                <c:pt idx="10">
                  <c:v>2186.7020000000002</c:v>
                </c:pt>
                <c:pt idx="11">
                  <c:v>2130.855</c:v>
                </c:pt>
                <c:pt idx="12">
                  <c:v>2174.1680000000001</c:v>
                </c:pt>
                <c:pt idx="13">
                  <c:v>2184.1480000000001</c:v>
                </c:pt>
                <c:pt idx="14">
                  <c:v>2224.096</c:v>
                </c:pt>
                <c:pt idx="15">
                  <c:v>2216.3229999999999</c:v>
                </c:pt>
                <c:pt idx="16">
                  <c:v>2300.1060000000002</c:v>
                </c:pt>
                <c:pt idx="17">
                  <c:v>2323.2020000000002</c:v>
                </c:pt>
                <c:pt idx="18">
                  <c:v>2371.6239999999998</c:v>
                </c:pt>
                <c:pt idx="19">
                  <c:v>2421.511</c:v>
                </c:pt>
                <c:pt idx="20">
                  <c:v>2459.3090000000002</c:v>
                </c:pt>
                <c:pt idx="21">
                  <c:v>2474.2840000000001</c:v>
                </c:pt>
                <c:pt idx="22">
                  <c:v>2469.761</c:v>
                </c:pt>
                <c:pt idx="23">
                  <c:v>2512.8530000000001</c:v>
                </c:pt>
                <c:pt idx="24">
                  <c:v>2598.2199999999998</c:v>
                </c:pt>
                <c:pt idx="25">
                  <c:v>2616.8829999999998</c:v>
                </c:pt>
                <c:pt idx="26">
                  <c:v>2584.261</c:v>
                </c:pt>
                <c:pt idx="27">
                  <c:v>2575.9920000000002</c:v>
                </c:pt>
                <c:pt idx="28">
                  <c:v>2409.3270000000002</c:v>
                </c:pt>
                <c:pt idx="29">
                  <c:v>2273.4209999999998</c:v>
                </c:pt>
                <c:pt idx="30">
                  <c:v>2298.779</c:v>
                </c:pt>
                <c:pt idx="31">
                  <c:v>2252.3090000000002</c:v>
                </c:pt>
                <c:pt idx="32">
                  <c:v>2200.19</c:v>
                </c:pt>
                <c:pt idx="33">
                  <c:v>2230.636</c:v>
                </c:pt>
                <c:pt idx="34">
                  <c:v>2251.8809999999999</c:v>
                </c:pt>
                <c:pt idx="35">
                  <c:v>2293.9960000000001</c:v>
                </c:pt>
                <c:pt idx="36">
                  <c:v>2325.1770019999999</c:v>
                </c:pt>
                <c:pt idx="37">
                  <c:v>2327.0349120000001</c:v>
                </c:pt>
                <c:pt idx="38">
                  <c:v>2354.076904</c:v>
                </c:pt>
                <c:pt idx="39">
                  <c:v>2353.7368160000001</c:v>
                </c:pt>
                <c:pt idx="40">
                  <c:v>2344.5151369999999</c:v>
                </c:pt>
                <c:pt idx="41">
                  <c:v>2337.806885</c:v>
                </c:pt>
                <c:pt idx="42">
                  <c:v>2327.2475589999999</c:v>
                </c:pt>
                <c:pt idx="43">
                  <c:v>2310.8647460000002</c:v>
                </c:pt>
                <c:pt idx="44">
                  <c:v>2289.3151859999998</c:v>
                </c:pt>
                <c:pt idx="45">
                  <c:v>2261.29126</c:v>
                </c:pt>
                <c:pt idx="46">
                  <c:v>2235.0578609999998</c:v>
                </c:pt>
                <c:pt idx="47">
                  <c:v>2212.5349120000001</c:v>
                </c:pt>
                <c:pt idx="48">
                  <c:v>2193.1594239999999</c:v>
                </c:pt>
                <c:pt idx="49">
                  <c:v>2177.7241210000002</c:v>
                </c:pt>
                <c:pt idx="50">
                  <c:v>2163.4951169999999</c:v>
                </c:pt>
                <c:pt idx="51">
                  <c:v>2149.5798340000001</c:v>
                </c:pt>
                <c:pt idx="52">
                  <c:v>2136.9328609999998</c:v>
                </c:pt>
                <c:pt idx="53">
                  <c:v>2129.5102539999998</c:v>
                </c:pt>
                <c:pt idx="54">
                  <c:v>2127.0366210000002</c:v>
                </c:pt>
                <c:pt idx="55">
                  <c:v>2126.741211</c:v>
                </c:pt>
                <c:pt idx="56">
                  <c:v>2127.5998540000001</c:v>
                </c:pt>
                <c:pt idx="57">
                  <c:v>2131.4047850000002</c:v>
                </c:pt>
                <c:pt idx="58">
                  <c:v>2137.899414</c:v>
                </c:pt>
                <c:pt idx="59">
                  <c:v>2145.3645019999999</c:v>
                </c:pt>
                <c:pt idx="60">
                  <c:v>2151.266357</c:v>
                </c:pt>
              </c:numCache>
            </c:numRef>
          </c:val>
          <c:smooth val="0"/>
        </c:ser>
        <c:dLbls>
          <c:showLegendKey val="0"/>
          <c:showVal val="0"/>
          <c:showCatName val="0"/>
          <c:showSerName val="0"/>
          <c:showPercent val="0"/>
          <c:showBubbleSize val="0"/>
        </c:dLbls>
        <c:smooth val="0"/>
        <c:axId val="188016704"/>
        <c:axId val="188017264"/>
      </c:lineChart>
      <c:catAx>
        <c:axId val="188016704"/>
        <c:scaling>
          <c:orientation val="minMax"/>
        </c:scaling>
        <c:delete val="0"/>
        <c:axPos val="b"/>
        <c:numFmt formatCode="General" sourceLinked="1"/>
        <c:majorTickMark val="out"/>
        <c:minorTickMark val="none"/>
        <c:tickLblPos val="low"/>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17264"/>
        <c:crosses val="autoZero"/>
        <c:auto val="1"/>
        <c:lblAlgn val="ctr"/>
        <c:lblOffset val="100"/>
        <c:tickLblSkip val="10"/>
        <c:tickMarkSkip val="10"/>
        <c:noMultiLvlLbl val="0"/>
      </c:catAx>
      <c:valAx>
        <c:axId val="188017264"/>
        <c:scaling>
          <c:orientation val="minMax"/>
        </c:scaling>
        <c:delete val="0"/>
        <c:axPos val="l"/>
        <c:majorGridlines>
          <c:spPr>
            <a:ln w="9525" cap="flat" cmpd="sng" algn="ctr">
              <a:solidFill>
                <a:schemeClr val="bg1">
                  <a:lumMod val="65000"/>
                </a:schemeClr>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16704"/>
        <c:crosses val="autoZero"/>
        <c:crossBetween val="midCat"/>
        <c:dispUnits>
          <c:builtInUnit val="thousands"/>
        </c:dispUnits>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257217847769035E-2"/>
          <c:y val="0.25335163743858513"/>
          <c:w val="0.62717410323709533"/>
          <c:h val="0.66311965249909532"/>
        </c:manualLayout>
      </c:layout>
      <c:lineChart>
        <c:grouping val="standard"/>
        <c:varyColors val="0"/>
        <c:ser>
          <c:idx val="3"/>
          <c:order val="0"/>
          <c:tx>
            <c:strRef>
              <c:f>kaya!$A$2</c:f>
              <c:strCache>
                <c:ptCount val="1"/>
                <c:pt idx="0">
                  <c:v>Population</c:v>
                </c:pt>
              </c:strCache>
            </c:strRef>
          </c:tx>
          <c:spPr>
            <a:ln w="22225" cap="rnd">
              <a:solidFill>
                <a:schemeClr val="tx2"/>
              </a:solidFill>
              <a:round/>
            </a:ln>
            <a:effectLst/>
          </c:spPr>
          <c:marker>
            <c:symbol val="none"/>
          </c:marker>
          <c:cat>
            <c:numRef>
              <c:f>kaya!$B$1:$BJ$1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kaya!$B$2:$BJ$2</c:f>
              <c:numCache>
                <c:formatCode>General</c:formatCode>
                <c:ptCount val="61"/>
                <c:pt idx="0">
                  <c:v>227.2</c:v>
                </c:pt>
                <c:pt idx="1">
                  <c:v>229.5</c:v>
                </c:pt>
                <c:pt idx="2">
                  <c:v>231.7</c:v>
                </c:pt>
                <c:pt idx="3">
                  <c:v>233.8</c:v>
                </c:pt>
                <c:pt idx="4">
                  <c:v>235.8</c:v>
                </c:pt>
                <c:pt idx="5">
                  <c:v>237.9</c:v>
                </c:pt>
                <c:pt idx="6">
                  <c:v>240.1</c:v>
                </c:pt>
                <c:pt idx="7">
                  <c:v>242.3</c:v>
                </c:pt>
                <c:pt idx="8">
                  <c:v>244.5</c:v>
                </c:pt>
                <c:pt idx="9">
                  <c:v>246.8</c:v>
                </c:pt>
                <c:pt idx="10">
                  <c:v>249.6</c:v>
                </c:pt>
                <c:pt idx="11">
                  <c:v>253</c:v>
                </c:pt>
                <c:pt idx="12">
                  <c:v>256.5</c:v>
                </c:pt>
                <c:pt idx="13">
                  <c:v>259.89999999999998</c:v>
                </c:pt>
                <c:pt idx="14">
                  <c:v>263.10000000000002</c:v>
                </c:pt>
                <c:pt idx="15">
                  <c:v>266.3</c:v>
                </c:pt>
                <c:pt idx="16">
                  <c:v>269.39999999999998</c:v>
                </c:pt>
                <c:pt idx="17">
                  <c:v>272.60000000000002</c:v>
                </c:pt>
                <c:pt idx="18">
                  <c:v>275.89999999999998</c:v>
                </c:pt>
                <c:pt idx="19">
                  <c:v>279</c:v>
                </c:pt>
                <c:pt idx="20">
                  <c:v>282.2</c:v>
                </c:pt>
                <c:pt idx="21">
                  <c:v>285</c:v>
                </c:pt>
                <c:pt idx="22">
                  <c:v>287.60000000000002</c:v>
                </c:pt>
                <c:pt idx="23">
                  <c:v>290.10000000000002</c:v>
                </c:pt>
                <c:pt idx="24">
                  <c:v>292.8</c:v>
                </c:pt>
                <c:pt idx="25">
                  <c:v>295.5</c:v>
                </c:pt>
                <c:pt idx="26">
                  <c:v>298.39999999999998</c:v>
                </c:pt>
                <c:pt idx="27">
                  <c:v>301.2</c:v>
                </c:pt>
                <c:pt idx="28">
                  <c:v>304.10000000000002</c:v>
                </c:pt>
                <c:pt idx="29">
                  <c:v>306.8</c:v>
                </c:pt>
                <c:pt idx="30">
                  <c:v>309.3</c:v>
                </c:pt>
                <c:pt idx="31">
                  <c:v>311.7</c:v>
                </c:pt>
                <c:pt idx="32">
                  <c:v>314.10000000000002</c:v>
                </c:pt>
                <c:pt idx="33">
                  <c:v>316.39999999999998</c:v>
                </c:pt>
                <c:pt idx="34">
                  <c:v>318.89999999999998</c:v>
                </c:pt>
                <c:pt idx="35">
                  <c:v>321.39999999999998</c:v>
                </c:pt>
                <c:pt idx="36">
                  <c:v>324.49349999999998</c:v>
                </c:pt>
                <c:pt idx="37">
                  <c:v>327.14514200000002</c:v>
                </c:pt>
                <c:pt idx="38">
                  <c:v>329.77548200000001</c:v>
                </c:pt>
                <c:pt idx="39">
                  <c:v>332.40213</c:v>
                </c:pt>
                <c:pt idx="40">
                  <c:v>335.01986699999998</c:v>
                </c:pt>
                <c:pt idx="41">
                  <c:v>337.62341300000003</c:v>
                </c:pt>
                <c:pt idx="42">
                  <c:v>340.21005200000002</c:v>
                </c:pt>
                <c:pt idx="43">
                  <c:v>342.77658100000002</c:v>
                </c:pt>
                <c:pt idx="44">
                  <c:v>345.320312</c:v>
                </c:pt>
                <c:pt idx="45">
                  <c:v>347.83724999999998</c:v>
                </c:pt>
                <c:pt idx="46">
                  <c:v>350.32663000000002</c:v>
                </c:pt>
                <c:pt idx="47">
                  <c:v>352.779358</c:v>
                </c:pt>
                <c:pt idx="48">
                  <c:v>355.19259599999998</c:v>
                </c:pt>
                <c:pt idx="49">
                  <c:v>357.563019</c:v>
                </c:pt>
                <c:pt idx="50">
                  <c:v>359.88809199999997</c:v>
                </c:pt>
                <c:pt idx="51">
                  <c:v>362.16616800000003</c:v>
                </c:pt>
                <c:pt idx="52">
                  <c:v>364.39642300000003</c:v>
                </c:pt>
                <c:pt idx="53">
                  <c:v>366.57870500000001</c:v>
                </c:pt>
                <c:pt idx="54">
                  <c:v>368.71343999999999</c:v>
                </c:pt>
                <c:pt idx="55">
                  <c:v>370.802277</c:v>
                </c:pt>
                <c:pt idx="56">
                  <c:v>372.85015900000002</c:v>
                </c:pt>
                <c:pt idx="57">
                  <c:v>374.85839800000002</c:v>
                </c:pt>
                <c:pt idx="58">
                  <c:v>376.82894900000002</c:v>
                </c:pt>
                <c:pt idx="59">
                  <c:v>378.76443499999999</c:v>
                </c:pt>
                <c:pt idx="60">
                  <c:v>380.668091</c:v>
                </c:pt>
              </c:numCache>
            </c:numRef>
          </c:val>
          <c:smooth val="0"/>
        </c:ser>
        <c:dLbls>
          <c:showLegendKey val="0"/>
          <c:showVal val="0"/>
          <c:showCatName val="0"/>
          <c:showSerName val="0"/>
          <c:showPercent val="0"/>
          <c:showBubbleSize val="0"/>
        </c:dLbls>
        <c:smooth val="0"/>
        <c:axId val="188019504"/>
        <c:axId val="188020064"/>
      </c:lineChart>
      <c:catAx>
        <c:axId val="188019504"/>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20064"/>
        <c:crosses val="autoZero"/>
        <c:auto val="1"/>
        <c:lblAlgn val="ctr"/>
        <c:lblOffset val="100"/>
        <c:tickLblSkip val="30"/>
        <c:tickMarkSkip val="30"/>
        <c:noMultiLvlLbl val="0"/>
      </c:catAx>
      <c:valAx>
        <c:axId val="188020064"/>
        <c:scaling>
          <c:orientation val="minMax"/>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19504"/>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257217847769035E-2"/>
          <c:y val="0.27408923073177727"/>
          <c:w val="0.67351706036745407"/>
          <c:h val="0.64238205920590308"/>
        </c:manualLayout>
      </c:layout>
      <c:lineChart>
        <c:grouping val="standard"/>
        <c:varyColors val="0"/>
        <c:ser>
          <c:idx val="3"/>
          <c:order val="0"/>
          <c:tx>
            <c:strRef>
              <c:f>kaya!$A$2</c:f>
              <c:strCache>
                <c:ptCount val="1"/>
                <c:pt idx="0">
                  <c:v>GDP per capita</c:v>
                </c:pt>
              </c:strCache>
            </c:strRef>
          </c:tx>
          <c:spPr>
            <a:ln w="22225" cap="rnd">
              <a:solidFill>
                <a:schemeClr val="tx2"/>
              </a:solidFill>
              <a:round/>
            </a:ln>
            <a:effectLst/>
          </c:spPr>
          <c:marker>
            <c:symbol val="none"/>
          </c:marker>
          <c:cat>
            <c:numRef>
              <c:f>kaya!$B$1:$BJ$1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kaya!$B$2:$BJ$2</c:f>
              <c:numCache>
                <c:formatCode>General</c:formatCode>
                <c:ptCount val="61"/>
                <c:pt idx="0">
                  <c:v>28.390845070422536</c:v>
                </c:pt>
                <c:pt idx="1">
                  <c:v>28.835294117647059</c:v>
                </c:pt>
                <c:pt idx="2">
                  <c:v>28.015968925334487</c:v>
                </c:pt>
                <c:pt idx="3">
                  <c:v>29.050470487596236</c:v>
                </c:pt>
                <c:pt idx="4">
                  <c:v>30.894826123833756</c:v>
                </c:pt>
                <c:pt idx="5">
                  <c:v>31.920134510298446</c:v>
                </c:pt>
                <c:pt idx="6">
                  <c:v>32.738442315701789</c:v>
                </c:pt>
                <c:pt idx="7">
                  <c:v>33.564176640528274</c:v>
                </c:pt>
                <c:pt idx="8">
                  <c:v>34.660531697341511</c:v>
                </c:pt>
                <c:pt idx="9">
                  <c:v>35.601296596434359</c:v>
                </c:pt>
                <c:pt idx="10">
                  <c:v>35.877403846153847</c:v>
                </c:pt>
                <c:pt idx="11">
                  <c:v>35.369169960474309</c:v>
                </c:pt>
                <c:pt idx="12">
                  <c:v>36.127095516569199</c:v>
                </c:pt>
                <c:pt idx="13">
                  <c:v>36.633320507887653</c:v>
                </c:pt>
                <c:pt idx="14">
                  <c:v>37.64880273660205</c:v>
                </c:pt>
                <c:pt idx="15">
                  <c:v>38.20803604956815</c:v>
                </c:pt>
                <c:pt idx="16">
                  <c:v>39.201930215293245</c:v>
                </c:pt>
                <c:pt idx="17">
                  <c:v>40.480190755685982</c:v>
                </c:pt>
                <c:pt idx="18">
                  <c:v>41.775643349039512</c:v>
                </c:pt>
                <c:pt idx="19">
                  <c:v>43.246953405017919</c:v>
                </c:pt>
                <c:pt idx="20">
                  <c:v>44.506378454996458</c:v>
                </c:pt>
                <c:pt idx="21">
                  <c:v>44.498947368421057</c:v>
                </c:pt>
                <c:pt idx="22">
                  <c:v>44.884561891515986</c:v>
                </c:pt>
                <c:pt idx="23">
                  <c:v>45.746639089968973</c:v>
                </c:pt>
                <c:pt idx="24">
                  <c:v>47.040642076502728</c:v>
                </c:pt>
                <c:pt idx="25">
                  <c:v>48.169881556683592</c:v>
                </c:pt>
                <c:pt idx="26">
                  <c:v>48.973860589812332</c:v>
                </c:pt>
                <c:pt idx="27">
                  <c:v>49.38147410358566</c:v>
                </c:pt>
                <c:pt idx="28">
                  <c:v>48.768168365669183</c:v>
                </c:pt>
                <c:pt idx="29">
                  <c:v>46.997066492829205</c:v>
                </c:pt>
                <c:pt idx="30">
                  <c:v>47.797607500808276</c:v>
                </c:pt>
                <c:pt idx="31">
                  <c:v>48.189284568495353</c:v>
                </c:pt>
                <c:pt idx="32">
                  <c:v>48.884431709646606</c:v>
                </c:pt>
                <c:pt idx="33">
                  <c:v>49.251896333754743</c:v>
                </c:pt>
                <c:pt idx="34">
                  <c:v>50.05236751332707</c:v>
                </c:pt>
                <c:pt idx="35">
                  <c:v>50.867766023646546</c:v>
                </c:pt>
                <c:pt idx="36">
                  <c:v>51.316146113866694</c:v>
                </c:pt>
                <c:pt idx="37">
                  <c:v>52.312753832670396</c:v>
                </c:pt>
                <c:pt idx="38">
                  <c:v>53.064055893033313</c:v>
                </c:pt>
                <c:pt idx="39">
                  <c:v>53.600093224432712</c:v>
                </c:pt>
                <c:pt idx="40">
                  <c:v>54.43177661460895</c:v>
                </c:pt>
                <c:pt idx="41">
                  <c:v>55.486394419571845</c:v>
                </c:pt>
                <c:pt idx="42">
                  <c:v>56.497259366692667</c:v>
                </c:pt>
                <c:pt idx="43">
                  <c:v>57.325781970501652</c:v>
                </c:pt>
                <c:pt idx="44">
                  <c:v>58.285010604878643</c:v>
                </c:pt>
                <c:pt idx="45">
                  <c:v>59.103330203996265</c:v>
                </c:pt>
                <c:pt idx="46">
                  <c:v>59.674460756808578</c:v>
                </c:pt>
                <c:pt idx="47">
                  <c:v>60.33356279025827</c:v>
                </c:pt>
                <c:pt idx="48">
                  <c:v>61.163928678851185</c:v>
                </c:pt>
                <c:pt idx="49">
                  <c:v>61.988996283757189</c:v>
                </c:pt>
                <c:pt idx="50">
                  <c:v>62.756753293743323</c:v>
                </c:pt>
                <c:pt idx="51">
                  <c:v>63.528757873927084</c:v>
                </c:pt>
                <c:pt idx="52">
                  <c:v>64.339667052659294</c:v>
                </c:pt>
                <c:pt idx="53">
                  <c:v>65.342768827774648</c:v>
                </c:pt>
                <c:pt idx="54">
                  <c:v>66.476564385610686</c:v>
                </c:pt>
                <c:pt idx="55">
                  <c:v>67.567133291902621</c:v>
                </c:pt>
                <c:pt idx="56">
                  <c:v>68.632322256834541</c:v>
                </c:pt>
                <c:pt idx="57">
                  <c:v>69.761634031739092</c:v>
                </c:pt>
                <c:pt idx="58">
                  <c:v>71.026371620403282</c:v>
                </c:pt>
                <c:pt idx="59">
                  <c:v>72.139948606843191</c:v>
                </c:pt>
                <c:pt idx="60">
                  <c:v>73.164813191552739</c:v>
                </c:pt>
              </c:numCache>
            </c:numRef>
          </c:val>
          <c:smooth val="0"/>
        </c:ser>
        <c:dLbls>
          <c:showLegendKey val="0"/>
          <c:showVal val="0"/>
          <c:showCatName val="0"/>
          <c:showSerName val="0"/>
          <c:showPercent val="0"/>
          <c:showBubbleSize val="0"/>
        </c:dLbls>
        <c:smooth val="0"/>
        <c:axId val="188022304"/>
        <c:axId val="188022864"/>
      </c:lineChart>
      <c:catAx>
        <c:axId val="188022304"/>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22864"/>
        <c:crosses val="autoZero"/>
        <c:auto val="1"/>
        <c:lblAlgn val="ctr"/>
        <c:lblOffset val="100"/>
        <c:tickLblSkip val="30"/>
        <c:tickMarkSkip val="30"/>
        <c:noMultiLvlLbl val="0"/>
      </c:catAx>
      <c:valAx>
        <c:axId val="188022864"/>
        <c:scaling>
          <c:orientation val="minMax"/>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22304"/>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594815766632445"/>
          <c:y val="0.26914516285616485"/>
          <c:w val="0.75410426029039501"/>
          <c:h val="0.6408474476134548"/>
        </c:manualLayout>
      </c:layout>
      <c:lineChart>
        <c:grouping val="standard"/>
        <c:varyColors val="0"/>
        <c:ser>
          <c:idx val="0"/>
          <c:order val="0"/>
          <c:tx>
            <c:strRef>
              <c:f>kaya!$A$2</c:f>
              <c:strCache>
                <c:ptCount val="1"/>
                <c:pt idx="0">
                  <c:v>energy per GDP</c:v>
                </c:pt>
              </c:strCache>
            </c:strRef>
          </c:tx>
          <c:spPr>
            <a:ln w="22225" cap="rnd">
              <a:solidFill>
                <a:schemeClr val="tx2"/>
              </a:solidFill>
              <a:round/>
            </a:ln>
            <a:effectLst/>
          </c:spPr>
          <c:marker>
            <c:symbol val="none"/>
          </c:marker>
          <c:cat>
            <c:numRef>
              <c:f>kaya!$B$1:$BJ$1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kaya!$B$2:$BJ$2</c:f>
              <c:numCache>
                <c:formatCode>General</c:formatCode>
                <c:ptCount val="61"/>
                <c:pt idx="0">
                  <c:v>12.102608830460127</c:v>
                </c:pt>
                <c:pt idx="1">
                  <c:v>11.500336370642371</c:v>
                </c:pt>
                <c:pt idx="2">
                  <c:v>11.261101012123921</c:v>
                </c:pt>
                <c:pt idx="3">
                  <c:v>10.743605123674913</c:v>
                </c:pt>
                <c:pt idx="4">
                  <c:v>10.51910789293068</c:v>
                </c:pt>
                <c:pt idx="5">
                  <c:v>10.059836313834971</c:v>
                </c:pt>
                <c:pt idx="6">
                  <c:v>9.7509070669804707</c:v>
                </c:pt>
                <c:pt idx="7">
                  <c:v>9.7206866192853454</c:v>
                </c:pt>
                <c:pt idx="8">
                  <c:v>9.7597701339312035</c:v>
                </c:pt>
                <c:pt idx="9">
                  <c:v>9.6496138350177549</c:v>
                </c:pt>
                <c:pt idx="10">
                  <c:v>9.4343273031825809</c:v>
                </c:pt>
                <c:pt idx="11">
                  <c:v>9.4360063251530999</c:v>
                </c:pt>
                <c:pt idx="12">
                  <c:v>9.2571280728638339</c:v>
                </c:pt>
                <c:pt idx="13">
                  <c:v>9.1760695305115014</c:v>
                </c:pt>
                <c:pt idx="14">
                  <c:v>8.9938077210410476</c:v>
                </c:pt>
                <c:pt idx="15">
                  <c:v>8.9466647010260658</c:v>
                </c:pt>
                <c:pt idx="16">
                  <c:v>8.9026063819714043</c:v>
                </c:pt>
                <c:pt idx="17">
                  <c:v>8.5728212308222087</c:v>
                </c:pt>
                <c:pt idx="18">
                  <c:v>8.2438341474418486</c:v>
                </c:pt>
                <c:pt idx="19">
                  <c:v>8.0100317423482714</c:v>
                </c:pt>
                <c:pt idx="20">
                  <c:v>7.8677338630699776</c:v>
                </c:pt>
                <c:pt idx="21">
                  <c:v>7.5830268407689507</c:v>
                </c:pt>
                <c:pt idx="22">
                  <c:v>7.564083261031235</c:v>
                </c:pt>
                <c:pt idx="23">
                  <c:v>7.3782297624160771</c:v>
                </c:pt>
                <c:pt idx="24">
                  <c:v>7.2668065488074927</c:v>
                </c:pt>
                <c:pt idx="25">
                  <c:v>7.0384854083826278</c:v>
                </c:pt>
                <c:pt idx="26">
                  <c:v>6.8075209048981105</c:v>
                </c:pt>
                <c:pt idx="27">
                  <c:v>6.7915341172673918</c:v>
                </c:pt>
                <c:pt idx="28">
                  <c:v>6.6679984356457007</c:v>
                </c:pt>
                <c:pt idx="29">
                  <c:v>6.5273144596947015</c:v>
                </c:pt>
                <c:pt idx="30">
                  <c:v>6.5910631907899191</c:v>
                </c:pt>
                <c:pt idx="31">
                  <c:v>6.446897660546183</c:v>
                </c:pt>
                <c:pt idx="32">
                  <c:v>6.1484762872363978</c:v>
                </c:pt>
                <c:pt idx="33">
                  <c:v>6.2336307457342155</c:v>
                </c:pt>
                <c:pt idx="34">
                  <c:v>6.1585712674715092</c:v>
                </c:pt>
                <c:pt idx="35">
                  <c:v>5.9585184324327631</c:v>
                </c:pt>
                <c:pt idx="36">
                  <c:v>5.793488975990396</c:v>
                </c:pt>
                <c:pt idx="37">
                  <c:v>5.6860048138887542</c:v>
                </c:pt>
                <c:pt idx="38">
                  <c:v>5.6329779291651123</c:v>
                </c:pt>
                <c:pt idx="39">
                  <c:v>5.5830490253457254</c:v>
                </c:pt>
                <c:pt idx="40">
                  <c:v>5.4652001751154575</c:v>
                </c:pt>
                <c:pt idx="41">
                  <c:v>5.3365841798357643</c:v>
                </c:pt>
                <c:pt idx="42">
                  <c:v>5.2172575447635667</c:v>
                </c:pt>
                <c:pt idx="43">
                  <c:v>5.1179121050783154</c:v>
                </c:pt>
                <c:pt idx="44">
                  <c:v>4.996124298575582</c:v>
                </c:pt>
                <c:pt idx="45">
                  <c:v>4.8759734862178501</c:v>
                </c:pt>
                <c:pt idx="46">
                  <c:v>4.7752561374587001</c:v>
                </c:pt>
                <c:pt idx="47">
                  <c:v>4.6680823543852092</c:v>
                </c:pt>
                <c:pt idx="48">
                  <c:v>4.558808227972369</c:v>
                </c:pt>
                <c:pt idx="49">
                  <c:v>4.4607822231278638</c:v>
                </c:pt>
                <c:pt idx="50">
                  <c:v>4.3715704897857588</c:v>
                </c:pt>
                <c:pt idx="51">
                  <c:v>4.2858401122544008</c:v>
                </c:pt>
                <c:pt idx="52">
                  <c:v>4.2042563171094143</c:v>
                </c:pt>
                <c:pt idx="53">
                  <c:v>4.1232905146816963</c:v>
                </c:pt>
                <c:pt idx="54">
                  <c:v>4.0394235584401974</c:v>
                </c:pt>
                <c:pt idx="55">
                  <c:v>3.9597592155458918</c:v>
                </c:pt>
                <c:pt idx="56">
                  <c:v>3.892625088241481</c:v>
                </c:pt>
                <c:pt idx="57">
                  <c:v>3.8207401584683027</c:v>
                </c:pt>
                <c:pt idx="58">
                  <c:v>3.7500952133742622</c:v>
                </c:pt>
                <c:pt idx="59">
                  <c:v>3.6923263036965497</c:v>
                </c:pt>
                <c:pt idx="60">
                  <c:v>3.6400465128020305</c:v>
                </c:pt>
              </c:numCache>
            </c:numRef>
          </c:val>
          <c:smooth val="0"/>
        </c:ser>
        <c:dLbls>
          <c:showLegendKey val="0"/>
          <c:showVal val="0"/>
          <c:showCatName val="0"/>
          <c:showSerName val="0"/>
          <c:showPercent val="0"/>
          <c:showBubbleSize val="0"/>
        </c:dLbls>
        <c:smooth val="0"/>
        <c:axId val="188025104"/>
        <c:axId val="188025664"/>
      </c:lineChart>
      <c:catAx>
        <c:axId val="188025104"/>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25664"/>
        <c:crosses val="autoZero"/>
        <c:auto val="1"/>
        <c:lblAlgn val="ctr"/>
        <c:lblOffset val="100"/>
        <c:tickLblSkip val="30"/>
        <c:tickMarkSkip val="30"/>
        <c:noMultiLvlLbl val="0"/>
      </c:catAx>
      <c:valAx>
        <c:axId val="188025664"/>
        <c:scaling>
          <c:orientation val="minMax"/>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25104"/>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300">
          <a:solidFill>
            <a:sysClr val="windowText" lastClr="000000"/>
          </a:solidFill>
        </a:defRPr>
      </a:pPr>
      <a:endParaRPr lang="en-US"/>
    </a:p>
  </c:txPr>
  <c:externalData r:id="rId3">
    <c:autoUpdate val="0"/>
  </c:externalData>
  <c:userShapes r:id="rId4"/>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257217847769035E-2"/>
          <c:y val="0.26025605361076087"/>
          <c:w val="0.61275289807524058"/>
          <c:h val="0.64973655685885878"/>
        </c:manualLayout>
      </c:layout>
      <c:lineChart>
        <c:grouping val="standard"/>
        <c:varyColors val="0"/>
        <c:ser>
          <c:idx val="3"/>
          <c:order val="0"/>
          <c:tx>
            <c:strRef>
              <c:f>kaya!$A$2</c:f>
              <c:strCache>
                <c:ptCount val="1"/>
                <c:pt idx="0">
                  <c:v>emissions per energy</c:v>
                </c:pt>
              </c:strCache>
            </c:strRef>
          </c:tx>
          <c:spPr>
            <a:ln w="22225" cap="rnd">
              <a:solidFill>
                <a:schemeClr val="tx2"/>
              </a:solidFill>
              <a:round/>
            </a:ln>
            <a:effectLst/>
          </c:spPr>
          <c:marker>
            <c:symbol val="none"/>
          </c:marker>
          <c:cat>
            <c:numRef>
              <c:f>kaya!$B$1:$BJ$1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kaya!$B$2:$BJ$2</c:f>
              <c:numCache>
                <c:formatCode>General</c:formatCode>
                <c:ptCount val="61"/>
                <c:pt idx="0">
                  <c:v>61.120195369424493</c:v>
                </c:pt>
                <c:pt idx="1">
                  <c:v>61.045458625899826</c:v>
                </c:pt>
                <c:pt idx="2">
                  <c:v>60.262778579542299</c:v>
                </c:pt>
                <c:pt idx="3">
                  <c:v>59.988297199174802</c:v>
                </c:pt>
                <c:pt idx="4">
                  <c:v>60.207902732056013</c:v>
                </c:pt>
                <c:pt idx="5">
                  <c:v>60.218436693657353</c:v>
                </c:pt>
                <c:pt idx="6">
                  <c:v>60.115316965092113</c:v>
                </c:pt>
                <c:pt idx="7">
                  <c:v>60.28700014076373</c:v>
                </c:pt>
                <c:pt idx="8">
                  <c:v>60.262808579440268</c:v>
                </c:pt>
                <c:pt idx="9">
                  <c:v>59.799434494398078</c:v>
                </c:pt>
                <c:pt idx="10">
                  <c:v>59.639826291719814</c:v>
                </c:pt>
                <c:pt idx="11">
                  <c:v>59.128114435967703</c:v>
                </c:pt>
                <c:pt idx="12">
                  <c:v>59.301635447198116</c:v>
                </c:pt>
                <c:pt idx="13">
                  <c:v>59.344334169614463</c:v>
                </c:pt>
                <c:pt idx="14">
                  <c:v>59.058723130825115</c:v>
                </c:pt>
                <c:pt idx="15">
                  <c:v>58.472276837602294</c:v>
                </c:pt>
                <c:pt idx="16">
                  <c:v>58.602116948502236</c:v>
                </c:pt>
                <c:pt idx="17">
                  <c:v>59.027840578603275</c:v>
                </c:pt>
                <c:pt idx="18">
                  <c:v>59.309533449842263</c:v>
                </c:pt>
                <c:pt idx="19">
                  <c:v>58.850092689735632</c:v>
                </c:pt>
                <c:pt idx="20">
                  <c:v>59.381614446358419</c:v>
                </c:pt>
                <c:pt idx="21">
                  <c:v>59.907831657539781</c:v>
                </c:pt>
                <c:pt idx="22">
                  <c:v>59.445068792167667</c:v>
                </c:pt>
                <c:pt idx="23">
                  <c:v>59.779859978670757</c:v>
                </c:pt>
                <c:pt idx="24">
                  <c:v>59.648548057455862</c:v>
                </c:pt>
                <c:pt idx="25">
                  <c:v>59.821179368316372</c:v>
                </c:pt>
                <c:pt idx="26">
                  <c:v>59.406597151862456</c:v>
                </c:pt>
                <c:pt idx="27">
                  <c:v>59.402739038161577</c:v>
                </c:pt>
                <c:pt idx="28">
                  <c:v>58.742054886462498</c:v>
                </c:pt>
                <c:pt idx="29">
                  <c:v>57.223319769735006</c:v>
                </c:pt>
                <c:pt idx="30">
                  <c:v>57.2850062232556</c:v>
                </c:pt>
                <c:pt idx="31">
                  <c:v>56.225760696629884</c:v>
                </c:pt>
                <c:pt idx="32">
                  <c:v>55.419017285870645</c:v>
                </c:pt>
                <c:pt idx="33">
                  <c:v>55.179033494749632</c:v>
                </c:pt>
                <c:pt idx="34">
                  <c:v>54.988772423452083</c:v>
                </c:pt>
                <c:pt idx="35">
                  <c:v>53.98652173681851</c:v>
                </c:pt>
                <c:pt idx="36">
                  <c:v>53.456617617150656</c:v>
                </c:pt>
                <c:pt idx="37">
                  <c:v>53.261592091683454</c:v>
                </c:pt>
                <c:pt idx="38">
                  <c:v>52.978179080047141</c:v>
                </c:pt>
                <c:pt idx="39">
                  <c:v>52.999022478540063</c:v>
                </c:pt>
                <c:pt idx="40">
                  <c:v>52.895977204768407</c:v>
                </c:pt>
                <c:pt idx="41">
                  <c:v>52.315870362948552</c:v>
                </c:pt>
                <c:pt idx="42">
                  <c:v>51.556616615196582</c:v>
                </c:pt>
                <c:pt idx="43">
                  <c:v>51.11704319294023</c:v>
                </c:pt>
                <c:pt idx="44">
                  <c:v>50.819618635340134</c:v>
                </c:pt>
                <c:pt idx="45">
                  <c:v>50.563516580688002</c:v>
                </c:pt>
                <c:pt idx="46">
                  <c:v>50.300344580961941</c:v>
                </c:pt>
                <c:pt idx="47">
                  <c:v>49.97420046748762</c:v>
                </c:pt>
                <c:pt idx="48">
                  <c:v>49.70766582142226</c:v>
                </c:pt>
                <c:pt idx="49">
                  <c:v>49.417764673260628</c:v>
                </c:pt>
                <c:pt idx="50">
                  <c:v>49.131302994568095</c:v>
                </c:pt>
                <c:pt idx="51">
                  <c:v>49.002728984722985</c:v>
                </c:pt>
                <c:pt idx="52">
                  <c:v>48.884013899364732</c:v>
                </c:pt>
                <c:pt idx="53">
                  <c:v>48.749537780004083</c:v>
                </c:pt>
                <c:pt idx="54">
                  <c:v>48.675211980133547</c:v>
                </c:pt>
                <c:pt idx="55">
                  <c:v>48.656825423330559</c:v>
                </c:pt>
                <c:pt idx="56">
                  <c:v>48.553691644357045</c:v>
                </c:pt>
                <c:pt idx="57">
                  <c:v>48.489946976115064</c:v>
                </c:pt>
                <c:pt idx="58">
                  <c:v>48.371252388226097</c:v>
                </c:pt>
                <c:pt idx="59">
                  <c:v>48.262802297056353</c:v>
                </c:pt>
                <c:pt idx="60">
                  <c:v>48.119289008111998</c:v>
                </c:pt>
              </c:numCache>
            </c:numRef>
          </c:val>
          <c:smooth val="0"/>
        </c:ser>
        <c:dLbls>
          <c:showLegendKey val="0"/>
          <c:showVal val="0"/>
          <c:showCatName val="0"/>
          <c:showSerName val="0"/>
          <c:showPercent val="0"/>
          <c:showBubbleSize val="0"/>
        </c:dLbls>
        <c:smooth val="0"/>
        <c:axId val="188027904"/>
        <c:axId val="188028464"/>
      </c:lineChart>
      <c:catAx>
        <c:axId val="188027904"/>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28464"/>
        <c:crosses val="autoZero"/>
        <c:auto val="1"/>
        <c:lblAlgn val="ctr"/>
        <c:lblOffset val="100"/>
        <c:tickLblSkip val="30"/>
        <c:tickMarkSkip val="30"/>
        <c:noMultiLvlLbl val="0"/>
      </c:catAx>
      <c:valAx>
        <c:axId val="188028464"/>
        <c:scaling>
          <c:orientation val="minMax"/>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27904"/>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300">
          <a:solidFill>
            <a:sysClr val="windowText" lastClr="000000"/>
          </a:solidFill>
        </a:defRPr>
      </a:pPr>
      <a:endParaRPr lang="en-US"/>
    </a:p>
  </c:txPr>
  <c:externalData r:id="rId3">
    <c:autoUpdate val="0"/>
  </c:externalData>
  <c:userShapes r:id="rId4"/>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6580927384076991E-2"/>
          <c:y val="0.22412037037037036"/>
          <c:w val="0.73358529298990838"/>
          <c:h val="0.69726851851851857"/>
        </c:manualLayout>
      </c:layout>
      <c:scatterChart>
        <c:scatterStyle val="lineMarker"/>
        <c:varyColors val="0"/>
        <c:ser>
          <c:idx val="0"/>
          <c:order val="0"/>
          <c:tx>
            <c:strRef>
              <c:f>TechOilCaseGraphs!$B$2</c:f>
              <c:strCache>
                <c:ptCount val="1"/>
                <c:pt idx="0">
                  <c:v>highrt</c:v>
                </c:pt>
              </c:strCache>
            </c:strRef>
          </c:tx>
          <c:spPr>
            <a:ln w="22225" cap="rnd">
              <a:solidFill>
                <a:schemeClr val="accent3"/>
              </a:solidFill>
              <a:round/>
            </a:ln>
            <a:effectLst/>
          </c:spPr>
          <c:marker>
            <c:symbol val="none"/>
          </c:marker>
          <c:xVal>
            <c:numRef>
              <c:f>TechOilCaseGraphs!$C$1:$AQ$1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TechOilCaseGraphs!$C$2:$AQ$2</c:f>
              <c:numCache>
                <c:formatCode>General</c:formatCode>
                <c:ptCount val="41"/>
                <c:pt idx="0">
                  <c:v>38.949283999999999</c:v>
                </c:pt>
                <c:pt idx="1">
                  <c:v>32.537148000000002</c:v>
                </c:pt>
                <c:pt idx="2">
                  <c:v>32.836243000000003</c:v>
                </c:pt>
                <c:pt idx="3">
                  <c:v>37.119362000000002</c:v>
                </c:pt>
                <c:pt idx="4">
                  <c:v>47.941509000000003</c:v>
                </c:pt>
                <c:pt idx="5">
                  <c:v>66.212020999999993</c:v>
                </c:pt>
                <c:pt idx="6">
                  <c:v>76.689232000000004</c:v>
                </c:pt>
                <c:pt idx="7">
                  <c:v>83.083350999999993</c:v>
                </c:pt>
                <c:pt idx="8">
                  <c:v>109.001526</c:v>
                </c:pt>
                <c:pt idx="9">
                  <c:v>68.886168999999995</c:v>
                </c:pt>
                <c:pt idx="10">
                  <c:v>87.768592999999996</c:v>
                </c:pt>
                <c:pt idx="11">
                  <c:v>120.20983099999999</c:v>
                </c:pt>
                <c:pt idx="12">
                  <c:v>118.375404</c:v>
                </c:pt>
                <c:pt idx="13">
                  <c:v>113.266914</c:v>
                </c:pt>
                <c:pt idx="14">
                  <c:v>101.362251</c:v>
                </c:pt>
                <c:pt idx="15">
                  <c:v>53.062694999999998</c:v>
                </c:pt>
                <c:pt idx="16">
                  <c:v>43.426997999999998</c:v>
                </c:pt>
                <c:pt idx="17">
                  <c:v>51.725181999999997</c:v>
                </c:pt>
                <c:pt idx="18">
                  <c:v>61.859710999999997</c:v>
                </c:pt>
                <c:pt idx="19">
                  <c:v>68.696029999999993</c:v>
                </c:pt>
                <c:pt idx="20">
                  <c:v>71.959716999999998</c:v>
                </c:pt>
                <c:pt idx="21">
                  <c:v>74.348549000000006</c:v>
                </c:pt>
                <c:pt idx="22">
                  <c:v>75.909805000000006</c:v>
                </c:pt>
                <c:pt idx="23">
                  <c:v>77.793480000000002</c:v>
                </c:pt>
                <c:pt idx="24">
                  <c:v>78.990325999999996</c:v>
                </c:pt>
                <c:pt idx="25">
                  <c:v>80.877578999999997</c:v>
                </c:pt>
                <c:pt idx="26">
                  <c:v>82.558166999999997</c:v>
                </c:pt>
                <c:pt idx="27">
                  <c:v>82.223800999999995</c:v>
                </c:pt>
                <c:pt idx="28">
                  <c:v>83.050781000000001</c:v>
                </c:pt>
                <c:pt idx="29">
                  <c:v>83.986289999999997</c:v>
                </c:pt>
                <c:pt idx="30">
                  <c:v>85.227881999999994</c:v>
                </c:pt>
                <c:pt idx="31">
                  <c:v>86.764815999999996</c:v>
                </c:pt>
                <c:pt idx="32">
                  <c:v>88.009140000000002</c:v>
                </c:pt>
                <c:pt idx="33">
                  <c:v>88.062988000000004</c:v>
                </c:pt>
                <c:pt idx="34">
                  <c:v>88.644012000000004</c:v>
                </c:pt>
                <c:pt idx="35">
                  <c:v>89.440703999999997</c:v>
                </c:pt>
                <c:pt idx="36">
                  <c:v>90.843613000000005</c:v>
                </c:pt>
                <c:pt idx="37">
                  <c:v>91.860534999999999</c:v>
                </c:pt>
                <c:pt idx="38">
                  <c:v>92.774933000000004</c:v>
                </c:pt>
                <c:pt idx="39">
                  <c:v>93.907561999999999</c:v>
                </c:pt>
                <c:pt idx="40">
                  <c:v>96.318802000000005</c:v>
                </c:pt>
              </c:numCache>
            </c:numRef>
          </c:yVal>
          <c:smooth val="0"/>
        </c:ser>
        <c:ser>
          <c:idx val="2"/>
          <c:order val="1"/>
          <c:tx>
            <c:strRef>
              <c:f>TechOilCaseGraphs!$B$4</c:f>
              <c:strCache>
                <c:ptCount val="1"/>
                <c:pt idx="0">
                  <c:v>lowrt</c:v>
                </c:pt>
              </c:strCache>
            </c:strRef>
          </c:tx>
          <c:spPr>
            <a:ln w="22225" cap="rnd">
              <a:solidFill>
                <a:schemeClr val="accent2"/>
              </a:solidFill>
              <a:round/>
            </a:ln>
            <a:effectLst/>
          </c:spPr>
          <c:marker>
            <c:symbol val="none"/>
          </c:marker>
          <c:xVal>
            <c:numRef>
              <c:f>TechOilCaseGraphs!$C$1:$AQ$1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TechOilCaseGraphs!$C$4:$AQ$4</c:f>
              <c:numCache>
                <c:formatCode>General</c:formatCode>
                <c:ptCount val="41"/>
                <c:pt idx="0">
                  <c:v>38.949283999999999</c:v>
                </c:pt>
                <c:pt idx="1">
                  <c:v>32.537148000000002</c:v>
                </c:pt>
                <c:pt idx="2">
                  <c:v>32.836243000000003</c:v>
                </c:pt>
                <c:pt idx="3">
                  <c:v>37.119362000000002</c:v>
                </c:pt>
                <c:pt idx="4">
                  <c:v>47.941509000000003</c:v>
                </c:pt>
                <c:pt idx="5">
                  <c:v>66.212020999999993</c:v>
                </c:pt>
                <c:pt idx="6">
                  <c:v>76.689232000000004</c:v>
                </c:pt>
                <c:pt idx="7">
                  <c:v>83.083350999999993</c:v>
                </c:pt>
                <c:pt idx="8">
                  <c:v>109.001526</c:v>
                </c:pt>
                <c:pt idx="9">
                  <c:v>68.886168999999995</c:v>
                </c:pt>
                <c:pt idx="10">
                  <c:v>87.768592999999996</c:v>
                </c:pt>
                <c:pt idx="11">
                  <c:v>120.20983099999999</c:v>
                </c:pt>
                <c:pt idx="12">
                  <c:v>118.375404</c:v>
                </c:pt>
                <c:pt idx="13">
                  <c:v>113.266914</c:v>
                </c:pt>
                <c:pt idx="14">
                  <c:v>101.362251</c:v>
                </c:pt>
                <c:pt idx="15">
                  <c:v>53.062694999999998</c:v>
                </c:pt>
                <c:pt idx="16">
                  <c:v>43.426997999999998</c:v>
                </c:pt>
                <c:pt idx="17">
                  <c:v>51.519508000000002</c:v>
                </c:pt>
                <c:pt idx="18">
                  <c:v>62.697547999999998</c:v>
                </c:pt>
                <c:pt idx="19">
                  <c:v>71.438034000000002</c:v>
                </c:pt>
                <c:pt idx="20">
                  <c:v>76.086189000000005</c:v>
                </c:pt>
                <c:pt idx="21">
                  <c:v>80.564125000000004</c:v>
                </c:pt>
                <c:pt idx="22">
                  <c:v>83.520331999999996</c:v>
                </c:pt>
                <c:pt idx="23">
                  <c:v>85.853485000000006</c:v>
                </c:pt>
                <c:pt idx="24">
                  <c:v>87.721207000000007</c:v>
                </c:pt>
                <c:pt idx="25">
                  <c:v>90.540458999999998</c:v>
                </c:pt>
                <c:pt idx="26">
                  <c:v>93.217170999999993</c:v>
                </c:pt>
                <c:pt idx="27">
                  <c:v>94.683295999999999</c:v>
                </c:pt>
                <c:pt idx="28">
                  <c:v>96.211226999999994</c:v>
                </c:pt>
                <c:pt idx="29">
                  <c:v>98.148444999999995</c:v>
                </c:pt>
                <c:pt idx="30">
                  <c:v>100.734398</c:v>
                </c:pt>
                <c:pt idx="31">
                  <c:v>103.863083</c:v>
                </c:pt>
                <c:pt idx="32">
                  <c:v>106.2145</c:v>
                </c:pt>
                <c:pt idx="33">
                  <c:v>106.97545599999999</c:v>
                </c:pt>
                <c:pt idx="34">
                  <c:v>109.111473</c:v>
                </c:pt>
                <c:pt idx="35">
                  <c:v>109.495293</c:v>
                </c:pt>
                <c:pt idx="36">
                  <c:v>113.382355</c:v>
                </c:pt>
                <c:pt idx="37">
                  <c:v>114.646233</c:v>
                </c:pt>
                <c:pt idx="38">
                  <c:v>115.784637</c:v>
                </c:pt>
                <c:pt idx="39">
                  <c:v>117.69858600000001</c:v>
                </c:pt>
                <c:pt idx="40">
                  <c:v>118.85710899999999</c:v>
                </c:pt>
              </c:numCache>
            </c:numRef>
          </c:yVal>
          <c:smooth val="0"/>
        </c:ser>
        <c:ser>
          <c:idx val="3"/>
          <c:order val="2"/>
          <c:tx>
            <c:strRef>
              <c:f>TechOilCaseGraphs!$B$5</c:f>
              <c:strCache>
                <c:ptCount val="1"/>
                <c:pt idx="0">
                  <c:v>highpric</c:v>
                </c:pt>
              </c:strCache>
            </c:strRef>
          </c:tx>
          <c:spPr>
            <a:ln w="22225" cap="rnd">
              <a:solidFill>
                <a:schemeClr val="accent4"/>
              </a:solidFill>
              <a:round/>
            </a:ln>
            <a:effectLst/>
          </c:spPr>
          <c:marker>
            <c:symbol val="none"/>
          </c:marker>
          <c:xVal>
            <c:numRef>
              <c:f>TechOilCaseGraphs!$C$1:$AQ$1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TechOilCaseGraphs!$C$5:$AQ$5</c:f>
              <c:numCache>
                <c:formatCode>General</c:formatCode>
                <c:ptCount val="41"/>
                <c:pt idx="0">
                  <c:v>38.949283999999999</c:v>
                </c:pt>
                <c:pt idx="1">
                  <c:v>32.537148000000002</c:v>
                </c:pt>
                <c:pt idx="2">
                  <c:v>32.836243000000003</c:v>
                </c:pt>
                <c:pt idx="3">
                  <c:v>37.119362000000002</c:v>
                </c:pt>
                <c:pt idx="4">
                  <c:v>47.941509000000003</c:v>
                </c:pt>
                <c:pt idx="5">
                  <c:v>66.212020999999993</c:v>
                </c:pt>
                <c:pt idx="6">
                  <c:v>76.689232000000004</c:v>
                </c:pt>
                <c:pt idx="7">
                  <c:v>83.083350999999993</c:v>
                </c:pt>
                <c:pt idx="8">
                  <c:v>109.001526</c:v>
                </c:pt>
                <c:pt idx="9">
                  <c:v>68.886168999999995</c:v>
                </c:pt>
                <c:pt idx="10">
                  <c:v>87.768592999999996</c:v>
                </c:pt>
                <c:pt idx="11">
                  <c:v>120.20983099999999</c:v>
                </c:pt>
                <c:pt idx="12">
                  <c:v>118.375404</c:v>
                </c:pt>
                <c:pt idx="13">
                  <c:v>113.266914</c:v>
                </c:pt>
                <c:pt idx="14">
                  <c:v>101.362251</c:v>
                </c:pt>
                <c:pt idx="15">
                  <c:v>53.062694999999998</c:v>
                </c:pt>
                <c:pt idx="16">
                  <c:v>43.426997999999998</c:v>
                </c:pt>
                <c:pt idx="17">
                  <c:v>98.020363000000003</c:v>
                </c:pt>
                <c:pt idx="18">
                  <c:v>119.91316999999999</c:v>
                </c:pt>
                <c:pt idx="19">
                  <c:v>139.34960899999999</c:v>
                </c:pt>
                <c:pt idx="20">
                  <c:v>152.67770400000001</c:v>
                </c:pt>
                <c:pt idx="21">
                  <c:v>163.48876999999999</c:v>
                </c:pt>
                <c:pt idx="22">
                  <c:v>172.15664699999999</c:v>
                </c:pt>
                <c:pt idx="23">
                  <c:v>178.09406999999999</c:v>
                </c:pt>
                <c:pt idx="24">
                  <c:v>182.45208700000001</c:v>
                </c:pt>
                <c:pt idx="25">
                  <c:v>188.296829</c:v>
                </c:pt>
                <c:pt idx="26">
                  <c:v>192.40261799999999</c:v>
                </c:pt>
                <c:pt idx="27">
                  <c:v>194.839325</c:v>
                </c:pt>
                <c:pt idx="28">
                  <c:v>197.61167900000001</c:v>
                </c:pt>
                <c:pt idx="29">
                  <c:v>199.250732</c:v>
                </c:pt>
                <c:pt idx="30">
                  <c:v>201.482834</c:v>
                </c:pt>
                <c:pt idx="31">
                  <c:v>204.26591500000001</c:v>
                </c:pt>
                <c:pt idx="32">
                  <c:v>207.680069</c:v>
                </c:pt>
                <c:pt idx="33">
                  <c:v>207.752914</c:v>
                </c:pt>
                <c:pt idx="34">
                  <c:v>211.15765400000001</c:v>
                </c:pt>
                <c:pt idx="35">
                  <c:v>213.27926600000001</c:v>
                </c:pt>
                <c:pt idx="36">
                  <c:v>216.01324500000001</c:v>
                </c:pt>
                <c:pt idx="37">
                  <c:v>216.69039900000001</c:v>
                </c:pt>
                <c:pt idx="38">
                  <c:v>221.63769500000001</c:v>
                </c:pt>
                <c:pt idx="39">
                  <c:v>223.35601800000001</c:v>
                </c:pt>
                <c:pt idx="40">
                  <c:v>226.32363900000001</c:v>
                </c:pt>
              </c:numCache>
            </c:numRef>
          </c:yVal>
          <c:smooth val="0"/>
        </c:ser>
        <c:ser>
          <c:idx val="4"/>
          <c:order val="3"/>
          <c:tx>
            <c:strRef>
              <c:f>TechOilCaseGraphs!$B$6</c:f>
              <c:strCache>
                <c:ptCount val="1"/>
                <c:pt idx="0">
                  <c:v>lowprice</c:v>
                </c:pt>
              </c:strCache>
            </c:strRef>
          </c:tx>
          <c:spPr>
            <a:ln w="22225" cap="rnd">
              <a:solidFill>
                <a:schemeClr val="accent5"/>
              </a:solidFill>
              <a:round/>
            </a:ln>
            <a:effectLst/>
          </c:spPr>
          <c:marker>
            <c:symbol val="none"/>
          </c:marker>
          <c:xVal>
            <c:numRef>
              <c:f>TechOilCaseGraphs!$C$1:$AQ$1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TechOilCaseGraphs!$C$6:$AQ$6</c:f>
              <c:numCache>
                <c:formatCode>General</c:formatCode>
                <c:ptCount val="41"/>
                <c:pt idx="0">
                  <c:v>38.949283999999999</c:v>
                </c:pt>
                <c:pt idx="1">
                  <c:v>32.537148000000002</c:v>
                </c:pt>
                <c:pt idx="2">
                  <c:v>32.836243000000003</c:v>
                </c:pt>
                <c:pt idx="3">
                  <c:v>37.119362000000002</c:v>
                </c:pt>
                <c:pt idx="4">
                  <c:v>47.941509000000003</c:v>
                </c:pt>
                <c:pt idx="5">
                  <c:v>66.212020999999993</c:v>
                </c:pt>
                <c:pt idx="6">
                  <c:v>76.689232000000004</c:v>
                </c:pt>
                <c:pt idx="7">
                  <c:v>83.083350999999993</c:v>
                </c:pt>
                <c:pt idx="8">
                  <c:v>109.001526</c:v>
                </c:pt>
                <c:pt idx="9">
                  <c:v>68.886168999999995</c:v>
                </c:pt>
                <c:pt idx="10">
                  <c:v>87.768592999999996</c:v>
                </c:pt>
                <c:pt idx="11">
                  <c:v>120.20983099999999</c:v>
                </c:pt>
                <c:pt idx="12">
                  <c:v>118.375404</c:v>
                </c:pt>
                <c:pt idx="13">
                  <c:v>113.266914</c:v>
                </c:pt>
                <c:pt idx="14">
                  <c:v>101.362251</c:v>
                </c:pt>
                <c:pt idx="15">
                  <c:v>53.062694999999998</c:v>
                </c:pt>
                <c:pt idx="16">
                  <c:v>43.426997999999998</c:v>
                </c:pt>
                <c:pt idx="17">
                  <c:v>24.541540000000001</c:v>
                </c:pt>
                <c:pt idx="18">
                  <c:v>27.888511999999999</c:v>
                </c:pt>
                <c:pt idx="19">
                  <c:v>28.795549000000001</c:v>
                </c:pt>
                <c:pt idx="20">
                  <c:v>29.395088000000001</c:v>
                </c:pt>
                <c:pt idx="21">
                  <c:v>29.627307999999999</c:v>
                </c:pt>
                <c:pt idx="22">
                  <c:v>29.946138000000001</c:v>
                </c:pt>
                <c:pt idx="23">
                  <c:v>29.969559</c:v>
                </c:pt>
                <c:pt idx="24">
                  <c:v>30.107945999999998</c:v>
                </c:pt>
                <c:pt idx="25">
                  <c:v>30.870632000000001</c:v>
                </c:pt>
                <c:pt idx="26">
                  <c:v>31.646806999999999</c:v>
                </c:pt>
                <c:pt idx="27">
                  <c:v>32.609408999999999</c:v>
                </c:pt>
                <c:pt idx="28">
                  <c:v>33.752746999999999</c:v>
                </c:pt>
                <c:pt idx="29">
                  <c:v>34.868541999999998</c:v>
                </c:pt>
                <c:pt idx="30">
                  <c:v>36.235466000000002</c:v>
                </c:pt>
                <c:pt idx="31">
                  <c:v>37.204548000000003</c:v>
                </c:pt>
                <c:pt idx="32">
                  <c:v>38.194592</c:v>
                </c:pt>
                <c:pt idx="33">
                  <c:v>39.284255999999999</c:v>
                </c:pt>
                <c:pt idx="34">
                  <c:v>40.531497999999999</c:v>
                </c:pt>
                <c:pt idx="35">
                  <c:v>41.184147000000003</c:v>
                </c:pt>
                <c:pt idx="36">
                  <c:v>41.526980999999999</c:v>
                </c:pt>
                <c:pt idx="37">
                  <c:v>41.208817000000003</c:v>
                </c:pt>
                <c:pt idx="38">
                  <c:v>41.642197000000003</c:v>
                </c:pt>
                <c:pt idx="39">
                  <c:v>42.585177999999999</c:v>
                </c:pt>
                <c:pt idx="40">
                  <c:v>43.165737</c:v>
                </c:pt>
              </c:numCache>
            </c:numRef>
          </c:yVal>
          <c:smooth val="0"/>
        </c:ser>
        <c:ser>
          <c:idx val="1"/>
          <c:order val="4"/>
          <c:tx>
            <c:strRef>
              <c:f>TechOilCaseGraphs!$B$3</c:f>
              <c:strCache>
                <c:ptCount val="1"/>
                <c:pt idx="0">
                  <c:v>ref</c:v>
                </c:pt>
              </c:strCache>
            </c:strRef>
          </c:tx>
          <c:spPr>
            <a:ln w="22225" cap="rnd">
              <a:solidFill>
                <a:schemeClr val="tx2"/>
              </a:solidFill>
              <a:round/>
            </a:ln>
            <a:effectLst/>
          </c:spPr>
          <c:marker>
            <c:symbol val="none"/>
          </c:marker>
          <c:xVal>
            <c:numRef>
              <c:f>TechOilCaseGraphs!$C$1:$AQ$1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TechOilCaseGraphs!$C$3:$AQ$3</c:f>
              <c:numCache>
                <c:formatCode>General</c:formatCode>
                <c:ptCount val="41"/>
                <c:pt idx="0">
                  <c:v>38.949283999999999</c:v>
                </c:pt>
                <c:pt idx="1">
                  <c:v>32.537148000000002</c:v>
                </c:pt>
                <c:pt idx="2">
                  <c:v>32.836243000000003</c:v>
                </c:pt>
                <c:pt idx="3">
                  <c:v>37.119362000000002</c:v>
                </c:pt>
                <c:pt idx="4">
                  <c:v>47.941509000000003</c:v>
                </c:pt>
                <c:pt idx="5">
                  <c:v>66.212020999999993</c:v>
                </c:pt>
                <c:pt idx="6">
                  <c:v>76.689232000000004</c:v>
                </c:pt>
                <c:pt idx="7">
                  <c:v>83.083350999999993</c:v>
                </c:pt>
                <c:pt idx="8">
                  <c:v>109.001526</c:v>
                </c:pt>
                <c:pt idx="9">
                  <c:v>68.886168999999995</c:v>
                </c:pt>
                <c:pt idx="10">
                  <c:v>87.768592999999996</c:v>
                </c:pt>
                <c:pt idx="11">
                  <c:v>120.20983099999999</c:v>
                </c:pt>
                <c:pt idx="12">
                  <c:v>118.375404</c:v>
                </c:pt>
                <c:pt idx="13">
                  <c:v>113.266914</c:v>
                </c:pt>
                <c:pt idx="14">
                  <c:v>101.362251</c:v>
                </c:pt>
                <c:pt idx="15">
                  <c:v>53.062694999999998</c:v>
                </c:pt>
                <c:pt idx="16">
                  <c:v>43.426997999999998</c:v>
                </c:pt>
                <c:pt idx="17">
                  <c:v>49.914988999999998</c:v>
                </c:pt>
                <c:pt idx="18">
                  <c:v>63.042419000000002</c:v>
                </c:pt>
                <c:pt idx="19">
                  <c:v>70.372612000000004</c:v>
                </c:pt>
                <c:pt idx="20">
                  <c:v>74.816681000000003</c:v>
                </c:pt>
                <c:pt idx="21">
                  <c:v>78.147041000000002</c:v>
                </c:pt>
                <c:pt idx="22">
                  <c:v>80.711960000000005</c:v>
                </c:pt>
                <c:pt idx="23">
                  <c:v>82.279754999999994</c:v>
                </c:pt>
                <c:pt idx="24">
                  <c:v>83.717170999999993</c:v>
                </c:pt>
                <c:pt idx="25">
                  <c:v>86.232239000000007</c:v>
                </c:pt>
                <c:pt idx="26">
                  <c:v>88.553589000000002</c:v>
                </c:pt>
                <c:pt idx="27">
                  <c:v>89.997101000000001</c:v>
                </c:pt>
                <c:pt idx="28">
                  <c:v>90.676811000000001</c:v>
                </c:pt>
                <c:pt idx="29">
                  <c:v>92.071563999999995</c:v>
                </c:pt>
                <c:pt idx="30">
                  <c:v>94.524497999999994</c:v>
                </c:pt>
                <c:pt idx="31">
                  <c:v>96.814514000000003</c:v>
                </c:pt>
                <c:pt idx="32">
                  <c:v>99.527794</c:v>
                </c:pt>
                <c:pt idx="33">
                  <c:v>99.649223000000006</c:v>
                </c:pt>
                <c:pt idx="34">
                  <c:v>101.45472700000001</c:v>
                </c:pt>
                <c:pt idx="35">
                  <c:v>102.150345</c:v>
                </c:pt>
                <c:pt idx="36">
                  <c:v>104.99438499999999</c:v>
                </c:pt>
                <c:pt idx="37">
                  <c:v>105.517746</c:v>
                </c:pt>
                <c:pt idx="38">
                  <c:v>106.671944</c:v>
                </c:pt>
                <c:pt idx="39">
                  <c:v>108.38593299999999</c:v>
                </c:pt>
                <c:pt idx="40">
                  <c:v>109.36518100000001</c:v>
                </c:pt>
              </c:numCache>
            </c:numRef>
          </c:yVal>
          <c:smooth val="0"/>
        </c:ser>
        <c:dLbls>
          <c:showLegendKey val="0"/>
          <c:showVal val="0"/>
          <c:showCatName val="0"/>
          <c:showSerName val="0"/>
          <c:showPercent val="0"/>
          <c:showBubbleSize val="0"/>
        </c:dLbls>
        <c:axId val="188032944"/>
        <c:axId val="188033504"/>
      </c:scatterChart>
      <c:valAx>
        <c:axId val="188032944"/>
        <c:scaling>
          <c:orientation val="minMax"/>
          <c:max val="2040"/>
          <c:min val="2000"/>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8033504"/>
        <c:crosses val="autoZero"/>
        <c:crossBetween val="midCat"/>
        <c:majorUnit val="10"/>
      </c:valAx>
      <c:valAx>
        <c:axId val="188033504"/>
        <c:scaling>
          <c:orientation val="minMax"/>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8032944"/>
        <c:crosses val="autoZero"/>
        <c:crossBetween val="midCat"/>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400">
          <a:solidFill>
            <a:schemeClr val="tx1"/>
          </a:solidFill>
        </a:defRPr>
      </a:pPr>
      <a:endParaRPr lang="en-US"/>
    </a:p>
  </c:txPr>
  <c:externalData r:id="rId3">
    <c:autoUpdate val="0"/>
  </c:externalData>
  <c:userShapes r:id="rId4"/>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6580927384076991E-2"/>
          <c:y val="0.20560185185185184"/>
          <c:w val="0.80682114128109894"/>
          <c:h val="0.7139500232038597"/>
        </c:manualLayout>
      </c:layout>
      <c:scatterChart>
        <c:scatterStyle val="lineMarker"/>
        <c:varyColors val="0"/>
        <c:ser>
          <c:idx val="0"/>
          <c:order val="0"/>
          <c:tx>
            <c:strRef>
              <c:f>TechOilCaseGraphs!$E$2</c:f>
              <c:strCache>
                <c:ptCount val="1"/>
                <c:pt idx="0">
                  <c:v>highrt</c:v>
                </c:pt>
              </c:strCache>
            </c:strRef>
          </c:tx>
          <c:spPr>
            <a:ln w="22225" cap="rnd">
              <a:solidFill>
                <a:schemeClr val="accent3"/>
              </a:solidFill>
              <a:round/>
            </a:ln>
            <a:effectLst/>
          </c:spPr>
          <c:marker>
            <c:symbol val="none"/>
          </c:marker>
          <c:xVal>
            <c:numRef>
              <c:f>TechOilCaseGraphs!$F$1:$AT$1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TechOilCaseGraphs!$F$2:$AT$2</c:f>
              <c:numCache>
                <c:formatCode>General</c:formatCode>
                <c:ptCount val="41"/>
                <c:pt idx="0">
                  <c:v>5.8220000000000001</c:v>
                </c:pt>
                <c:pt idx="1">
                  <c:v>5.8010000000000002</c:v>
                </c:pt>
                <c:pt idx="2">
                  <c:v>5.7439999999999998</c:v>
                </c:pt>
                <c:pt idx="3">
                  <c:v>5.649</c:v>
                </c:pt>
                <c:pt idx="4">
                  <c:v>5.4409999999999998</c:v>
                </c:pt>
                <c:pt idx="5">
                  <c:v>5.1840000000000002</c:v>
                </c:pt>
                <c:pt idx="6">
                  <c:v>5.0860000000000003</c:v>
                </c:pt>
                <c:pt idx="7">
                  <c:v>5.077</c:v>
                </c:pt>
                <c:pt idx="8">
                  <c:v>5</c:v>
                </c:pt>
                <c:pt idx="9">
                  <c:v>5.3529999999999998</c:v>
                </c:pt>
                <c:pt idx="10">
                  <c:v>5.4749999999999996</c:v>
                </c:pt>
                <c:pt idx="11">
                  <c:v>5.6459999999999999</c:v>
                </c:pt>
                <c:pt idx="12">
                  <c:v>6.4870000000000001</c:v>
                </c:pt>
                <c:pt idx="13">
                  <c:v>7.468</c:v>
                </c:pt>
                <c:pt idx="14">
                  <c:v>8.7639999999999993</c:v>
                </c:pt>
                <c:pt idx="15">
                  <c:v>9.4149999999999991</c:v>
                </c:pt>
                <c:pt idx="16">
                  <c:v>8.7415489999999991</c:v>
                </c:pt>
                <c:pt idx="17">
                  <c:v>9.0892900000000001</c:v>
                </c:pt>
                <c:pt idx="18">
                  <c:v>10.00489</c:v>
                </c:pt>
                <c:pt idx="19">
                  <c:v>10.672069</c:v>
                </c:pt>
                <c:pt idx="20">
                  <c:v>11.299557999999999</c:v>
                </c:pt>
                <c:pt idx="21">
                  <c:v>11.852458</c:v>
                </c:pt>
                <c:pt idx="22">
                  <c:v>12.392099</c:v>
                </c:pt>
                <c:pt idx="23">
                  <c:v>12.681177999999999</c:v>
                </c:pt>
                <c:pt idx="24">
                  <c:v>12.975152</c:v>
                </c:pt>
                <c:pt idx="25">
                  <c:v>13.323907</c:v>
                </c:pt>
                <c:pt idx="26">
                  <c:v>13.810323</c:v>
                </c:pt>
                <c:pt idx="27">
                  <c:v>14.069438999999999</c:v>
                </c:pt>
                <c:pt idx="28">
                  <c:v>14.211929</c:v>
                </c:pt>
                <c:pt idx="29">
                  <c:v>14.449287</c:v>
                </c:pt>
                <c:pt idx="30">
                  <c:v>14.813427000000001</c:v>
                </c:pt>
                <c:pt idx="31">
                  <c:v>15.206725</c:v>
                </c:pt>
                <c:pt idx="32">
                  <c:v>15.573180000000001</c:v>
                </c:pt>
                <c:pt idx="33">
                  <c:v>15.830667999999999</c:v>
                </c:pt>
                <c:pt idx="34">
                  <c:v>16.048791999999999</c:v>
                </c:pt>
                <c:pt idx="35">
                  <c:v>16.202044999999998</c:v>
                </c:pt>
                <c:pt idx="36">
                  <c:v>16.289076000000001</c:v>
                </c:pt>
                <c:pt idx="37">
                  <c:v>16.35116</c:v>
                </c:pt>
                <c:pt idx="38">
                  <c:v>16.544364999999999</c:v>
                </c:pt>
                <c:pt idx="39">
                  <c:v>16.725203</c:v>
                </c:pt>
                <c:pt idx="40">
                  <c:v>16.916840000000001</c:v>
                </c:pt>
              </c:numCache>
            </c:numRef>
          </c:yVal>
          <c:smooth val="0"/>
        </c:ser>
        <c:ser>
          <c:idx val="2"/>
          <c:order val="1"/>
          <c:tx>
            <c:strRef>
              <c:f>TechOilCaseGraphs!$E$4</c:f>
              <c:strCache>
                <c:ptCount val="1"/>
                <c:pt idx="0">
                  <c:v>lowrt</c:v>
                </c:pt>
              </c:strCache>
            </c:strRef>
          </c:tx>
          <c:spPr>
            <a:ln w="22225" cap="rnd">
              <a:solidFill>
                <a:schemeClr val="accent2"/>
              </a:solidFill>
              <a:round/>
            </a:ln>
            <a:effectLst/>
          </c:spPr>
          <c:marker>
            <c:symbol val="none"/>
          </c:marker>
          <c:xVal>
            <c:numRef>
              <c:f>TechOilCaseGraphs!$F$1:$AT$1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TechOilCaseGraphs!$F$4:$AT$4</c:f>
              <c:numCache>
                <c:formatCode>General</c:formatCode>
                <c:ptCount val="41"/>
                <c:pt idx="0">
                  <c:v>5.8220000000000001</c:v>
                </c:pt>
                <c:pt idx="1">
                  <c:v>5.8010000000000002</c:v>
                </c:pt>
                <c:pt idx="2">
                  <c:v>5.7439999999999998</c:v>
                </c:pt>
                <c:pt idx="3">
                  <c:v>5.649</c:v>
                </c:pt>
                <c:pt idx="4">
                  <c:v>5.4409999999999998</c:v>
                </c:pt>
                <c:pt idx="5">
                  <c:v>5.1840000000000002</c:v>
                </c:pt>
                <c:pt idx="6">
                  <c:v>5.0860000000000003</c:v>
                </c:pt>
                <c:pt idx="7">
                  <c:v>5.077</c:v>
                </c:pt>
                <c:pt idx="8">
                  <c:v>5</c:v>
                </c:pt>
                <c:pt idx="9">
                  <c:v>5.3529999999999998</c:v>
                </c:pt>
                <c:pt idx="10">
                  <c:v>5.4749999999999996</c:v>
                </c:pt>
                <c:pt idx="11">
                  <c:v>5.6459999999999999</c:v>
                </c:pt>
                <c:pt idx="12">
                  <c:v>6.4870000000000001</c:v>
                </c:pt>
                <c:pt idx="13">
                  <c:v>7.468</c:v>
                </c:pt>
                <c:pt idx="14">
                  <c:v>8.7639999999999993</c:v>
                </c:pt>
                <c:pt idx="15">
                  <c:v>9.4149999999999991</c:v>
                </c:pt>
                <c:pt idx="16">
                  <c:v>8.7415489999999991</c:v>
                </c:pt>
                <c:pt idx="17">
                  <c:v>8.0363070000000008</c:v>
                </c:pt>
                <c:pt idx="18">
                  <c:v>8.5301760000000009</c:v>
                </c:pt>
                <c:pt idx="19">
                  <c:v>8.8066069999999996</c:v>
                </c:pt>
                <c:pt idx="20">
                  <c:v>8.9682700000000004</c:v>
                </c:pt>
                <c:pt idx="21">
                  <c:v>9.0367689999999996</c:v>
                </c:pt>
                <c:pt idx="22">
                  <c:v>8.9778540000000007</c:v>
                </c:pt>
                <c:pt idx="23">
                  <c:v>8.8088870000000004</c:v>
                </c:pt>
                <c:pt idx="24">
                  <c:v>8.6825279999999996</c:v>
                </c:pt>
                <c:pt idx="25">
                  <c:v>8.6061130000000006</c:v>
                </c:pt>
                <c:pt idx="26">
                  <c:v>8.659535</c:v>
                </c:pt>
                <c:pt idx="27">
                  <c:v>8.4854430000000001</c:v>
                </c:pt>
                <c:pt idx="28">
                  <c:v>8.3206659999999992</c:v>
                </c:pt>
                <c:pt idx="29">
                  <c:v>8.1805789999999998</c:v>
                </c:pt>
                <c:pt idx="30">
                  <c:v>7.9808909999999997</c:v>
                </c:pt>
                <c:pt idx="31">
                  <c:v>7.8378750000000004</c:v>
                </c:pt>
                <c:pt idx="32">
                  <c:v>7.6894239999999998</c:v>
                </c:pt>
                <c:pt idx="33">
                  <c:v>7.4713029999999998</c:v>
                </c:pt>
                <c:pt idx="34">
                  <c:v>7.3768840000000004</c:v>
                </c:pt>
                <c:pt idx="35">
                  <c:v>7.2350310000000002</c:v>
                </c:pt>
                <c:pt idx="36">
                  <c:v>7.163367</c:v>
                </c:pt>
                <c:pt idx="37">
                  <c:v>7.040705</c:v>
                </c:pt>
                <c:pt idx="38">
                  <c:v>7.1037369999999997</c:v>
                </c:pt>
                <c:pt idx="39">
                  <c:v>7.0186919999999997</c:v>
                </c:pt>
                <c:pt idx="40">
                  <c:v>7.0282429999999998</c:v>
                </c:pt>
              </c:numCache>
            </c:numRef>
          </c:yVal>
          <c:smooth val="0"/>
        </c:ser>
        <c:ser>
          <c:idx val="3"/>
          <c:order val="2"/>
          <c:tx>
            <c:strRef>
              <c:f>TechOilCaseGraphs!$E$5</c:f>
              <c:strCache>
                <c:ptCount val="1"/>
                <c:pt idx="0">
                  <c:v>highpric</c:v>
                </c:pt>
              </c:strCache>
            </c:strRef>
          </c:tx>
          <c:spPr>
            <a:ln w="22225" cap="rnd">
              <a:solidFill>
                <a:schemeClr val="accent4"/>
              </a:solidFill>
              <a:round/>
            </a:ln>
            <a:effectLst/>
          </c:spPr>
          <c:marker>
            <c:symbol val="none"/>
          </c:marker>
          <c:xVal>
            <c:numRef>
              <c:f>TechOilCaseGraphs!$F$1:$AT$1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TechOilCaseGraphs!$F$5:$AT$5</c:f>
              <c:numCache>
                <c:formatCode>General</c:formatCode>
                <c:ptCount val="41"/>
                <c:pt idx="0">
                  <c:v>5.8220000000000001</c:v>
                </c:pt>
                <c:pt idx="1">
                  <c:v>5.8010000000000002</c:v>
                </c:pt>
                <c:pt idx="2">
                  <c:v>5.7439999999999998</c:v>
                </c:pt>
                <c:pt idx="3">
                  <c:v>5.649</c:v>
                </c:pt>
                <c:pt idx="4">
                  <c:v>5.4409999999999998</c:v>
                </c:pt>
                <c:pt idx="5">
                  <c:v>5.1840000000000002</c:v>
                </c:pt>
                <c:pt idx="6">
                  <c:v>5.0860000000000003</c:v>
                </c:pt>
                <c:pt idx="7">
                  <c:v>5.077</c:v>
                </c:pt>
                <c:pt idx="8">
                  <c:v>5</c:v>
                </c:pt>
                <c:pt idx="9">
                  <c:v>5.3529999999999998</c:v>
                </c:pt>
                <c:pt idx="10">
                  <c:v>5.4749999999999996</c:v>
                </c:pt>
                <c:pt idx="11">
                  <c:v>5.6459999999999999</c:v>
                </c:pt>
                <c:pt idx="12">
                  <c:v>6.4870000000000001</c:v>
                </c:pt>
                <c:pt idx="13">
                  <c:v>7.468</c:v>
                </c:pt>
                <c:pt idx="14">
                  <c:v>8.7639999999999993</c:v>
                </c:pt>
                <c:pt idx="15">
                  <c:v>9.4149999999999991</c:v>
                </c:pt>
                <c:pt idx="16">
                  <c:v>8.7415489999999991</c:v>
                </c:pt>
                <c:pt idx="17">
                  <c:v>9.7046010000000003</c:v>
                </c:pt>
                <c:pt idx="18">
                  <c:v>11.329708999999999</c:v>
                </c:pt>
                <c:pt idx="19">
                  <c:v>12.275660999999999</c:v>
                </c:pt>
                <c:pt idx="20">
                  <c:v>12.804575</c:v>
                </c:pt>
                <c:pt idx="21">
                  <c:v>13.200487000000001</c:v>
                </c:pt>
                <c:pt idx="22">
                  <c:v>13.365892000000001</c:v>
                </c:pt>
                <c:pt idx="23">
                  <c:v>13.423911</c:v>
                </c:pt>
                <c:pt idx="24">
                  <c:v>13.279063000000001</c:v>
                </c:pt>
                <c:pt idx="25">
                  <c:v>12.875683</c:v>
                </c:pt>
                <c:pt idx="26">
                  <c:v>12.694958</c:v>
                </c:pt>
                <c:pt idx="27">
                  <c:v>12.62379</c:v>
                </c:pt>
                <c:pt idx="28">
                  <c:v>12.506224</c:v>
                </c:pt>
                <c:pt idx="29">
                  <c:v>12.338374999999999</c:v>
                </c:pt>
                <c:pt idx="30">
                  <c:v>12.210528999999999</c:v>
                </c:pt>
                <c:pt idx="31">
                  <c:v>11.973782999999999</c:v>
                </c:pt>
                <c:pt idx="32">
                  <c:v>11.799735</c:v>
                </c:pt>
                <c:pt idx="33">
                  <c:v>11.639115</c:v>
                </c:pt>
                <c:pt idx="34">
                  <c:v>11.403625</c:v>
                </c:pt>
                <c:pt idx="35">
                  <c:v>11.173952999999999</c:v>
                </c:pt>
                <c:pt idx="36">
                  <c:v>10.948128000000001</c:v>
                </c:pt>
                <c:pt idx="37">
                  <c:v>10.794098</c:v>
                </c:pt>
                <c:pt idx="38">
                  <c:v>10.674196</c:v>
                </c:pt>
                <c:pt idx="39">
                  <c:v>10.580722</c:v>
                </c:pt>
                <c:pt idx="40">
                  <c:v>10.526083</c:v>
                </c:pt>
              </c:numCache>
            </c:numRef>
          </c:yVal>
          <c:smooth val="0"/>
        </c:ser>
        <c:ser>
          <c:idx val="4"/>
          <c:order val="3"/>
          <c:tx>
            <c:strRef>
              <c:f>TechOilCaseGraphs!$E$6</c:f>
              <c:strCache>
                <c:ptCount val="1"/>
                <c:pt idx="0">
                  <c:v>lowprice</c:v>
                </c:pt>
              </c:strCache>
            </c:strRef>
          </c:tx>
          <c:spPr>
            <a:ln w="22225" cap="rnd">
              <a:solidFill>
                <a:schemeClr val="accent5"/>
              </a:solidFill>
              <a:round/>
            </a:ln>
            <a:effectLst/>
          </c:spPr>
          <c:marker>
            <c:symbol val="none"/>
          </c:marker>
          <c:xVal>
            <c:numRef>
              <c:f>TechOilCaseGraphs!$F$1:$AT$1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TechOilCaseGraphs!$F$6:$AT$6</c:f>
              <c:numCache>
                <c:formatCode>General</c:formatCode>
                <c:ptCount val="41"/>
                <c:pt idx="0">
                  <c:v>5.8220000000000001</c:v>
                </c:pt>
                <c:pt idx="1">
                  <c:v>5.8010000000000002</c:v>
                </c:pt>
                <c:pt idx="2">
                  <c:v>5.7439999999999998</c:v>
                </c:pt>
                <c:pt idx="3">
                  <c:v>5.649</c:v>
                </c:pt>
                <c:pt idx="4">
                  <c:v>5.4409999999999998</c:v>
                </c:pt>
                <c:pt idx="5">
                  <c:v>5.1840000000000002</c:v>
                </c:pt>
                <c:pt idx="6">
                  <c:v>5.0860000000000003</c:v>
                </c:pt>
                <c:pt idx="7">
                  <c:v>5.077</c:v>
                </c:pt>
                <c:pt idx="8">
                  <c:v>5</c:v>
                </c:pt>
                <c:pt idx="9">
                  <c:v>5.3529999999999998</c:v>
                </c:pt>
                <c:pt idx="10">
                  <c:v>5.4749999999999996</c:v>
                </c:pt>
                <c:pt idx="11">
                  <c:v>5.6459999999999999</c:v>
                </c:pt>
                <c:pt idx="12">
                  <c:v>6.4870000000000001</c:v>
                </c:pt>
                <c:pt idx="13">
                  <c:v>7.468</c:v>
                </c:pt>
                <c:pt idx="14">
                  <c:v>8.7639999999999993</c:v>
                </c:pt>
                <c:pt idx="15">
                  <c:v>9.4149999999999991</c:v>
                </c:pt>
                <c:pt idx="16">
                  <c:v>8.7415489999999991</c:v>
                </c:pt>
                <c:pt idx="17">
                  <c:v>7.9330420000000004</c:v>
                </c:pt>
                <c:pt idx="18">
                  <c:v>8.193111</c:v>
                </c:pt>
                <c:pt idx="19">
                  <c:v>8.2367530000000002</c:v>
                </c:pt>
                <c:pt idx="20">
                  <c:v>8.2074429999999996</c:v>
                </c:pt>
                <c:pt idx="21">
                  <c:v>8.1044210000000003</c:v>
                </c:pt>
                <c:pt idx="22">
                  <c:v>7.9580310000000001</c:v>
                </c:pt>
                <c:pt idx="23">
                  <c:v>7.9482929999999996</c:v>
                </c:pt>
                <c:pt idx="24">
                  <c:v>7.8034140000000001</c:v>
                </c:pt>
                <c:pt idx="25">
                  <c:v>7.6781319999999997</c:v>
                </c:pt>
                <c:pt idx="26">
                  <c:v>7.65456</c:v>
                </c:pt>
                <c:pt idx="27">
                  <c:v>7.5840719999999999</c:v>
                </c:pt>
                <c:pt idx="28">
                  <c:v>7.5290609999999996</c:v>
                </c:pt>
                <c:pt idx="29">
                  <c:v>7.4337629999999999</c:v>
                </c:pt>
                <c:pt idx="30">
                  <c:v>7.3919750000000004</c:v>
                </c:pt>
                <c:pt idx="31">
                  <c:v>7.3028180000000003</c:v>
                </c:pt>
                <c:pt idx="32">
                  <c:v>7.289059</c:v>
                </c:pt>
                <c:pt idx="33">
                  <c:v>7.2745050000000004</c:v>
                </c:pt>
                <c:pt idx="34">
                  <c:v>7.229984</c:v>
                </c:pt>
                <c:pt idx="35">
                  <c:v>7.2039010000000001</c:v>
                </c:pt>
                <c:pt idx="36">
                  <c:v>7.141991</c:v>
                </c:pt>
                <c:pt idx="37">
                  <c:v>7.125769</c:v>
                </c:pt>
                <c:pt idx="38">
                  <c:v>7.1388259999999999</c:v>
                </c:pt>
                <c:pt idx="39">
                  <c:v>7.2041820000000003</c:v>
                </c:pt>
                <c:pt idx="40">
                  <c:v>7.206944</c:v>
                </c:pt>
              </c:numCache>
            </c:numRef>
          </c:yVal>
          <c:smooth val="0"/>
        </c:ser>
        <c:ser>
          <c:idx val="1"/>
          <c:order val="4"/>
          <c:tx>
            <c:strRef>
              <c:f>TechOilCaseGraphs!$E$3</c:f>
              <c:strCache>
                <c:ptCount val="1"/>
                <c:pt idx="0">
                  <c:v>ref</c:v>
                </c:pt>
              </c:strCache>
            </c:strRef>
          </c:tx>
          <c:spPr>
            <a:ln w="22225" cap="rnd">
              <a:solidFill>
                <a:schemeClr val="tx2"/>
              </a:solidFill>
              <a:round/>
            </a:ln>
            <a:effectLst/>
          </c:spPr>
          <c:marker>
            <c:symbol val="none"/>
          </c:marker>
          <c:xVal>
            <c:numRef>
              <c:f>TechOilCaseGraphs!$F$1:$AT$1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TechOilCaseGraphs!$F$3:$AT$3</c:f>
              <c:numCache>
                <c:formatCode>General</c:formatCode>
                <c:ptCount val="41"/>
                <c:pt idx="0">
                  <c:v>5.8220000000000001</c:v>
                </c:pt>
                <c:pt idx="1">
                  <c:v>5.8010000000000002</c:v>
                </c:pt>
                <c:pt idx="2">
                  <c:v>5.7439999999999998</c:v>
                </c:pt>
                <c:pt idx="3">
                  <c:v>5.649</c:v>
                </c:pt>
                <c:pt idx="4">
                  <c:v>5.4409999999999998</c:v>
                </c:pt>
                <c:pt idx="5">
                  <c:v>5.1840000000000002</c:v>
                </c:pt>
                <c:pt idx="6">
                  <c:v>5.0860000000000003</c:v>
                </c:pt>
                <c:pt idx="7">
                  <c:v>5.077</c:v>
                </c:pt>
                <c:pt idx="8">
                  <c:v>5</c:v>
                </c:pt>
                <c:pt idx="9">
                  <c:v>5.3529999999999998</c:v>
                </c:pt>
                <c:pt idx="10">
                  <c:v>5.4749999999999996</c:v>
                </c:pt>
                <c:pt idx="11">
                  <c:v>5.6459999999999999</c:v>
                </c:pt>
                <c:pt idx="12">
                  <c:v>6.4870000000000001</c:v>
                </c:pt>
                <c:pt idx="13">
                  <c:v>7.468</c:v>
                </c:pt>
                <c:pt idx="14">
                  <c:v>8.7639999999999993</c:v>
                </c:pt>
                <c:pt idx="15">
                  <c:v>9.4149999999999991</c:v>
                </c:pt>
                <c:pt idx="16">
                  <c:v>8.7415489999999991</c:v>
                </c:pt>
                <c:pt idx="17">
                  <c:v>8.6972590000000007</c:v>
                </c:pt>
                <c:pt idx="18">
                  <c:v>9.3159399999999994</c:v>
                </c:pt>
                <c:pt idx="19">
                  <c:v>9.6864830000000008</c:v>
                </c:pt>
                <c:pt idx="20">
                  <c:v>9.8843490000000003</c:v>
                </c:pt>
                <c:pt idx="21">
                  <c:v>10.035123</c:v>
                </c:pt>
                <c:pt idx="22">
                  <c:v>10.151676</c:v>
                </c:pt>
                <c:pt idx="23">
                  <c:v>10.307460000000001</c:v>
                </c:pt>
                <c:pt idx="24">
                  <c:v>10.342981999999999</c:v>
                </c:pt>
                <c:pt idx="25">
                  <c:v>10.379203</c:v>
                </c:pt>
                <c:pt idx="26">
                  <c:v>10.524901</c:v>
                </c:pt>
                <c:pt idx="27">
                  <c:v>10.535957</c:v>
                </c:pt>
                <c:pt idx="28">
                  <c:v>10.540252000000001</c:v>
                </c:pt>
                <c:pt idx="29">
                  <c:v>10.547844</c:v>
                </c:pt>
                <c:pt idx="30">
                  <c:v>10.540501000000001</c:v>
                </c:pt>
                <c:pt idx="31">
                  <c:v>10.492424</c:v>
                </c:pt>
                <c:pt idx="32">
                  <c:v>10.422489000000001</c:v>
                </c:pt>
                <c:pt idx="33">
                  <c:v>10.270612</c:v>
                </c:pt>
                <c:pt idx="34">
                  <c:v>10.233370000000001</c:v>
                </c:pt>
                <c:pt idx="35">
                  <c:v>10.234246000000001</c:v>
                </c:pt>
                <c:pt idx="36">
                  <c:v>10.253788999999999</c:v>
                </c:pt>
                <c:pt idx="37">
                  <c:v>10.311983</c:v>
                </c:pt>
                <c:pt idx="38">
                  <c:v>10.35712</c:v>
                </c:pt>
                <c:pt idx="39">
                  <c:v>10.355708</c:v>
                </c:pt>
                <c:pt idx="40">
                  <c:v>10.341018999999999</c:v>
                </c:pt>
              </c:numCache>
            </c:numRef>
          </c:yVal>
          <c:smooth val="0"/>
        </c:ser>
        <c:dLbls>
          <c:showLegendKey val="0"/>
          <c:showVal val="0"/>
          <c:showCatName val="0"/>
          <c:showSerName val="0"/>
          <c:showPercent val="0"/>
          <c:showBubbleSize val="0"/>
        </c:dLbls>
        <c:axId val="188037984"/>
        <c:axId val="188038544"/>
      </c:scatterChart>
      <c:valAx>
        <c:axId val="188037984"/>
        <c:scaling>
          <c:orientation val="minMax"/>
          <c:max val="2040"/>
          <c:min val="2000"/>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8038544"/>
        <c:crosses val="autoZero"/>
        <c:crossBetween val="midCat"/>
        <c:majorUnit val="10"/>
      </c:valAx>
      <c:valAx>
        <c:axId val="188038544"/>
        <c:scaling>
          <c:orientation val="minMax"/>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88037984"/>
        <c:crosses val="autoZero"/>
        <c:crossBetween val="midCat"/>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400">
          <a:solidFill>
            <a:schemeClr val="tx1"/>
          </a:solidFill>
        </a:defRPr>
      </a:pPr>
      <a:endParaRPr lang="en-US"/>
    </a:p>
  </c:txPr>
  <c:externalData r:id="rId3">
    <c:autoUpdate val="0"/>
  </c:externalData>
  <c:userShapes r:id="rId4"/>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257217847769035E-2"/>
          <c:y val="0.21546800539207198"/>
          <c:w val="0.75419354219990808"/>
          <c:h val="0.69790391441800304"/>
        </c:manualLayout>
      </c:layout>
      <c:lineChart>
        <c:grouping val="standard"/>
        <c:varyColors val="0"/>
        <c:ser>
          <c:idx val="1"/>
          <c:order val="0"/>
          <c:tx>
            <c:strRef>
              <c:f>production_type!#REF!</c:f>
              <c:strCache>
                <c:ptCount val="1"/>
                <c:pt idx="0">
                  <c:v>#REF!</c:v>
                </c:pt>
              </c:strCache>
            </c:strRef>
          </c:tx>
          <c:spPr>
            <a:ln w="28575" cap="rnd">
              <a:solidFill>
                <a:schemeClr val="accent2"/>
              </a:solidFill>
              <a:round/>
            </a:ln>
            <a:effectLst/>
          </c:spPr>
          <c:marker>
            <c:symbol val="none"/>
          </c:marker>
          <c:cat>
            <c:numRef>
              <c:f>NEWproduction_type!$C$1:$AQ$1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production_type!#REF!</c:f>
              <c:numCache>
                <c:formatCode>General</c:formatCode>
                <c:ptCount val="1"/>
                <c:pt idx="0">
                  <c:v>1</c:v>
                </c:pt>
              </c:numCache>
            </c:numRef>
          </c:val>
          <c:smooth val="1"/>
        </c:ser>
        <c:ser>
          <c:idx val="2"/>
          <c:order val="1"/>
          <c:tx>
            <c:strRef>
              <c:f>NEWproduction_type!$A$4</c:f>
              <c:strCache>
                <c:ptCount val="1"/>
                <c:pt idx="0">
                  <c:v>non-tight</c:v>
                </c:pt>
              </c:strCache>
            </c:strRef>
          </c:tx>
          <c:spPr>
            <a:ln w="22225" cap="rnd">
              <a:solidFill>
                <a:schemeClr val="accent6"/>
              </a:solidFill>
              <a:round/>
            </a:ln>
            <a:effectLst/>
          </c:spPr>
          <c:marker>
            <c:symbol val="none"/>
          </c:marker>
          <c:cat>
            <c:numRef>
              <c:f>NEWproduction_type!$C$1:$AQ$1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NEWproduction_type!$C$4:$AQ$4</c:f>
              <c:numCache>
                <c:formatCode>General</c:formatCode>
                <c:ptCount val="41"/>
                <c:pt idx="0">
                  <c:v>5.2210929999999998</c:v>
                </c:pt>
                <c:pt idx="1">
                  <c:v>5.2270000000000003</c:v>
                </c:pt>
                <c:pt idx="2">
                  <c:v>5.1859999999999999</c:v>
                </c:pt>
                <c:pt idx="3">
                  <c:v>5.0949999999999998</c:v>
                </c:pt>
                <c:pt idx="4">
                  <c:v>4.864134</c:v>
                </c:pt>
                <c:pt idx="5">
                  <c:v>4.585</c:v>
                </c:pt>
                <c:pt idx="6">
                  <c:v>4.46</c:v>
                </c:pt>
                <c:pt idx="7">
                  <c:v>4.4009999999999998</c:v>
                </c:pt>
                <c:pt idx="8">
                  <c:v>4.2169999999999996</c:v>
                </c:pt>
                <c:pt idx="9">
                  <c:v>4.4979999999999993</c:v>
                </c:pt>
                <c:pt idx="10">
                  <c:v>4.4260000000000002</c:v>
                </c:pt>
                <c:pt idx="11">
                  <c:v>4.1409989999999999</c:v>
                </c:pt>
                <c:pt idx="12">
                  <c:v>4.1259999999999994</c:v>
                </c:pt>
                <c:pt idx="13">
                  <c:v>4.2290000000000001</c:v>
                </c:pt>
                <c:pt idx="14">
                  <c:v>4.4502650000000008</c:v>
                </c:pt>
                <c:pt idx="15">
                  <c:v>4.5420669999999994</c:v>
                </c:pt>
                <c:pt idx="16">
                  <c:v>4.1465399999999999</c:v>
                </c:pt>
                <c:pt idx="17">
                  <c:v>4.3474469999999998</c:v>
                </c:pt>
                <c:pt idx="18">
                  <c:v>4.6979159999999993</c:v>
                </c:pt>
                <c:pt idx="19">
                  <c:v>4.6990370000000006</c:v>
                </c:pt>
                <c:pt idx="20">
                  <c:v>4.6647420000000004</c:v>
                </c:pt>
                <c:pt idx="21">
                  <c:v>4.6115420000000009</c:v>
                </c:pt>
                <c:pt idx="22">
                  <c:v>4.5561889999999998</c:v>
                </c:pt>
                <c:pt idx="23">
                  <c:v>4.6102620000000005</c:v>
                </c:pt>
                <c:pt idx="24">
                  <c:v>4.5316299999999989</c:v>
                </c:pt>
                <c:pt idx="25">
                  <c:v>4.468767999999999</c:v>
                </c:pt>
                <c:pt idx="26">
                  <c:v>4.5155520000000005</c:v>
                </c:pt>
                <c:pt idx="27">
                  <c:v>4.4957659999999997</c:v>
                </c:pt>
                <c:pt idx="28">
                  <c:v>4.4548429999999994</c:v>
                </c:pt>
                <c:pt idx="29">
                  <c:v>4.4052070000000008</c:v>
                </c:pt>
                <c:pt idx="30">
                  <c:v>4.3639220000000005</c:v>
                </c:pt>
                <c:pt idx="31">
                  <c:v>4.3073799999999993</c:v>
                </c:pt>
                <c:pt idx="32">
                  <c:v>4.2631019999999999</c:v>
                </c:pt>
                <c:pt idx="33">
                  <c:v>4.2286799999999998</c:v>
                </c:pt>
                <c:pt idx="34">
                  <c:v>4.1935919999999998</c:v>
                </c:pt>
                <c:pt idx="35">
                  <c:v>4.2115339999999994</c:v>
                </c:pt>
                <c:pt idx="36">
                  <c:v>4.1535740000000008</c:v>
                </c:pt>
                <c:pt idx="37">
                  <c:v>4.1631010000000011</c:v>
                </c:pt>
                <c:pt idx="38">
                  <c:v>4.141477000000001</c:v>
                </c:pt>
                <c:pt idx="39">
                  <c:v>4.0724550000000006</c:v>
                </c:pt>
                <c:pt idx="40">
                  <c:v>4.0443169999999995</c:v>
                </c:pt>
              </c:numCache>
            </c:numRef>
          </c:val>
          <c:smooth val="0"/>
        </c:ser>
        <c:ser>
          <c:idx val="3"/>
          <c:order val="2"/>
          <c:tx>
            <c:strRef>
              <c:f>NEWproduction_type!$A$2</c:f>
              <c:strCache>
                <c:ptCount val="1"/>
                <c:pt idx="0">
                  <c:v>tight oil</c:v>
                </c:pt>
              </c:strCache>
            </c:strRef>
          </c:tx>
          <c:spPr>
            <a:ln w="22225" cap="rnd">
              <a:solidFill>
                <a:schemeClr val="accent2"/>
              </a:solidFill>
              <a:round/>
            </a:ln>
            <a:effectLst/>
          </c:spPr>
          <c:marker>
            <c:symbol val="none"/>
          </c:marker>
          <c:cat>
            <c:numRef>
              <c:f>NEWproduction_type!$C$1:$AQ$1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NEWproduction_type!$C$2:$AQ$2</c:f>
              <c:numCache>
                <c:formatCode>General</c:formatCode>
                <c:ptCount val="41"/>
                <c:pt idx="0">
                  <c:v>0.58499999999999996</c:v>
                </c:pt>
                <c:pt idx="1">
                  <c:v>0.57399999999999995</c:v>
                </c:pt>
                <c:pt idx="2">
                  <c:v>0.55800000000000005</c:v>
                </c:pt>
                <c:pt idx="3">
                  <c:v>0.55400000000000005</c:v>
                </c:pt>
                <c:pt idx="4">
                  <c:v>0.56200000000000006</c:v>
                </c:pt>
                <c:pt idx="5">
                  <c:v>0.59899999999999998</c:v>
                </c:pt>
                <c:pt idx="6">
                  <c:v>0.626</c:v>
                </c:pt>
                <c:pt idx="7">
                  <c:v>0.67600000000000005</c:v>
                </c:pt>
                <c:pt idx="8">
                  <c:v>0.78300000000000003</c:v>
                </c:pt>
                <c:pt idx="9">
                  <c:v>0.85499999999999998</c:v>
                </c:pt>
                <c:pt idx="10">
                  <c:v>1.0489999999999999</c:v>
                </c:pt>
                <c:pt idx="11">
                  <c:v>1.5049999999999999</c:v>
                </c:pt>
                <c:pt idx="12">
                  <c:v>2.3610000000000002</c:v>
                </c:pt>
                <c:pt idx="13">
                  <c:v>3.2389999999999999</c:v>
                </c:pt>
                <c:pt idx="14">
                  <c:v>4.3137359999999996</c:v>
                </c:pt>
                <c:pt idx="15">
                  <c:v>4.8729329999999997</c:v>
                </c:pt>
                <c:pt idx="16">
                  <c:v>4.5950100000000003</c:v>
                </c:pt>
                <c:pt idx="17">
                  <c:v>4.3498130000000002</c:v>
                </c:pt>
                <c:pt idx="18">
                  <c:v>4.6180240000000001</c:v>
                </c:pt>
                <c:pt idx="19">
                  <c:v>4.9874489999999998</c:v>
                </c:pt>
                <c:pt idx="20">
                  <c:v>5.2196069999999999</c:v>
                </c:pt>
                <c:pt idx="21">
                  <c:v>5.4235829999999998</c:v>
                </c:pt>
                <c:pt idx="22">
                  <c:v>5.5954870000000003</c:v>
                </c:pt>
                <c:pt idx="23">
                  <c:v>5.6971980000000002</c:v>
                </c:pt>
                <c:pt idx="24">
                  <c:v>5.8113520000000003</c:v>
                </c:pt>
                <c:pt idx="25">
                  <c:v>5.9104340000000004</c:v>
                </c:pt>
                <c:pt idx="26">
                  <c:v>6.0093500000000004</c:v>
                </c:pt>
                <c:pt idx="27">
                  <c:v>6.0401930000000004</c:v>
                </c:pt>
                <c:pt idx="28">
                  <c:v>6.0854080000000002</c:v>
                </c:pt>
                <c:pt idx="29">
                  <c:v>6.1426379999999998</c:v>
                </c:pt>
                <c:pt idx="30">
                  <c:v>6.1765790000000003</c:v>
                </c:pt>
                <c:pt idx="31">
                  <c:v>6.1850440000000004</c:v>
                </c:pt>
                <c:pt idx="32">
                  <c:v>6.1593879999999999</c:v>
                </c:pt>
                <c:pt idx="33">
                  <c:v>6.0419320000000001</c:v>
                </c:pt>
                <c:pt idx="34">
                  <c:v>6.039777</c:v>
                </c:pt>
                <c:pt idx="35">
                  <c:v>6.0227110000000001</c:v>
                </c:pt>
                <c:pt idx="36">
                  <c:v>6.1002130000000001</c:v>
                </c:pt>
                <c:pt idx="37">
                  <c:v>6.1488829999999997</c:v>
                </c:pt>
                <c:pt idx="38">
                  <c:v>6.2156419999999999</c:v>
                </c:pt>
                <c:pt idx="39">
                  <c:v>6.2832520000000001</c:v>
                </c:pt>
                <c:pt idx="40">
                  <c:v>6.2967019999999998</c:v>
                </c:pt>
              </c:numCache>
            </c:numRef>
          </c:val>
          <c:smooth val="0"/>
        </c:ser>
        <c:ser>
          <c:idx val="0"/>
          <c:order val="3"/>
          <c:tx>
            <c:strRef>
              <c:f>NEWproduction_type!$A$3</c:f>
              <c:strCache>
                <c:ptCount val="1"/>
                <c:pt idx="0">
                  <c:v>total production</c:v>
                </c:pt>
              </c:strCache>
            </c:strRef>
          </c:tx>
          <c:spPr>
            <a:ln w="22225" cap="rnd">
              <a:solidFill>
                <a:schemeClr val="tx2"/>
              </a:solidFill>
              <a:round/>
            </a:ln>
            <a:effectLst/>
          </c:spPr>
          <c:marker>
            <c:symbol val="none"/>
          </c:marker>
          <c:cat>
            <c:numRef>
              <c:f>NEWproduction_type!$C$1:$AQ$1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NEWproduction_type!$C$3:$AQ$3</c:f>
              <c:numCache>
                <c:formatCode>General</c:formatCode>
                <c:ptCount val="41"/>
                <c:pt idx="0">
                  <c:v>5.8060929999999997</c:v>
                </c:pt>
                <c:pt idx="1">
                  <c:v>5.8010000000000002</c:v>
                </c:pt>
                <c:pt idx="2">
                  <c:v>5.7439999999999998</c:v>
                </c:pt>
                <c:pt idx="3">
                  <c:v>5.649</c:v>
                </c:pt>
                <c:pt idx="4">
                  <c:v>5.4261340000000002</c:v>
                </c:pt>
                <c:pt idx="5">
                  <c:v>5.1840000000000002</c:v>
                </c:pt>
                <c:pt idx="6">
                  <c:v>5.0860000000000003</c:v>
                </c:pt>
                <c:pt idx="7">
                  <c:v>5.077</c:v>
                </c:pt>
                <c:pt idx="8">
                  <c:v>5</c:v>
                </c:pt>
                <c:pt idx="9">
                  <c:v>5.3529999999999998</c:v>
                </c:pt>
                <c:pt idx="10">
                  <c:v>5.4749999999999996</c:v>
                </c:pt>
                <c:pt idx="11">
                  <c:v>5.6459989999999998</c:v>
                </c:pt>
                <c:pt idx="12">
                  <c:v>6.4870000000000001</c:v>
                </c:pt>
                <c:pt idx="13">
                  <c:v>7.468</c:v>
                </c:pt>
                <c:pt idx="14">
                  <c:v>8.7640010000000004</c:v>
                </c:pt>
                <c:pt idx="15">
                  <c:v>9.4149999999999991</c:v>
                </c:pt>
                <c:pt idx="16">
                  <c:v>8.7415500000000002</c:v>
                </c:pt>
                <c:pt idx="17">
                  <c:v>8.69726</c:v>
                </c:pt>
                <c:pt idx="18">
                  <c:v>9.3159399999999994</c:v>
                </c:pt>
                <c:pt idx="19">
                  <c:v>9.6864860000000004</c:v>
                </c:pt>
                <c:pt idx="20">
                  <c:v>9.8843490000000003</c:v>
                </c:pt>
                <c:pt idx="21">
                  <c:v>10.035125000000001</c:v>
                </c:pt>
                <c:pt idx="22">
                  <c:v>10.151676</c:v>
                </c:pt>
                <c:pt idx="23">
                  <c:v>10.307460000000001</c:v>
                </c:pt>
                <c:pt idx="24">
                  <c:v>10.342981999999999</c:v>
                </c:pt>
                <c:pt idx="25">
                  <c:v>10.379201999999999</c:v>
                </c:pt>
                <c:pt idx="26">
                  <c:v>10.524902000000001</c:v>
                </c:pt>
                <c:pt idx="27">
                  <c:v>10.535959</c:v>
                </c:pt>
                <c:pt idx="28">
                  <c:v>10.540251</c:v>
                </c:pt>
                <c:pt idx="29">
                  <c:v>10.547845000000001</c:v>
                </c:pt>
                <c:pt idx="30">
                  <c:v>10.540501000000001</c:v>
                </c:pt>
                <c:pt idx="31">
                  <c:v>10.492424</c:v>
                </c:pt>
                <c:pt idx="32">
                  <c:v>10.42249</c:v>
                </c:pt>
                <c:pt idx="33">
                  <c:v>10.270612</c:v>
                </c:pt>
                <c:pt idx="34">
                  <c:v>10.233369</c:v>
                </c:pt>
                <c:pt idx="35">
                  <c:v>10.234245</c:v>
                </c:pt>
                <c:pt idx="36">
                  <c:v>10.253787000000001</c:v>
                </c:pt>
                <c:pt idx="37">
                  <c:v>10.311984000000001</c:v>
                </c:pt>
                <c:pt idx="38">
                  <c:v>10.357119000000001</c:v>
                </c:pt>
                <c:pt idx="39">
                  <c:v>10.355707000000001</c:v>
                </c:pt>
                <c:pt idx="40">
                  <c:v>10.341018999999999</c:v>
                </c:pt>
              </c:numCache>
            </c:numRef>
          </c:val>
          <c:smooth val="0"/>
        </c:ser>
        <c:dLbls>
          <c:showLegendKey val="0"/>
          <c:showVal val="0"/>
          <c:showCatName val="0"/>
          <c:showSerName val="0"/>
          <c:showPercent val="0"/>
          <c:showBubbleSize val="0"/>
        </c:dLbls>
        <c:smooth val="0"/>
        <c:axId val="188045264"/>
        <c:axId val="188045824"/>
      </c:lineChart>
      <c:catAx>
        <c:axId val="188045264"/>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45824"/>
        <c:crosses val="autoZero"/>
        <c:auto val="1"/>
        <c:lblAlgn val="ctr"/>
        <c:lblOffset val="100"/>
        <c:tickLblSkip val="10"/>
        <c:tickMarkSkip val="5"/>
        <c:noMultiLvlLbl val="0"/>
      </c:catAx>
      <c:valAx>
        <c:axId val="188045824"/>
        <c:scaling>
          <c:orientation val="minMax"/>
          <c:max val="18"/>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8045264"/>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2326440272507406E-2"/>
          <c:y val="0.21532388907963965"/>
          <c:w val="0.83534711945498519"/>
          <c:h val="0.67230862323685847"/>
        </c:manualLayout>
      </c:layout>
      <c:lineChart>
        <c:grouping val="standard"/>
        <c:varyColors val="0"/>
        <c:ser>
          <c:idx val="1"/>
          <c:order val="0"/>
          <c:tx>
            <c:strRef>
              <c:f>production_type!#REF!</c:f>
              <c:strCache>
                <c:ptCount val="1"/>
                <c:pt idx="0">
                  <c:v>#REF!</c:v>
                </c:pt>
              </c:strCache>
              <c:extLst xmlns:c15="http://schemas.microsoft.com/office/drawing/2012/chart"/>
            </c:strRef>
          </c:tx>
          <c:spPr>
            <a:ln w="28575" cap="rnd">
              <a:solidFill>
                <a:schemeClr val="accent2"/>
              </a:solidFill>
              <a:round/>
            </a:ln>
            <a:effectLst/>
          </c:spPr>
          <c:marker>
            <c:symbol val="none"/>
          </c:marker>
          <c:cat>
            <c:numRef>
              <c:f>production_type_lowrt!$BR$2:$CQ$2</c:f>
              <c:numCache>
                <c:formatCode>General</c:formatCode>
                <c:ptCount val="26"/>
                <c:pt idx="5">
                  <c:v>2020</c:v>
                </c:pt>
                <c:pt idx="15">
                  <c:v>2030</c:v>
                </c:pt>
                <c:pt idx="25">
                  <c:v>2040</c:v>
                </c:pt>
              </c:numCache>
            </c:numRef>
          </c:cat>
          <c:val>
            <c:numRef>
              <c:f>production_type!#REF!</c:f>
              <c:extLst xmlns:c15="http://schemas.microsoft.com/office/drawing/2012/chart"/>
            </c:numRef>
          </c:val>
          <c:smooth val="1"/>
        </c:ser>
        <c:ser>
          <c:idx val="2"/>
          <c:order val="1"/>
          <c:tx>
            <c:strRef>
              <c:f>production_type_lowrt!$B$5</c:f>
              <c:strCache>
                <c:ptCount val="1"/>
                <c:pt idx="0">
                  <c:v>non-tight</c:v>
                </c:pt>
              </c:strCache>
            </c:strRef>
          </c:tx>
          <c:spPr>
            <a:ln w="22225" cap="rnd">
              <a:solidFill>
                <a:schemeClr val="accent6"/>
              </a:solidFill>
              <a:round/>
            </a:ln>
            <a:effectLst/>
          </c:spPr>
          <c:marker>
            <c:symbol val="none"/>
          </c:marker>
          <c:cat>
            <c:numRef>
              <c:f>production_type_lowrt!$BR$2:$CQ$2</c:f>
              <c:numCache>
                <c:formatCode>General</c:formatCode>
                <c:ptCount val="26"/>
                <c:pt idx="5">
                  <c:v>2020</c:v>
                </c:pt>
                <c:pt idx="15">
                  <c:v>2030</c:v>
                </c:pt>
                <c:pt idx="25">
                  <c:v>2040</c:v>
                </c:pt>
              </c:numCache>
            </c:numRef>
          </c:cat>
          <c:val>
            <c:numRef>
              <c:f>production_type_lowrt!$BR$5:$CS$5</c:f>
              <c:numCache>
                <c:formatCode>General</c:formatCode>
                <c:ptCount val="26"/>
                <c:pt idx="0">
                  <c:v>4.5420669999999994</c:v>
                </c:pt>
                <c:pt idx="1">
                  <c:v>4.1538279999999999</c:v>
                </c:pt>
                <c:pt idx="2">
                  <c:v>4.2338790000000008</c:v>
                </c:pt>
                <c:pt idx="3">
                  <c:v>4.4837100000000012</c:v>
                </c:pt>
                <c:pt idx="4">
                  <c:v>4.3313179999999996</c:v>
                </c:pt>
                <c:pt idx="5">
                  <c:v>4.2610910000000004</c:v>
                </c:pt>
                <c:pt idx="6">
                  <c:v>4.2329729999999994</c:v>
                </c:pt>
                <c:pt idx="7">
                  <c:v>4.1410299999999998</c:v>
                </c:pt>
                <c:pt idx="8">
                  <c:v>3.9737310000000008</c:v>
                </c:pt>
                <c:pt idx="9">
                  <c:v>3.8488899999999999</c:v>
                </c:pt>
                <c:pt idx="10">
                  <c:v>3.7817779999999992</c:v>
                </c:pt>
                <c:pt idx="11">
                  <c:v>3.8699500000000002</c:v>
                </c:pt>
                <c:pt idx="12">
                  <c:v>3.8007860000000004</c:v>
                </c:pt>
                <c:pt idx="13">
                  <c:v>3.750273</c:v>
                </c:pt>
                <c:pt idx="14">
                  <c:v>3.703037000000001</c:v>
                </c:pt>
                <c:pt idx="15">
                  <c:v>3.6760120000000001</c:v>
                </c:pt>
                <c:pt idx="16">
                  <c:v>3.6757270000000002</c:v>
                </c:pt>
                <c:pt idx="17">
                  <c:v>3.6936449999999996</c:v>
                </c:pt>
                <c:pt idx="18">
                  <c:v>3.6771449999999999</c:v>
                </c:pt>
                <c:pt idx="19">
                  <c:v>3.6972870000000007</c:v>
                </c:pt>
                <c:pt idx="20">
                  <c:v>3.6623440000000005</c:v>
                </c:pt>
                <c:pt idx="21">
                  <c:v>3.6547080000000003</c:v>
                </c:pt>
                <c:pt idx="22">
                  <c:v>3.6173190000000002</c:v>
                </c:pt>
                <c:pt idx="23">
                  <c:v>3.7529549999999996</c:v>
                </c:pt>
                <c:pt idx="24">
                  <c:v>3.7114749999999996</c:v>
                </c:pt>
                <c:pt idx="25">
                  <c:v>3.7612239999999999</c:v>
                </c:pt>
              </c:numCache>
            </c:numRef>
          </c:val>
          <c:smooth val="0"/>
        </c:ser>
        <c:ser>
          <c:idx val="3"/>
          <c:order val="2"/>
          <c:tx>
            <c:strRef>
              <c:f>production_type_lowrt!$B$3</c:f>
              <c:strCache>
                <c:ptCount val="1"/>
                <c:pt idx="0">
                  <c:v>tight oil</c:v>
                </c:pt>
              </c:strCache>
            </c:strRef>
          </c:tx>
          <c:spPr>
            <a:ln w="22225" cap="rnd">
              <a:solidFill>
                <a:schemeClr val="accent2"/>
              </a:solidFill>
              <a:round/>
            </a:ln>
            <a:effectLst/>
          </c:spPr>
          <c:marker>
            <c:symbol val="none"/>
          </c:marker>
          <c:cat>
            <c:numRef>
              <c:f>production_type_lowrt!$BR$2:$CQ$2</c:f>
              <c:numCache>
                <c:formatCode>General</c:formatCode>
                <c:ptCount val="26"/>
                <c:pt idx="5">
                  <c:v>2020</c:v>
                </c:pt>
                <c:pt idx="15">
                  <c:v>2030</c:v>
                </c:pt>
                <c:pt idx="25">
                  <c:v>2040</c:v>
                </c:pt>
              </c:numCache>
            </c:numRef>
          </c:cat>
          <c:val>
            <c:numRef>
              <c:f>production_type_lowrt!$BR$3:$CQ$3</c:f>
              <c:numCache>
                <c:formatCode>General</c:formatCode>
                <c:ptCount val="26"/>
                <c:pt idx="0">
                  <c:v>4.8729329999999997</c:v>
                </c:pt>
                <c:pt idx="1">
                  <c:v>4.5877220000000003</c:v>
                </c:pt>
                <c:pt idx="2">
                  <c:v>3.8024279999999999</c:v>
                </c:pt>
                <c:pt idx="3">
                  <c:v>4.0464659999999997</c:v>
                </c:pt>
                <c:pt idx="4">
                  <c:v>4.4752910000000004</c:v>
                </c:pt>
                <c:pt idx="5">
                  <c:v>4.7071810000000003</c:v>
                </c:pt>
                <c:pt idx="6">
                  <c:v>4.8037960000000002</c:v>
                </c:pt>
                <c:pt idx="7">
                  <c:v>4.8368229999999999</c:v>
                </c:pt>
                <c:pt idx="8">
                  <c:v>4.8351559999999996</c:v>
                </c:pt>
                <c:pt idx="9">
                  <c:v>4.8336370000000004</c:v>
                </c:pt>
                <c:pt idx="10">
                  <c:v>4.8243340000000003</c:v>
                </c:pt>
                <c:pt idx="11">
                  <c:v>4.789587</c:v>
                </c:pt>
                <c:pt idx="12">
                  <c:v>4.6846569999999996</c:v>
                </c:pt>
                <c:pt idx="13">
                  <c:v>4.570392</c:v>
                </c:pt>
                <c:pt idx="14">
                  <c:v>4.4775429999999998</c:v>
                </c:pt>
                <c:pt idx="15">
                  <c:v>4.3048789999999997</c:v>
                </c:pt>
                <c:pt idx="16">
                  <c:v>4.162147</c:v>
                </c:pt>
                <c:pt idx="17">
                  <c:v>3.9957790000000002</c:v>
                </c:pt>
                <c:pt idx="18">
                  <c:v>3.7941590000000001</c:v>
                </c:pt>
                <c:pt idx="19">
                  <c:v>3.6795969999999998</c:v>
                </c:pt>
                <c:pt idx="20">
                  <c:v>3.5726879999999999</c:v>
                </c:pt>
                <c:pt idx="21">
                  <c:v>3.5086599999999999</c:v>
                </c:pt>
                <c:pt idx="22">
                  <c:v>3.4233859999999998</c:v>
                </c:pt>
                <c:pt idx="23">
                  <c:v>3.3507820000000001</c:v>
                </c:pt>
                <c:pt idx="24">
                  <c:v>3.3072170000000001</c:v>
                </c:pt>
                <c:pt idx="25">
                  <c:v>3.26702</c:v>
                </c:pt>
              </c:numCache>
            </c:numRef>
          </c:val>
          <c:smooth val="0"/>
        </c:ser>
        <c:ser>
          <c:idx val="0"/>
          <c:order val="3"/>
          <c:tx>
            <c:strRef>
              <c:f>production_type_lowrt!$B$4</c:f>
              <c:strCache>
                <c:ptCount val="1"/>
                <c:pt idx="0">
                  <c:v>total production</c:v>
                </c:pt>
              </c:strCache>
            </c:strRef>
          </c:tx>
          <c:spPr>
            <a:ln w="22225" cap="rnd">
              <a:solidFill>
                <a:schemeClr val="tx2"/>
              </a:solidFill>
              <a:round/>
            </a:ln>
            <a:effectLst/>
          </c:spPr>
          <c:marker>
            <c:symbol val="none"/>
          </c:marker>
          <c:cat>
            <c:numRef>
              <c:f>production_type_lowrt!$BR$2:$CQ$2</c:f>
              <c:numCache>
                <c:formatCode>General</c:formatCode>
                <c:ptCount val="26"/>
                <c:pt idx="5">
                  <c:v>2020</c:v>
                </c:pt>
                <c:pt idx="15">
                  <c:v>2030</c:v>
                </c:pt>
                <c:pt idx="25">
                  <c:v>2040</c:v>
                </c:pt>
              </c:numCache>
            </c:numRef>
          </c:cat>
          <c:val>
            <c:numRef>
              <c:f>production_type_lowrt!$BR$4:$CQ$4</c:f>
              <c:numCache>
                <c:formatCode>General</c:formatCode>
                <c:ptCount val="26"/>
                <c:pt idx="0">
                  <c:v>9.4149999999999991</c:v>
                </c:pt>
                <c:pt idx="1">
                  <c:v>8.7415500000000002</c:v>
                </c:pt>
                <c:pt idx="2">
                  <c:v>8.0363070000000008</c:v>
                </c:pt>
                <c:pt idx="3">
                  <c:v>8.5301760000000009</c:v>
                </c:pt>
                <c:pt idx="4">
                  <c:v>8.8066089999999999</c:v>
                </c:pt>
                <c:pt idx="5">
                  <c:v>8.9682720000000007</c:v>
                </c:pt>
                <c:pt idx="6">
                  <c:v>9.0367689999999996</c:v>
                </c:pt>
                <c:pt idx="7">
                  <c:v>8.9778529999999996</c:v>
                </c:pt>
                <c:pt idx="8">
                  <c:v>8.8088870000000004</c:v>
                </c:pt>
                <c:pt idx="9">
                  <c:v>8.6825270000000003</c:v>
                </c:pt>
                <c:pt idx="10">
                  <c:v>8.6061119999999995</c:v>
                </c:pt>
                <c:pt idx="11">
                  <c:v>8.6595370000000003</c:v>
                </c:pt>
                <c:pt idx="12">
                  <c:v>8.4854430000000001</c:v>
                </c:pt>
                <c:pt idx="13">
                  <c:v>8.320665</c:v>
                </c:pt>
                <c:pt idx="14">
                  <c:v>8.1805800000000009</c:v>
                </c:pt>
                <c:pt idx="15">
                  <c:v>7.9808909999999997</c:v>
                </c:pt>
                <c:pt idx="16">
                  <c:v>7.8378740000000002</c:v>
                </c:pt>
                <c:pt idx="17">
                  <c:v>7.6894239999999998</c:v>
                </c:pt>
                <c:pt idx="18">
                  <c:v>7.4713039999999999</c:v>
                </c:pt>
                <c:pt idx="19">
                  <c:v>7.3768840000000004</c:v>
                </c:pt>
                <c:pt idx="20">
                  <c:v>7.2350320000000004</c:v>
                </c:pt>
                <c:pt idx="21">
                  <c:v>7.1633680000000002</c:v>
                </c:pt>
                <c:pt idx="22">
                  <c:v>7.040705</c:v>
                </c:pt>
                <c:pt idx="23">
                  <c:v>7.1037369999999997</c:v>
                </c:pt>
                <c:pt idx="24">
                  <c:v>7.0186919999999997</c:v>
                </c:pt>
                <c:pt idx="25">
                  <c:v>7.0282439999999999</c:v>
                </c:pt>
              </c:numCache>
            </c:numRef>
          </c:val>
          <c:smooth val="0"/>
        </c:ser>
        <c:dLbls>
          <c:showLegendKey val="0"/>
          <c:showVal val="0"/>
          <c:showCatName val="0"/>
          <c:showSerName val="0"/>
          <c:showPercent val="0"/>
          <c:showBubbleSize val="0"/>
        </c:dLbls>
        <c:smooth val="0"/>
        <c:axId val="190176976"/>
        <c:axId val="190177536"/>
        <c:extLst/>
      </c:lineChart>
      <c:catAx>
        <c:axId val="190176976"/>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90177536"/>
        <c:crosses val="autoZero"/>
        <c:auto val="1"/>
        <c:lblAlgn val="ctr"/>
        <c:lblOffset val="100"/>
        <c:tickLblSkip val="1"/>
        <c:tickMarkSkip val="5"/>
        <c:noMultiLvlLbl val="0"/>
      </c:catAx>
      <c:valAx>
        <c:axId val="190177536"/>
        <c:scaling>
          <c:orientation val="minMax"/>
          <c:max val="18"/>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90176976"/>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756219997642527"/>
          <c:y val="0.20707392130803406"/>
          <c:w val="0.7648756000471495"/>
          <c:h val="0.67641524284309318"/>
        </c:manualLayout>
      </c:layout>
      <c:lineChart>
        <c:grouping val="standard"/>
        <c:varyColors val="0"/>
        <c:ser>
          <c:idx val="1"/>
          <c:order val="0"/>
          <c:tx>
            <c:strRef>
              <c:f>production_type!#REF!</c:f>
              <c:strCache>
                <c:ptCount val="1"/>
                <c:pt idx="0">
                  <c:v>#REF!</c:v>
                </c:pt>
              </c:strCache>
              <c:extLst xmlns:c15="http://schemas.microsoft.com/office/drawing/2012/chart"/>
            </c:strRef>
          </c:tx>
          <c:spPr>
            <a:ln w="28575" cap="rnd">
              <a:solidFill>
                <a:schemeClr val="accent2"/>
              </a:solidFill>
              <a:round/>
            </a:ln>
            <a:effectLst/>
          </c:spPr>
          <c:marker>
            <c:symbol val="none"/>
          </c:marker>
          <c:cat>
            <c:numRef>
              <c:f>production_type_highrt!$BR$2:$CQ$2</c:f>
              <c:numCache>
                <c:formatCode>General</c:formatCode>
                <c:ptCount val="26"/>
                <c:pt idx="5">
                  <c:v>2020</c:v>
                </c:pt>
                <c:pt idx="15">
                  <c:v>2030</c:v>
                </c:pt>
                <c:pt idx="25">
                  <c:v>2040</c:v>
                </c:pt>
              </c:numCache>
            </c:numRef>
          </c:cat>
          <c:val>
            <c:numRef>
              <c:f>production_type!#REF!</c:f>
              <c:extLst xmlns:c15="http://schemas.microsoft.com/office/drawing/2012/chart"/>
            </c:numRef>
          </c:val>
          <c:smooth val="1"/>
        </c:ser>
        <c:ser>
          <c:idx val="2"/>
          <c:order val="1"/>
          <c:tx>
            <c:strRef>
              <c:f>production_type_highrt!$B$5</c:f>
              <c:strCache>
                <c:ptCount val="1"/>
                <c:pt idx="0">
                  <c:v>non-tight</c:v>
                </c:pt>
              </c:strCache>
            </c:strRef>
          </c:tx>
          <c:spPr>
            <a:ln w="22225" cap="rnd">
              <a:solidFill>
                <a:schemeClr val="accent6"/>
              </a:solidFill>
              <a:round/>
            </a:ln>
            <a:effectLst/>
          </c:spPr>
          <c:marker>
            <c:symbol val="none"/>
          </c:marker>
          <c:cat>
            <c:numRef>
              <c:f>production_type_highrt!$BR$2:$CQ$2</c:f>
              <c:numCache>
                <c:formatCode>General</c:formatCode>
                <c:ptCount val="26"/>
                <c:pt idx="5">
                  <c:v>2020</c:v>
                </c:pt>
                <c:pt idx="15">
                  <c:v>2030</c:v>
                </c:pt>
                <c:pt idx="25">
                  <c:v>2040</c:v>
                </c:pt>
              </c:numCache>
            </c:numRef>
          </c:cat>
          <c:val>
            <c:numRef>
              <c:f>production_type_highrt!$BR$5:$CQ$5</c:f>
              <c:numCache>
                <c:formatCode>General</c:formatCode>
                <c:ptCount val="26"/>
                <c:pt idx="0">
                  <c:v>4.5420669999999994</c:v>
                </c:pt>
                <c:pt idx="1">
                  <c:v>4.1429489999999998</c:v>
                </c:pt>
                <c:pt idx="2">
                  <c:v>4.3571970000000011</c:v>
                </c:pt>
                <c:pt idx="3">
                  <c:v>4.7321790000000004</c:v>
                </c:pt>
                <c:pt idx="4">
                  <c:v>4.7606350000000006</c:v>
                </c:pt>
                <c:pt idx="5">
                  <c:v>4.7703450000000007</c:v>
                </c:pt>
                <c:pt idx="6">
                  <c:v>4.8100189999999996</c:v>
                </c:pt>
                <c:pt idx="7">
                  <c:v>4.9553639999999994</c:v>
                </c:pt>
                <c:pt idx="8">
                  <c:v>4.9143929999999996</c:v>
                </c:pt>
                <c:pt idx="9">
                  <c:v>4.9094370000000005</c:v>
                </c:pt>
                <c:pt idx="10">
                  <c:v>4.9290400000000005</c:v>
                </c:pt>
                <c:pt idx="11">
                  <c:v>5.0490159999999999</c:v>
                </c:pt>
                <c:pt idx="12">
                  <c:v>5.0832990000000002</c:v>
                </c:pt>
                <c:pt idx="13">
                  <c:v>5.0313660000000002</c:v>
                </c:pt>
                <c:pt idx="14">
                  <c:v>5.0082259999999987</c:v>
                </c:pt>
                <c:pt idx="15">
                  <c:v>5.006355000000001</c:v>
                </c:pt>
                <c:pt idx="16">
                  <c:v>5.002974</c:v>
                </c:pt>
                <c:pt idx="17">
                  <c:v>5.0241389999999999</c:v>
                </c:pt>
                <c:pt idx="18">
                  <c:v>5.1217810000000004</c:v>
                </c:pt>
                <c:pt idx="19">
                  <c:v>5.0835530000000002</c:v>
                </c:pt>
                <c:pt idx="20">
                  <c:v>5.0958330000000007</c:v>
                </c:pt>
                <c:pt idx="21">
                  <c:v>5.0688289999999991</c:v>
                </c:pt>
                <c:pt idx="22">
                  <c:v>4.9797150000000023</c:v>
                </c:pt>
                <c:pt idx="23">
                  <c:v>5.0406199999999988</c:v>
                </c:pt>
                <c:pt idx="24">
                  <c:v>5.0012840000000001</c:v>
                </c:pt>
                <c:pt idx="25">
                  <c:v>4.9736629999999984</c:v>
                </c:pt>
              </c:numCache>
            </c:numRef>
          </c:val>
          <c:smooth val="0"/>
        </c:ser>
        <c:ser>
          <c:idx val="3"/>
          <c:order val="2"/>
          <c:tx>
            <c:strRef>
              <c:f>production_type_highrt!$B$3</c:f>
              <c:strCache>
                <c:ptCount val="1"/>
                <c:pt idx="0">
                  <c:v>tight oil</c:v>
                </c:pt>
              </c:strCache>
            </c:strRef>
          </c:tx>
          <c:spPr>
            <a:ln w="22225" cap="rnd">
              <a:solidFill>
                <a:schemeClr val="accent2"/>
              </a:solidFill>
              <a:round/>
            </a:ln>
            <a:effectLst/>
          </c:spPr>
          <c:marker>
            <c:symbol val="none"/>
          </c:marker>
          <c:cat>
            <c:numRef>
              <c:f>production_type_highrt!$BR$2:$CQ$2</c:f>
              <c:numCache>
                <c:formatCode>General</c:formatCode>
                <c:ptCount val="26"/>
                <c:pt idx="5">
                  <c:v>2020</c:v>
                </c:pt>
                <c:pt idx="15">
                  <c:v>2030</c:v>
                </c:pt>
                <c:pt idx="25">
                  <c:v>2040</c:v>
                </c:pt>
              </c:numCache>
            </c:numRef>
          </c:cat>
          <c:val>
            <c:numRef>
              <c:f>production_type_highrt!$BR$3:$CQ$3</c:f>
              <c:numCache>
                <c:formatCode>General</c:formatCode>
                <c:ptCount val="26"/>
                <c:pt idx="0">
                  <c:v>4.8729329999999997</c:v>
                </c:pt>
                <c:pt idx="1">
                  <c:v>4.5986010000000004</c:v>
                </c:pt>
                <c:pt idx="2">
                  <c:v>4.7320919999999997</c:v>
                </c:pt>
                <c:pt idx="3">
                  <c:v>5.2727120000000003</c:v>
                </c:pt>
                <c:pt idx="4">
                  <c:v>5.9114339999999999</c:v>
                </c:pt>
                <c:pt idx="5">
                  <c:v>6.5292110000000001</c:v>
                </c:pt>
                <c:pt idx="6">
                  <c:v>7.0424379999999998</c:v>
                </c:pt>
                <c:pt idx="7">
                  <c:v>7.4367359999999998</c:v>
                </c:pt>
                <c:pt idx="8">
                  <c:v>7.7667849999999996</c:v>
                </c:pt>
                <c:pt idx="9">
                  <c:v>8.0657139999999998</c:v>
                </c:pt>
                <c:pt idx="10">
                  <c:v>8.3948669999999996</c:v>
                </c:pt>
                <c:pt idx="11">
                  <c:v>8.7613059999999994</c:v>
                </c:pt>
                <c:pt idx="12">
                  <c:v>8.9861409999999999</c:v>
                </c:pt>
                <c:pt idx="13">
                  <c:v>9.1805620000000001</c:v>
                </c:pt>
                <c:pt idx="14">
                  <c:v>9.4410620000000005</c:v>
                </c:pt>
                <c:pt idx="15">
                  <c:v>9.8070719999999998</c:v>
                </c:pt>
                <c:pt idx="16">
                  <c:v>10.203751</c:v>
                </c:pt>
                <c:pt idx="17">
                  <c:v>10.54904</c:v>
                </c:pt>
                <c:pt idx="18">
                  <c:v>10.708888999999999</c:v>
                </c:pt>
                <c:pt idx="19">
                  <c:v>10.965237</c:v>
                </c:pt>
                <c:pt idx="20">
                  <c:v>11.106214</c:v>
                </c:pt>
                <c:pt idx="21">
                  <c:v>11.220249000000001</c:v>
                </c:pt>
                <c:pt idx="22">
                  <c:v>11.371442999999999</c:v>
                </c:pt>
                <c:pt idx="23">
                  <c:v>11.503745</c:v>
                </c:pt>
                <c:pt idx="24">
                  <c:v>11.723919</c:v>
                </c:pt>
                <c:pt idx="25">
                  <c:v>11.943175</c:v>
                </c:pt>
              </c:numCache>
            </c:numRef>
          </c:val>
          <c:smooth val="0"/>
        </c:ser>
        <c:ser>
          <c:idx val="0"/>
          <c:order val="3"/>
          <c:tx>
            <c:strRef>
              <c:f>production_type_highrt!$B$4</c:f>
              <c:strCache>
                <c:ptCount val="1"/>
                <c:pt idx="0">
                  <c:v>total production</c:v>
                </c:pt>
              </c:strCache>
            </c:strRef>
          </c:tx>
          <c:spPr>
            <a:ln w="22225" cap="rnd">
              <a:solidFill>
                <a:schemeClr val="tx2"/>
              </a:solidFill>
              <a:round/>
            </a:ln>
            <a:effectLst/>
          </c:spPr>
          <c:marker>
            <c:symbol val="none"/>
          </c:marker>
          <c:cat>
            <c:numRef>
              <c:f>production_type_highrt!$BR$2:$CQ$2</c:f>
              <c:numCache>
                <c:formatCode>General</c:formatCode>
                <c:ptCount val="26"/>
                <c:pt idx="5">
                  <c:v>2020</c:v>
                </c:pt>
                <c:pt idx="15">
                  <c:v>2030</c:v>
                </c:pt>
                <c:pt idx="25">
                  <c:v>2040</c:v>
                </c:pt>
              </c:numCache>
            </c:numRef>
          </c:cat>
          <c:val>
            <c:numRef>
              <c:f>production_type_highrt!$BR$4:$CQ$4</c:f>
              <c:numCache>
                <c:formatCode>General</c:formatCode>
                <c:ptCount val="26"/>
                <c:pt idx="0">
                  <c:v>9.4149999999999991</c:v>
                </c:pt>
                <c:pt idx="1">
                  <c:v>8.7415500000000002</c:v>
                </c:pt>
                <c:pt idx="2">
                  <c:v>9.0892890000000008</c:v>
                </c:pt>
                <c:pt idx="3">
                  <c:v>10.004891000000001</c:v>
                </c:pt>
                <c:pt idx="4">
                  <c:v>10.672069</c:v>
                </c:pt>
                <c:pt idx="5">
                  <c:v>11.299556000000001</c:v>
                </c:pt>
                <c:pt idx="6">
                  <c:v>11.852456999999999</c:v>
                </c:pt>
                <c:pt idx="7">
                  <c:v>12.392099999999999</c:v>
                </c:pt>
                <c:pt idx="8">
                  <c:v>12.681177999999999</c:v>
                </c:pt>
                <c:pt idx="9">
                  <c:v>12.975151</c:v>
                </c:pt>
                <c:pt idx="10">
                  <c:v>13.323907</c:v>
                </c:pt>
                <c:pt idx="11">
                  <c:v>13.810321999999999</c:v>
                </c:pt>
                <c:pt idx="12">
                  <c:v>14.06944</c:v>
                </c:pt>
                <c:pt idx="13">
                  <c:v>14.211928</c:v>
                </c:pt>
                <c:pt idx="14">
                  <c:v>14.449287999999999</c:v>
                </c:pt>
                <c:pt idx="15">
                  <c:v>14.813427000000001</c:v>
                </c:pt>
                <c:pt idx="16">
                  <c:v>15.206725</c:v>
                </c:pt>
                <c:pt idx="17">
                  <c:v>15.573179</c:v>
                </c:pt>
                <c:pt idx="18">
                  <c:v>15.83067</c:v>
                </c:pt>
                <c:pt idx="19">
                  <c:v>16.04879</c:v>
                </c:pt>
                <c:pt idx="20">
                  <c:v>16.202047</c:v>
                </c:pt>
                <c:pt idx="21">
                  <c:v>16.289078</c:v>
                </c:pt>
                <c:pt idx="22">
                  <c:v>16.351158000000002</c:v>
                </c:pt>
                <c:pt idx="23">
                  <c:v>16.544364999999999</c:v>
                </c:pt>
                <c:pt idx="24">
                  <c:v>16.725203</c:v>
                </c:pt>
                <c:pt idx="25">
                  <c:v>16.916837999999998</c:v>
                </c:pt>
              </c:numCache>
            </c:numRef>
          </c:val>
          <c:smooth val="0"/>
        </c:ser>
        <c:dLbls>
          <c:showLegendKey val="0"/>
          <c:showVal val="0"/>
          <c:showCatName val="0"/>
          <c:showSerName val="0"/>
          <c:showPercent val="0"/>
          <c:showBubbleSize val="0"/>
        </c:dLbls>
        <c:smooth val="0"/>
        <c:axId val="190180336"/>
        <c:axId val="190180896"/>
        <c:extLst/>
      </c:lineChart>
      <c:catAx>
        <c:axId val="190180336"/>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90180896"/>
        <c:crosses val="autoZero"/>
        <c:auto val="1"/>
        <c:lblAlgn val="ctr"/>
        <c:lblOffset val="100"/>
        <c:tickMarkSkip val="5"/>
        <c:noMultiLvlLbl val="0"/>
      </c:catAx>
      <c:valAx>
        <c:axId val="190180896"/>
        <c:scaling>
          <c:orientation val="minMax"/>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90180336"/>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8915864683581218E-2"/>
          <c:y val="5.0606712964389934E-2"/>
          <c:w val="0.74707130358705165"/>
          <c:h val="0.85971707657206886"/>
        </c:manualLayout>
      </c:layout>
      <c:lineChart>
        <c:grouping val="standard"/>
        <c:varyColors val="0"/>
        <c:ser>
          <c:idx val="5"/>
          <c:order val="0"/>
          <c:tx>
            <c:strRef>
              <c:f>consumption!$A$7</c:f>
              <c:strCache>
                <c:ptCount val="1"/>
                <c:pt idx="0">
                  <c:v>Liquid biofuels</c:v>
                </c:pt>
              </c:strCache>
            </c:strRef>
          </c:tx>
          <c:spPr>
            <a:ln w="22225" cap="rnd">
              <a:solidFill>
                <a:schemeClr val="accent4"/>
              </a:solidFill>
              <a:round/>
            </a:ln>
            <a:effectLst/>
          </c:spPr>
          <c:marker>
            <c:symbol val="none"/>
          </c:marker>
          <c:cat>
            <c:numRef>
              <c:f>consumption!$B$1:$BJ$1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consumption!$B$7:$BJ$7</c:f>
              <c:numCache>
                <c:formatCode>General</c:formatCode>
                <c:ptCount val="61"/>
                <c:pt idx="0">
                  <c:v>0</c:v>
                </c:pt>
                <c:pt idx="1">
                  <c:v>6.7229999999999998E-3</c:v>
                </c:pt>
                <c:pt idx="2">
                  <c:v>1.8284999999999999E-2</c:v>
                </c:pt>
                <c:pt idx="3">
                  <c:v>3.372E-2</c:v>
                </c:pt>
                <c:pt idx="4">
                  <c:v>4.1265000000000003E-2</c:v>
                </c:pt>
                <c:pt idx="5">
                  <c:v>4.9737999999999997E-2</c:v>
                </c:pt>
                <c:pt idx="6">
                  <c:v>5.7436999999999995E-2</c:v>
                </c:pt>
                <c:pt idx="7">
                  <c:v>6.6071000000000005E-2</c:v>
                </c:pt>
                <c:pt idx="8">
                  <c:v>6.7125000000000004E-2</c:v>
                </c:pt>
                <c:pt idx="9">
                  <c:v>6.8090999999999999E-2</c:v>
                </c:pt>
                <c:pt idx="10">
                  <c:v>6.0421000000000002E-2</c:v>
                </c:pt>
                <c:pt idx="11">
                  <c:v>7.0095000000000005E-2</c:v>
                </c:pt>
                <c:pt idx="12">
                  <c:v>7.9745999999999997E-2</c:v>
                </c:pt>
                <c:pt idx="13">
                  <c:v>9.3659999999999993E-2</c:v>
                </c:pt>
                <c:pt idx="14">
                  <c:v>0.10484</c:v>
                </c:pt>
                <c:pt idx="15">
                  <c:v>0.11248999999999999</c:v>
                </c:pt>
                <c:pt idx="16">
                  <c:v>8.0660999999999997E-2</c:v>
                </c:pt>
                <c:pt idx="17">
                  <c:v>0.10196599999999999</c:v>
                </c:pt>
                <c:pt idx="18">
                  <c:v>0.112843</c:v>
                </c:pt>
                <c:pt idx="19">
                  <c:v>0.117795</c:v>
                </c:pt>
                <c:pt idx="20">
                  <c:v>0.13488700000000001</c:v>
                </c:pt>
                <c:pt idx="21">
                  <c:v>0.14213200000000001</c:v>
                </c:pt>
                <c:pt idx="22">
                  <c:v>0.16967500000000002</c:v>
                </c:pt>
                <c:pt idx="23">
                  <c:v>0.22981000000000001</c:v>
                </c:pt>
                <c:pt idx="24">
                  <c:v>0.289715</c:v>
                </c:pt>
                <c:pt idx="25">
                  <c:v>0.33901600000000004</c:v>
                </c:pt>
                <c:pt idx="26">
                  <c:v>0.474995</c:v>
                </c:pt>
                <c:pt idx="27">
                  <c:v>0.60192200000000007</c:v>
                </c:pt>
                <c:pt idx="28">
                  <c:v>0.82457599999999998</c:v>
                </c:pt>
                <c:pt idx="29">
                  <c:v>0.93498599999999998</c:v>
                </c:pt>
                <c:pt idx="30">
                  <c:v>1.0746800000000001</c:v>
                </c:pt>
                <c:pt idx="31">
                  <c:v>1.15808</c:v>
                </c:pt>
                <c:pt idx="32">
                  <c:v>1.1621379999999999</c:v>
                </c:pt>
                <c:pt idx="33">
                  <c:v>1.277676</c:v>
                </c:pt>
                <c:pt idx="34">
                  <c:v>1.291242</c:v>
                </c:pt>
                <c:pt idx="35">
                  <c:v>1.349764</c:v>
                </c:pt>
                <c:pt idx="36">
                  <c:v>1.456021</c:v>
                </c:pt>
                <c:pt idx="37">
                  <c:v>1.5030969999999999</c:v>
                </c:pt>
                <c:pt idx="38">
                  <c:v>1.540451</c:v>
                </c:pt>
                <c:pt idx="39">
                  <c:v>1.5567230000000001</c:v>
                </c:pt>
                <c:pt idx="40">
                  <c:v>1.5574460000000001</c:v>
                </c:pt>
                <c:pt idx="41">
                  <c:v>1.5423849999999999</c:v>
                </c:pt>
                <c:pt idx="42">
                  <c:v>1.5343150000000001</c:v>
                </c:pt>
                <c:pt idx="43">
                  <c:v>1.5285850000000001</c:v>
                </c:pt>
                <c:pt idx="44">
                  <c:v>1.5217000000000001</c:v>
                </c:pt>
                <c:pt idx="45">
                  <c:v>1.5168699999999999</c:v>
                </c:pt>
                <c:pt idx="46">
                  <c:v>1.497905</c:v>
                </c:pt>
                <c:pt idx="47">
                  <c:v>1.4894099999999999</c:v>
                </c:pt>
                <c:pt idx="48">
                  <c:v>1.483641</c:v>
                </c:pt>
                <c:pt idx="49">
                  <c:v>1.4766330000000001</c:v>
                </c:pt>
                <c:pt idx="50">
                  <c:v>1.4714700000000001</c:v>
                </c:pt>
                <c:pt idx="51">
                  <c:v>1.464242</c:v>
                </c:pt>
                <c:pt idx="52">
                  <c:v>1.4581</c:v>
                </c:pt>
                <c:pt idx="53">
                  <c:v>1.4548479999999999</c:v>
                </c:pt>
                <c:pt idx="54">
                  <c:v>1.4545859999999999</c:v>
                </c:pt>
                <c:pt idx="55">
                  <c:v>1.4555979999999999</c:v>
                </c:pt>
                <c:pt idx="56">
                  <c:v>1.455948</c:v>
                </c:pt>
                <c:pt idx="57">
                  <c:v>1.456523</c:v>
                </c:pt>
                <c:pt idx="58">
                  <c:v>1.4570590000000001</c:v>
                </c:pt>
                <c:pt idx="59">
                  <c:v>1.4574780000000001</c:v>
                </c:pt>
                <c:pt idx="60">
                  <c:v>1.457724</c:v>
                </c:pt>
              </c:numCache>
            </c:numRef>
          </c:val>
          <c:smooth val="0"/>
        </c:ser>
        <c:ser>
          <c:idx val="1"/>
          <c:order val="1"/>
          <c:tx>
            <c:strRef>
              <c:f>consumption!$A$5</c:f>
              <c:strCache>
                <c:ptCount val="1"/>
                <c:pt idx="0">
                  <c:v>Nuclear</c:v>
                </c:pt>
              </c:strCache>
            </c:strRef>
          </c:tx>
          <c:spPr>
            <a:ln w="22225" cap="rnd">
              <a:solidFill>
                <a:schemeClr val="accent5"/>
              </a:solidFill>
              <a:round/>
            </a:ln>
            <a:effectLst/>
          </c:spPr>
          <c:marker>
            <c:symbol val="none"/>
          </c:marker>
          <c:cat>
            <c:numRef>
              <c:f>consumption!$B$1:$BJ$1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consumption!$B$5:$BJ$5</c:f>
              <c:numCache>
                <c:formatCode>General</c:formatCode>
                <c:ptCount val="61"/>
                <c:pt idx="0">
                  <c:v>2.739169</c:v>
                </c:pt>
                <c:pt idx="1">
                  <c:v>3.0075889999999998</c:v>
                </c:pt>
                <c:pt idx="2">
                  <c:v>3.131148</c:v>
                </c:pt>
                <c:pt idx="3">
                  <c:v>3.2025489999999999</c:v>
                </c:pt>
                <c:pt idx="4">
                  <c:v>3.5525310000000001</c:v>
                </c:pt>
                <c:pt idx="5">
                  <c:v>4.0755629999999998</c:v>
                </c:pt>
                <c:pt idx="6">
                  <c:v>4.380109</c:v>
                </c:pt>
                <c:pt idx="7">
                  <c:v>4.753933</c:v>
                </c:pt>
                <c:pt idx="8">
                  <c:v>5.5869679999999997</c:v>
                </c:pt>
                <c:pt idx="9">
                  <c:v>5.6021609999999997</c:v>
                </c:pt>
                <c:pt idx="10">
                  <c:v>6.1043500000000002</c:v>
                </c:pt>
                <c:pt idx="11">
                  <c:v>6.4221320000000004</c:v>
                </c:pt>
                <c:pt idx="12">
                  <c:v>6.4792059999999996</c:v>
                </c:pt>
                <c:pt idx="13">
                  <c:v>6.4104989999999997</c:v>
                </c:pt>
                <c:pt idx="14">
                  <c:v>6.6938769999999996</c:v>
                </c:pt>
                <c:pt idx="15">
                  <c:v>7.0754359999999998</c:v>
                </c:pt>
                <c:pt idx="16">
                  <c:v>7.0866740000000004</c:v>
                </c:pt>
                <c:pt idx="17">
                  <c:v>6.5969920000000002</c:v>
                </c:pt>
                <c:pt idx="18">
                  <c:v>7.0678089999999996</c:v>
                </c:pt>
                <c:pt idx="19">
                  <c:v>7.6102559999999997</c:v>
                </c:pt>
                <c:pt idx="20">
                  <c:v>7.862349</c:v>
                </c:pt>
                <c:pt idx="21">
                  <c:v>8.0288529999999998</c:v>
                </c:pt>
                <c:pt idx="22">
                  <c:v>8.145429</c:v>
                </c:pt>
                <c:pt idx="23">
                  <c:v>7.9596220000000004</c:v>
                </c:pt>
                <c:pt idx="24">
                  <c:v>8.2227739999999994</c:v>
                </c:pt>
                <c:pt idx="25">
                  <c:v>8.1608099999999997</c:v>
                </c:pt>
                <c:pt idx="26">
                  <c:v>8.2146260000000009</c:v>
                </c:pt>
                <c:pt idx="27">
                  <c:v>8.4585889999999999</c:v>
                </c:pt>
                <c:pt idx="28">
                  <c:v>8.4264910000000004</c:v>
                </c:pt>
                <c:pt idx="29">
                  <c:v>8.3552199999999992</c:v>
                </c:pt>
                <c:pt idx="30">
                  <c:v>8.4344330000000003</c:v>
                </c:pt>
                <c:pt idx="31">
                  <c:v>8.2686980000000005</c:v>
                </c:pt>
                <c:pt idx="32">
                  <c:v>8.0618219999999994</c:v>
                </c:pt>
                <c:pt idx="33">
                  <c:v>8.2444330000000008</c:v>
                </c:pt>
                <c:pt idx="34">
                  <c:v>8.3375590000000006</c:v>
                </c:pt>
                <c:pt idx="35">
                  <c:v>8.3376800000000006</c:v>
                </c:pt>
                <c:pt idx="36">
                  <c:v>8.3449570000000008</c:v>
                </c:pt>
                <c:pt idx="37">
                  <c:v>8.2841129999999996</c:v>
                </c:pt>
                <c:pt idx="38">
                  <c:v>8.1508730000000007</c:v>
                </c:pt>
                <c:pt idx="39">
                  <c:v>8.0524319999999996</c:v>
                </c:pt>
                <c:pt idx="40">
                  <c:v>7.967206</c:v>
                </c:pt>
                <c:pt idx="41">
                  <c:v>8.0772390000000005</c:v>
                </c:pt>
                <c:pt idx="42">
                  <c:v>8.1143879999999999</c:v>
                </c:pt>
                <c:pt idx="43">
                  <c:v>8.1426449999999999</c:v>
                </c:pt>
                <c:pt idx="44">
                  <c:v>8.1536869999999997</c:v>
                </c:pt>
                <c:pt idx="45">
                  <c:v>8.0893029999999992</c:v>
                </c:pt>
                <c:pt idx="46">
                  <c:v>7.9958179999999999</c:v>
                </c:pt>
                <c:pt idx="47">
                  <c:v>8.0133670000000006</c:v>
                </c:pt>
                <c:pt idx="48">
                  <c:v>8.0280369999999994</c:v>
                </c:pt>
                <c:pt idx="49">
                  <c:v>8.0353580000000004</c:v>
                </c:pt>
                <c:pt idx="50">
                  <c:v>8.0326780000000007</c:v>
                </c:pt>
                <c:pt idx="51">
                  <c:v>8.0153239999999997</c:v>
                </c:pt>
                <c:pt idx="52">
                  <c:v>7.9763710000000003</c:v>
                </c:pt>
                <c:pt idx="53">
                  <c:v>7.9626720000000004</c:v>
                </c:pt>
                <c:pt idx="54">
                  <c:v>7.8054160000000001</c:v>
                </c:pt>
                <c:pt idx="55">
                  <c:v>7.5440440000000004</c:v>
                </c:pt>
                <c:pt idx="56">
                  <c:v>7.4935029999999996</c:v>
                </c:pt>
                <c:pt idx="57">
                  <c:v>7.3858519999999999</c:v>
                </c:pt>
                <c:pt idx="58">
                  <c:v>7.3536489999999999</c:v>
                </c:pt>
                <c:pt idx="59">
                  <c:v>7.3173389999999996</c:v>
                </c:pt>
                <c:pt idx="60">
                  <c:v>7.3402409999999998</c:v>
                </c:pt>
              </c:numCache>
            </c:numRef>
          </c:val>
          <c:smooth val="0"/>
        </c:ser>
        <c:ser>
          <c:idx val="4"/>
          <c:order val="2"/>
          <c:tx>
            <c:strRef>
              <c:f>consumption!$A$6</c:f>
              <c:strCache>
                <c:ptCount val="1"/>
                <c:pt idx="0">
                  <c:v>Hydro</c:v>
                </c:pt>
              </c:strCache>
            </c:strRef>
          </c:tx>
          <c:spPr>
            <a:ln w="22225" cap="rnd">
              <a:solidFill>
                <a:schemeClr val="accent1">
                  <a:lumMod val="75000"/>
                </a:schemeClr>
              </a:solidFill>
              <a:round/>
            </a:ln>
            <a:effectLst/>
          </c:spPr>
          <c:marker>
            <c:symbol val="none"/>
          </c:marker>
          <c:cat>
            <c:numRef>
              <c:f>consumption!$B$1:$BJ$1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consumption!$B$6:$BJ$6</c:f>
              <c:numCache>
                <c:formatCode>General</c:formatCode>
                <c:ptCount val="61"/>
                <c:pt idx="0">
                  <c:v>2.9001440000000001</c:v>
                </c:pt>
                <c:pt idx="1">
                  <c:v>2.757968</c:v>
                </c:pt>
                <c:pt idx="2">
                  <c:v>3.265558</c:v>
                </c:pt>
                <c:pt idx="3">
                  <c:v>3.5272600000000001</c:v>
                </c:pt>
                <c:pt idx="4">
                  <c:v>3.3858109999999999</c:v>
                </c:pt>
                <c:pt idx="5">
                  <c:v>2.9701919999999999</c:v>
                </c:pt>
                <c:pt idx="6">
                  <c:v>3.0711789999999999</c:v>
                </c:pt>
                <c:pt idx="7">
                  <c:v>2.6345079999999998</c:v>
                </c:pt>
                <c:pt idx="8">
                  <c:v>2.3342649999999998</c:v>
                </c:pt>
                <c:pt idx="9">
                  <c:v>2.8372630000000001</c:v>
                </c:pt>
                <c:pt idx="10">
                  <c:v>3.0463909999999998</c:v>
                </c:pt>
                <c:pt idx="11">
                  <c:v>3.015943</c:v>
                </c:pt>
                <c:pt idx="12">
                  <c:v>2.6174360000000001</c:v>
                </c:pt>
                <c:pt idx="13">
                  <c:v>2.891613</c:v>
                </c:pt>
                <c:pt idx="14">
                  <c:v>2.6834570000000002</c:v>
                </c:pt>
                <c:pt idx="15">
                  <c:v>3.2053069999999999</c:v>
                </c:pt>
                <c:pt idx="16">
                  <c:v>3.5896560000000002</c:v>
                </c:pt>
                <c:pt idx="17">
                  <c:v>3.6404580000000002</c:v>
                </c:pt>
                <c:pt idx="18">
                  <c:v>3.2970540000000002</c:v>
                </c:pt>
                <c:pt idx="19">
                  <c:v>3.2675749999999999</c:v>
                </c:pt>
                <c:pt idx="20">
                  <c:v>2.8111160000000002</c:v>
                </c:pt>
                <c:pt idx="21">
                  <c:v>2.2418580000000001</c:v>
                </c:pt>
                <c:pt idx="22">
                  <c:v>2.6890170000000002</c:v>
                </c:pt>
                <c:pt idx="23">
                  <c:v>2.7925390000000001</c:v>
                </c:pt>
                <c:pt idx="24">
                  <c:v>2.6884679999999999</c:v>
                </c:pt>
                <c:pt idx="25">
                  <c:v>2.7029420000000002</c:v>
                </c:pt>
                <c:pt idx="26">
                  <c:v>2.8690349999999998</c:v>
                </c:pt>
                <c:pt idx="27">
                  <c:v>2.4463889999999999</c:v>
                </c:pt>
                <c:pt idx="28">
                  <c:v>2.5111080000000001</c:v>
                </c:pt>
                <c:pt idx="29">
                  <c:v>2.6688239999999999</c:v>
                </c:pt>
                <c:pt idx="30">
                  <c:v>2.5385409999999999</c:v>
                </c:pt>
                <c:pt idx="31">
                  <c:v>3.1028519999999999</c:v>
                </c:pt>
                <c:pt idx="32">
                  <c:v>2.6287020000000001</c:v>
                </c:pt>
                <c:pt idx="33">
                  <c:v>2.5623819999999999</c:v>
                </c:pt>
                <c:pt idx="34">
                  <c:v>2.466577</c:v>
                </c:pt>
                <c:pt idx="35">
                  <c:v>2.3886120000000002</c:v>
                </c:pt>
                <c:pt idx="36">
                  <c:v>2.4975109999999998</c:v>
                </c:pt>
                <c:pt idx="37">
                  <c:v>2.5091359999999998</c:v>
                </c:pt>
                <c:pt idx="38">
                  <c:v>2.7077209999999998</c:v>
                </c:pt>
                <c:pt idx="39">
                  <c:v>2.9066770000000002</c:v>
                </c:pt>
                <c:pt idx="40">
                  <c:v>2.9385289999999999</c:v>
                </c:pt>
                <c:pt idx="41">
                  <c:v>2.9387020000000001</c:v>
                </c:pt>
                <c:pt idx="42">
                  <c:v>2.939673</c:v>
                </c:pt>
                <c:pt idx="43">
                  <c:v>2.9438740000000001</c:v>
                </c:pt>
                <c:pt idx="44">
                  <c:v>2.9488509999999999</c:v>
                </c:pt>
                <c:pt idx="45">
                  <c:v>2.9547099999999999</c:v>
                </c:pt>
                <c:pt idx="46">
                  <c:v>2.9601609999999998</c:v>
                </c:pt>
                <c:pt idx="47">
                  <c:v>2.9607060000000001</c:v>
                </c:pt>
                <c:pt idx="48">
                  <c:v>2.969929</c:v>
                </c:pt>
                <c:pt idx="49">
                  <c:v>2.9700069999999998</c:v>
                </c:pt>
                <c:pt idx="50">
                  <c:v>2.9718490000000002</c:v>
                </c:pt>
                <c:pt idx="51">
                  <c:v>2.9724550000000001</c:v>
                </c:pt>
                <c:pt idx="52">
                  <c:v>2.972477</c:v>
                </c:pt>
                <c:pt idx="53">
                  <c:v>2.9793660000000002</c:v>
                </c:pt>
                <c:pt idx="54">
                  <c:v>2.9809489999999998</c:v>
                </c:pt>
                <c:pt idx="55">
                  <c:v>2.9833970000000001</c:v>
                </c:pt>
                <c:pt idx="56">
                  <c:v>2.9859529999999999</c:v>
                </c:pt>
                <c:pt idx="57">
                  <c:v>2.9905330000000001</c:v>
                </c:pt>
                <c:pt idx="58">
                  <c:v>2.9935139999999998</c:v>
                </c:pt>
                <c:pt idx="59">
                  <c:v>2.9936720000000001</c:v>
                </c:pt>
                <c:pt idx="60">
                  <c:v>2.9938180000000001</c:v>
                </c:pt>
              </c:numCache>
            </c:numRef>
          </c:val>
          <c:smooth val="0"/>
        </c:ser>
        <c:ser>
          <c:idx val="7"/>
          <c:order val="3"/>
          <c:tx>
            <c:strRef>
              <c:f>consumption!$A$8</c:f>
              <c:strCache>
                <c:ptCount val="1"/>
                <c:pt idx="0">
                  <c:v>Other renewable energy</c:v>
                </c:pt>
              </c:strCache>
            </c:strRef>
          </c:tx>
          <c:spPr>
            <a:ln w="22225" cap="rnd">
              <a:solidFill>
                <a:schemeClr val="accent3"/>
              </a:solidFill>
              <a:round/>
            </a:ln>
            <a:effectLst/>
          </c:spPr>
          <c:marker>
            <c:symbol val="none"/>
          </c:marker>
          <c:cat>
            <c:numRef>
              <c:f>consumption!$B$1:$BJ$1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consumption!$B$8:$BJ$8</c:f>
              <c:numCache>
                <c:formatCode>General</c:formatCode>
                <c:ptCount val="61"/>
                <c:pt idx="0">
                  <c:v>2.5281989999999999</c:v>
                </c:pt>
                <c:pt idx="1">
                  <c:v>2.648997</c:v>
                </c:pt>
                <c:pt idx="2">
                  <c:v>2.6957939999999998</c:v>
                </c:pt>
                <c:pt idx="3">
                  <c:v>2.9346319999999997</c:v>
                </c:pt>
                <c:pt idx="4">
                  <c:v>3.0107889999999999</c:v>
                </c:pt>
                <c:pt idx="5">
                  <c:v>3.0640870000000002</c:v>
                </c:pt>
                <c:pt idx="6">
                  <c:v>2.9825259999999996</c:v>
                </c:pt>
                <c:pt idx="7">
                  <c:v>2.9212290000000003</c:v>
                </c:pt>
                <c:pt idx="8">
                  <c:v>3.0553650000000001</c:v>
                </c:pt>
                <c:pt idx="9">
                  <c:v>3.3292480000000002</c:v>
                </c:pt>
                <c:pt idx="10">
                  <c:v>2.9331490000000002</c:v>
                </c:pt>
                <c:pt idx="11">
                  <c:v>2.9816750000000005</c:v>
                </c:pt>
                <c:pt idx="12">
                  <c:v>3.1232959999999999</c:v>
                </c:pt>
                <c:pt idx="13">
                  <c:v>3.096276</c:v>
                </c:pt>
                <c:pt idx="14">
                  <c:v>3.1987490000000003</c:v>
                </c:pt>
                <c:pt idx="15">
                  <c:v>3.2414619999999994</c:v>
                </c:pt>
                <c:pt idx="16">
                  <c:v>3.341952</c:v>
                </c:pt>
                <c:pt idx="17">
                  <c:v>3.27156</c:v>
                </c:pt>
                <c:pt idx="18">
                  <c:v>3.0812420000000005</c:v>
                </c:pt>
                <c:pt idx="19">
                  <c:v>3.1281920000000003</c:v>
                </c:pt>
                <c:pt idx="20">
                  <c:v>3.158023</c:v>
                </c:pt>
                <c:pt idx="21">
                  <c:v>2.7757219999999996</c:v>
                </c:pt>
                <c:pt idx="22">
                  <c:v>2.867127</c:v>
                </c:pt>
                <c:pt idx="23">
                  <c:v>2.9214660000000001</c:v>
                </c:pt>
                <c:pt idx="24">
                  <c:v>3.0961219999999998</c:v>
                </c:pt>
                <c:pt idx="25">
                  <c:v>3.1909649999999998</c:v>
                </c:pt>
                <c:pt idx="26">
                  <c:v>3.2919220000000005</c:v>
                </c:pt>
                <c:pt idx="27">
                  <c:v>3.4735110000000002</c:v>
                </c:pt>
                <c:pt idx="28">
                  <c:v>3.8369390000000005</c:v>
                </c:pt>
                <c:pt idx="29">
                  <c:v>3.9977870000000002</c:v>
                </c:pt>
                <c:pt idx="30">
                  <c:v>4.4133550000000001</c:v>
                </c:pt>
                <c:pt idx="31">
                  <c:v>4.7326040000000003</c:v>
                </c:pt>
                <c:pt idx="32">
                  <c:v>4.9067449999999999</c:v>
                </c:pt>
                <c:pt idx="33">
                  <c:v>5.4236240000000002</c:v>
                </c:pt>
                <c:pt idx="34">
                  <c:v>5.7842859999999998</c:v>
                </c:pt>
                <c:pt idx="35">
                  <c:v>5.820056000000001</c:v>
                </c:pt>
                <c:pt idx="36">
                  <c:v>5.7928160000000002</c:v>
                </c:pt>
                <c:pt idx="37">
                  <c:v>6.0820109999999996</c:v>
                </c:pt>
                <c:pt idx="38">
                  <c:v>6.3494539999999997</c:v>
                </c:pt>
                <c:pt idx="39">
                  <c:v>6.5276740000000002</c:v>
                </c:pt>
                <c:pt idx="40">
                  <c:v>7.0241930000000004</c:v>
                </c:pt>
                <c:pt idx="41">
                  <c:v>7.6660310000000003</c:v>
                </c:pt>
                <c:pt idx="42">
                  <c:v>8.5021629999999995</c:v>
                </c:pt>
                <c:pt idx="43">
                  <c:v>8.9614200000000004</c:v>
                </c:pt>
                <c:pt idx="44">
                  <c:v>9.0815640000000002</c:v>
                </c:pt>
                <c:pt idx="45">
                  <c:v>9.1116089999999996</c:v>
                </c:pt>
                <c:pt idx="46">
                  <c:v>9.1447849999999988</c:v>
                </c:pt>
                <c:pt idx="47">
                  <c:v>9.2562999999999995</c:v>
                </c:pt>
                <c:pt idx="48">
                  <c:v>9.3201169999999998</c:v>
                </c:pt>
                <c:pt idx="49">
                  <c:v>9.4583449999999996</c:v>
                </c:pt>
                <c:pt idx="50">
                  <c:v>9.607253</c:v>
                </c:pt>
                <c:pt idx="51">
                  <c:v>9.7017509999999998</c:v>
                </c:pt>
                <c:pt idx="52">
                  <c:v>9.7451720000000002</c:v>
                </c:pt>
                <c:pt idx="53">
                  <c:v>9.9105740000000004</c:v>
                </c:pt>
                <c:pt idx="54">
                  <c:v>10.022351</c:v>
                </c:pt>
                <c:pt idx="55">
                  <c:v>10.131394999999999</c:v>
                </c:pt>
                <c:pt idx="56">
                  <c:v>10.347298</c:v>
                </c:pt>
                <c:pt idx="57">
                  <c:v>10.456723</c:v>
                </c:pt>
                <c:pt idx="58">
                  <c:v>10.629649000000001</c:v>
                </c:pt>
                <c:pt idx="59">
                  <c:v>10.810622</c:v>
                </c:pt>
                <c:pt idx="60">
                  <c:v>11.030782</c:v>
                </c:pt>
              </c:numCache>
            </c:numRef>
          </c:val>
          <c:smooth val="0"/>
        </c:ser>
        <c:ser>
          <c:idx val="3"/>
          <c:order val="4"/>
          <c:tx>
            <c:strRef>
              <c:f>consumption!$A$2</c:f>
              <c:strCache>
                <c:ptCount val="1"/>
                <c:pt idx="0">
                  <c:v>Petroleum and other liquids (excluding biofuels)</c:v>
                </c:pt>
              </c:strCache>
            </c:strRef>
          </c:tx>
          <c:spPr>
            <a:ln w="22225" cap="rnd">
              <a:solidFill>
                <a:schemeClr val="accent2"/>
              </a:solidFill>
              <a:round/>
            </a:ln>
            <a:effectLst/>
          </c:spPr>
          <c:marker>
            <c:symbol val="none"/>
          </c:marker>
          <c:cat>
            <c:numRef>
              <c:f>consumption!$B$1:$BJ$1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consumption!$B$2:$BJ$2</c:f>
              <c:numCache>
                <c:formatCode>General</c:formatCode>
                <c:ptCount val="61"/>
                <c:pt idx="0">
                  <c:v>34.204520000000002</c:v>
                </c:pt>
                <c:pt idx="1">
                  <c:v>31.932206000000001</c:v>
                </c:pt>
                <c:pt idx="2">
                  <c:v>30.232226000000001</c:v>
                </c:pt>
                <c:pt idx="3">
                  <c:v>30.052216000000001</c:v>
                </c:pt>
                <c:pt idx="4">
                  <c:v>31.053236999999999</c:v>
                </c:pt>
                <c:pt idx="5">
                  <c:v>30.924731999999999</c:v>
                </c:pt>
                <c:pt idx="6">
                  <c:v>32.198259999999998</c:v>
                </c:pt>
                <c:pt idx="7">
                  <c:v>32.863733000000003</c:v>
                </c:pt>
                <c:pt idx="8">
                  <c:v>34.222794999999998</c:v>
                </c:pt>
                <c:pt idx="9">
                  <c:v>34.209296000000002</c:v>
                </c:pt>
                <c:pt idx="10">
                  <c:v>33.551622999999999</c:v>
                </c:pt>
                <c:pt idx="11">
                  <c:v>32.846032000000001</c:v>
                </c:pt>
                <c:pt idx="12">
                  <c:v>33.524957000000001</c:v>
                </c:pt>
                <c:pt idx="13">
                  <c:v>33.687240000000003</c:v>
                </c:pt>
                <c:pt idx="14">
                  <c:v>34.557544999999998</c:v>
                </c:pt>
                <c:pt idx="15">
                  <c:v>34.441046</c:v>
                </c:pt>
                <c:pt idx="16">
                  <c:v>35.674967000000002</c:v>
                </c:pt>
                <c:pt idx="17">
                  <c:v>36.158479999999997</c:v>
                </c:pt>
                <c:pt idx="18">
                  <c:v>36.817371999999999</c:v>
                </c:pt>
                <c:pt idx="19">
                  <c:v>37.836036</c:v>
                </c:pt>
                <c:pt idx="20">
                  <c:v>38.265934000000001</c:v>
                </c:pt>
                <c:pt idx="21">
                  <c:v>38.189655999999999</c:v>
                </c:pt>
                <c:pt idx="22">
                  <c:v>38.225566000000001</c:v>
                </c:pt>
                <c:pt idx="23">
                  <c:v>38.789797999999998</c:v>
                </c:pt>
                <c:pt idx="24">
                  <c:v>40.226666999999999</c:v>
                </c:pt>
                <c:pt idx="25">
                  <c:v>40.302833999999997</c:v>
                </c:pt>
                <c:pt idx="26">
                  <c:v>39.823636</c:v>
                </c:pt>
                <c:pt idx="27">
                  <c:v>39.490782000000003</c:v>
                </c:pt>
                <c:pt idx="28">
                  <c:v>36.906820000000003</c:v>
                </c:pt>
                <c:pt idx="29">
                  <c:v>34.959049999999998</c:v>
                </c:pt>
                <c:pt idx="30">
                  <c:v>35.488765999999998</c:v>
                </c:pt>
                <c:pt idx="31">
                  <c:v>34.823507999999997</c:v>
                </c:pt>
                <c:pt idx="32">
                  <c:v>34.015931999999999</c:v>
                </c:pt>
                <c:pt idx="33">
                  <c:v>34.608604999999997</c:v>
                </c:pt>
                <c:pt idx="34">
                  <c:v>34.881101000000001</c:v>
                </c:pt>
                <c:pt idx="35">
                  <c:v>35.592292</c:v>
                </c:pt>
                <c:pt idx="36">
                  <c:v>35.432079000000002</c:v>
                </c:pt>
                <c:pt idx="37">
                  <c:v>35.703839000000002</c:v>
                </c:pt>
                <c:pt idx="38">
                  <c:v>36.254993000000006</c:v>
                </c:pt>
                <c:pt idx="39">
                  <c:v>36.420858000000003</c:v>
                </c:pt>
                <c:pt idx="40">
                  <c:v>36.29663</c:v>
                </c:pt>
                <c:pt idx="41">
                  <c:v>36.27216</c:v>
                </c:pt>
                <c:pt idx="42">
                  <c:v>36.220961000000003</c:v>
                </c:pt>
                <c:pt idx="43">
                  <c:v>36.091044000000004</c:v>
                </c:pt>
                <c:pt idx="44">
                  <c:v>35.853787999999994</c:v>
                </c:pt>
                <c:pt idx="45">
                  <c:v>35.509371000000002</c:v>
                </c:pt>
                <c:pt idx="46">
                  <c:v>35.204975999999995</c:v>
                </c:pt>
                <c:pt idx="47">
                  <c:v>34.912449000000002</c:v>
                </c:pt>
                <c:pt idx="48">
                  <c:v>34.664766</c:v>
                </c:pt>
                <c:pt idx="49">
                  <c:v>34.48554</c:v>
                </c:pt>
                <c:pt idx="50">
                  <c:v>34.340000000000003</c:v>
                </c:pt>
                <c:pt idx="51">
                  <c:v>34.199378000000003</c:v>
                </c:pt>
                <c:pt idx="52">
                  <c:v>34.073757000000001</c:v>
                </c:pt>
                <c:pt idx="53">
                  <c:v>34.007116000000003</c:v>
                </c:pt>
                <c:pt idx="54">
                  <c:v>34.033450999999999</c:v>
                </c:pt>
                <c:pt idx="55">
                  <c:v>34.080461999999997</c:v>
                </c:pt>
                <c:pt idx="56">
                  <c:v>34.148025000000004</c:v>
                </c:pt>
                <c:pt idx="57">
                  <c:v>34.246701000000002</c:v>
                </c:pt>
                <c:pt idx="58">
                  <c:v>34.385272000000001</c:v>
                </c:pt>
                <c:pt idx="59">
                  <c:v>34.562773999999997</c:v>
                </c:pt>
                <c:pt idx="60">
                  <c:v>34.703039000000004</c:v>
                </c:pt>
              </c:numCache>
            </c:numRef>
          </c:val>
          <c:smooth val="0"/>
        </c:ser>
        <c:ser>
          <c:idx val="0"/>
          <c:order val="5"/>
          <c:tx>
            <c:strRef>
              <c:f>consumption!$A$4</c:f>
              <c:strCache>
                <c:ptCount val="1"/>
                <c:pt idx="0">
                  <c:v>Coal</c:v>
                </c:pt>
              </c:strCache>
            </c:strRef>
          </c:tx>
          <c:spPr>
            <a:ln w="22225" cap="rnd">
              <a:solidFill>
                <a:schemeClr val="tx1">
                  <a:lumMod val="50000"/>
                  <a:lumOff val="50000"/>
                </a:schemeClr>
              </a:solidFill>
              <a:round/>
            </a:ln>
            <a:effectLst/>
          </c:spPr>
          <c:marker>
            <c:symbol val="none"/>
          </c:marker>
          <c:cat>
            <c:numRef>
              <c:f>consumption!$B$1:$BJ$1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consumption!$B$4:$BJ$4</c:f>
              <c:numCache>
                <c:formatCode>General</c:formatCode>
                <c:ptCount val="61"/>
                <c:pt idx="0">
                  <c:v>15.422809000000001</c:v>
                </c:pt>
                <c:pt idx="1">
                  <c:v>15.907526000000001</c:v>
                </c:pt>
                <c:pt idx="2">
                  <c:v>15.321581</c:v>
                </c:pt>
                <c:pt idx="3">
                  <c:v>15.894442</c:v>
                </c:pt>
                <c:pt idx="4">
                  <c:v>17.070622</c:v>
                </c:pt>
                <c:pt idx="5">
                  <c:v>17.478428000000001</c:v>
                </c:pt>
                <c:pt idx="6">
                  <c:v>17.260404999999999</c:v>
                </c:pt>
                <c:pt idx="7">
                  <c:v>18.008451000000001</c:v>
                </c:pt>
                <c:pt idx="8">
                  <c:v>18.846312000000001</c:v>
                </c:pt>
                <c:pt idx="9">
                  <c:v>19.069762000000001</c:v>
                </c:pt>
                <c:pt idx="10">
                  <c:v>19.172635</c:v>
                </c:pt>
                <c:pt idx="11">
                  <c:v>18.991669999999999</c:v>
                </c:pt>
                <c:pt idx="12">
                  <c:v>19.122471000000001</c:v>
                </c:pt>
                <c:pt idx="13">
                  <c:v>19.835148</c:v>
                </c:pt>
                <c:pt idx="14">
                  <c:v>19.909462999999999</c:v>
                </c:pt>
                <c:pt idx="15">
                  <c:v>20.088726999999999</c:v>
                </c:pt>
                <c:pt idx="16">
                  <c:v>21.001913999999999</c:v>
                </c:pt>
                <c:pt idx="17">
                  <c:v>21.445411</c:v>
                </c:pt>
                <c:pt idx="18">
                  <c:v>21.655743999999999</c:v>
                </c:pt>
                <c:pt idx="19">
                  <c:v>21.622544000000001</c:v>
                </c:pt>
                <c:pt idx="20">
                  <c:v>22.579528</c:v>
                </c:pt>
                <c:pt idx="21">
                  <c:v>21.914268</c:v>
                </c:pt>
                <c:pt idx="22">
                  <c:v>21.903988999999999</c:v>
                </c:pt>
                <c:pt idx="23">
                  <c:v>22.320927999999999</c:v>
                </c:pt>
                <c:pt idx="24">
                  <c:v>22.466194999999999</c:v>
                </c:pt>
                <c:pt idx="25">
                  <c:v>22.796543</c:v>
                </c:pt>
                <c:pt idx="26">
                  <c:v>22.44716</c:v>
                </c:pt>
                <c:pt idx="27">
                  <c:v>22.749466000000002</c:v>
                </c:pt>
                <c:pt idx="28">
                  <c:v>22.387436999999998</c:v>
                </c:pt>
                <c:pt idx="29">
                  <c:v>19.691205</c:v>
                </c:pt>
                <c:pt idx="30">
                  <c:v>20.833967999999999</c:v>
                </c:pt>
                <c:pt idx="31">
                  <c:v>19.657783999999999</c:v>
                </c:pt>
                <c:pt idx="32">
                  <c:v>17.378233999999999</c:v>
                </c:pt>
                <c:pt idx="33">
                  <c:v>18.038633000000001</c:v>
                </c:pt>
                <c:pt idx="34">
                  <c:v>17.997631999999999</c:v>
                </c:pt>
                <c:pt idx="35">
                  <c:v>15.571021</c:v>
                </c:pt>
                <c:pt idx="36">
                  <c:v>13.934096</c:v>
                </c:pt>
                <c:pt idx="37">
                  <c:v>14.121862999999999</c:v>
                </c:pt>
                <c:pt idx="38">
                  <c:v>14.131117</c:v>
                </c:pt>
                <c:pt idx="39">
                  <c:v>14.824502000000001</c:v>
                </c:pt>
                <c:pt idx="40">
                  <c:v>15.236478</c:v>
                </c:pt>
                <c:pt idx="41">
                  <c:v>14.943038</c:v>
                </c:pt>
                <c:pt idx="42">
                  <c:v>14.448689</c:v>
                </c:pt>
                <c:pt idx="43">
                  <c:v>14.221410000000001</c:v>
                </c:pt>
                <c:pt idx="44">
                  <c:v>13.883812000000001</c:v>
                </c:pt>
                <c:pt idx="45">
                  <c:v>13.470406000000001</c:v>
                </c:pt>
                <c:pt idx="46">
                  <c:v>13.011183000000001</c:v>
                </c:pt>
                <c:pt idx="47">
                  <c:v>12.571982999999999</c:v>
                </c:pt>
                <c:pt idx="48">
                  <c:v>12.192351</c:v>
                </c:pt>
                <c:pt idx="49">
                  <c:v>11.816625999999999</c:v>
                </c:pt>
                <c:pt idx="50">
                  <c:v>11.509447</c:v>
                </c:pt>
                <c:pt idx="51">
                  <c:v>11.482571</c:v>
                </c:pt>
                <c:pt idx="52">
                  <c:v>11.351381</c:v>
                </c:pt>
                <c:pt idx="53">
                  <c:v>11.311356</c:v>
                </c:pt>
                <c:pt idx="54">
                  <c:v>11.153926999999999</c:v>
                </c:pt>
                <c:pt idx="55">
                  <c:v>10.972129000000001</c:v>
                </c:pt>
                <c:pt idx="56">
                  <c:v>10.963081000000001</c:v>
                </c:pt>
                <c:pt idx="57">
                  <c:v>10.818531</c:v>
                </c:pt>
                <c:pt idx="58">
                  <c:v>10.685933</c:v>
                </c:pt>
                <c:pt idx="59">
                  <c:v>10.606814</c:v>
                </c:pt>
                <c:pt idx="60">
                  <c:v>10.548745</c:v>
                </c:pt>
              </c:numCache>
            </c:numRef>
          </c:val>
          <c:smooth val="0"/>
        </c:ser>
        <c:ser>
          <c:idx val="2"/>
          <c:order val="6"/>
          <c:tx>
            <c:strRef>
              <c:f>consumption!$A$3</c:f>
              <c:strCache>
                <c:ptCount val="1"/>
                <c:pt idx="0">
                  <c:v>Natural gas</c:v>
                </c:pt>
              </c:strCache>
            </c:strRef>
          </c:tx>
          <c:spPr>
            <a:ln w="22225" cap="rnd">
              <a:solidFill>
                <a:schemeClr val="accent1"/>
              </a:solidFill>
              <a:round/>
            </a:ln>
            <a:effectLst/>
          </c:spPr>
          <c:marker>
            <c:symbol val="none"/>
          </c:marker>
          <c:cat>
            <c:numRef>
              <c:f>consumption!$B$1:$BJ$1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consumption!$B$3:$BJ$3</c:f>
              <c:numCache>
                <c:formatCode>General</c:formatCode>
                <c:ptCount val="61"/>
                <c:pt idx="0">
                  <c:v>20.235458999999999</c:v>
                </c:pt>
                <c:pt idx="1">
                  <c:v>19.747309999999999</c:v>
                </c:pt>
                <c:pt idx="2">
                  <c:v>18.356221999999999</c:v>
                </c:pt>
                <c:pt idx="3">
                  <c:v>17.220835999999998</c:v>
                </c:pt>
                <c:pt idx="4">
                  <c:v>18.393612999999998</c:v>
                </c:pt>
                <c:pt idx="5">
                  <c:v>17.703482000000001</c:v>
                </c:pt>
                <c:pt idx="6">
                  <c:v>16.591363999999999</c:v>
                </c:pt>
                <c:pt idx="7">
                  <c:v>17.639800999999999</c:v>
                </c:pt>
                <c:pt idx="8">
                  <c:v>18.448392999999999</c:v>
                </c:pt>
                <c:pt idx="9">
                  <c:v>19.601693000000001</c:v>
                </c:pt>
                <c:pt idx="10">
                  <c:v>19.603166999999999</c:v>
                </c:pt>
                <c:pt idx="11">
                  <c:v>20.032958000000001</c:v>
                </c:pt>
                <c:pt idx="12">
                  <c:v>20.713632</c:v>
                </c:pt>
                <c:pt idx="13">
                  <c:v>21.228902000000001</c:v>
                </c:pt>
                <c:pt idx="14">
                  <c:v>21.728066999999999</c:v>
                </c:pt>
                <c:pt idx="15">
                  <c:v>22.671139</c:v>
                </c:pt>
                <c:pt idx="16">
                  <c:v>23.084647</c:v>
                </c:pt>
                <c:pt idx="17">
                  <c:v>23.222715999999998</c:v>
                </c:pt>
                <c:pt idx="18">
                  <c:v>22.830226</c:v>
                </c:pt>
                <c:pt idx="19">
                  <c:v>22.909227000000001</c:v>
                </c:pt>
                <c:pt idx="20">
                  <c:v>23.823976999999999</c:v>
                </c:pt>
                <c:pt idx="21">
                  <c:v>22.772558</c:v>
                </c:pt>
                <c:pt idx="22">
                  <c:v>23.510081</c:v>
                </c:pt>
                <c:pt idx="23">
                  <c:v>22.830642000000001</c:v>
                </c:pt>
                <c:pt idx="24">
                  <c:v>22.923061000000001</c:v>
                </c:pt>
                <c:pt idx="25">
                  <c:v>22.565363999999999</c:v>
                </c:pt>
                <c:pt idx="26">
                  <c:v>22.238738000000001</c:v>
                </c:pt>
                <c:pt idx="27">
                  <c:v>23.662759000000001</c:v>
                </c:pt>
                <c:pt idx="28">
                  <c:v>23.842953000000001</c:v>
                </c:pt>
                <c:pt idx="29">
                  <c:v>23.415939999999999</c:v>
                </c:pt>
                <c:pt idx="30">
                  <c:v>24.574753999999999</c:v>
                </c:pt>
                <c:pt idx="31">
                  <c:v>24.954539</c:v>
                </c:pt>
                <c:pt idx="32">
                  <c:v>26.088581999999999</c:v>
                </c:pt>
                <c:pt idx="33">
                  <c:v>26.805133999999999</c:v>
                </c:pt>
                <c:pt idx="34">
                  <c:v>27.382871999999999</c:v>
                </c:pt>
                <c:pt idx="35">
                  <c:v>28.146823999999999</c:v>
                </c:pt>
                <c:pt idx="36">
                  <c:v>28.593996000000001</c:v>
                </c:pt>
                <c:pt idx="37">
                  <c:v>28.766603</c:v>
                </c:pt>
                <c:pt idx="38">
                  <c:v>29.022687999999999</c:v>
                </c:pt>
                <c:pt idx="39">
                  <c:v>28.762492999999999</c:v>
                </c:pt>
                <c:pt idx="40">
                  <c:v>28.216740000000001</c:v>
                </c:pt>
                <c:pt idx="41">
                  <c:v>28.090239</c:v>
                </c:pt>
                <c:pt idx="42">
                  <c:v>28.072969000000001</c:v>
                </c:pt>
                <c:pt idx="43">
                  <c:v>28.231183999999999</c:v>
                </c:pt>
                <c:pt idx="44">
                  <c:v>28.667878999999999</c:v>
                </c:pt>
                <c:pt idx="45">
                  <c:v>29.143995</c:v>
                </c:pt>
                <c:pt idx="46">
                  <c:v>29.571498999999999</c:v>
                </c:pt>
                <c:pt idx="47">
                  <c:v>29.709593000000002</c:v>
                </c:pt>
                <c:pt idx="48">
                  <c:v>29.944077</c:v>
                </c:pt>
                <c:pt idx="49">
                  <c:v>30.194714000000001</c:v>
                </c:pt>
                <c:pt idx="50">
                  <c:v>30.363586000000002</c:v>
                </c:pt>
                <c:pt idx="51">
                  <c:v>30.330390999999999</c:v>
                </c:pt>
                <c:pt idx="52">
                  <c:v>30.557321999999999</c:v>
                </c:pt>
                <c:pt idx="53">
                  <c:v>30.705759</c:v>
                </c:pt>
                <c:pt idx="54">
                  <c:v>31.124531000000001</c:v>
                </c:pt>
                <c:pt idx="55">
                  <c:v>31.606297999999999</c:v>
                </c:pt>
                <c:pt idx="56">
                  <c:v>31.782554999999999</c:v>
                </c:pt>
                <c:pt idx="57">
                  <c:v>32.126350000000002</c:v>
                </c:pt>
                <c:pt idx="58">
                  <c:v>32.431870000000004</c:v>
                </c:pt>
                <c:pt idx="59">
                  <c:v>32.707496999999996</c:v>
                </c:pt>
                <c:pt idx="60">
                  <c:v>32.873837000000002</c:v>
                </c:pt>
              </c:numCache>
            </c:numRef>
          </c:val>
          <c:smooth val="0"/>
        </c:ser>
        <c:dLbls>
          <c:showLegendKey val="0"/>
          <c:showVal val="0"/>
          <c:showCatName val="0"/>
          <c:showSerName val="0"/>
          <c:showPercent val="0"/>
          <c:showBubbleSize val="0"/>
        </c:dLbls>
        <c:smooth val="0"/>
        <c:axId val="177181264"/>
        <c:axId val="177181824"/>
      </c:lineChart>
      <c:catAx>
        <c:axId val="177181264"/>
        <c:scaling>
          <c:orientation val="minMax"/>
        </c:scaling>
        <c:delete val="0"/>
        <c:axPos val="b"/>
        <c:numFmt formatCode="General" sourceLinked="1"/>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77181824"/>
        <c:crosses val="autoZero"/>
        <c:auto val="1"/>
        <c:lblAlgn val="ctr"/>
        <c:lblOffset val="100"/>
        <c:tickLblSkip val="10"/>
        <c:tickMarkSkip val="10"/>
        <c:noMultiLvlLbl val="0"/>
      </c:catAx>
      <c:valAx>
        <c:axId val="177181824"/>
        <c:scaling>
          <c:orientation val="minMax"/>
          <c:max val="45"/>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77181264"/>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257217847769035E-2"/>
          <c:y val="8.0618862613838188E-2"/>
          <c:w val="0.7372342519685039"/>
          <c:h val="0.82797986981196248"/>
        </c:manualLayout>
      </c:layout>
      <c:lineChart>
        <c:grouping val="standard"/>
        <c:varyColors val="0"/>
        <c:ser>
          <c:idx val="2"/>
          <c:order val="0"/>
          <c:tx>
            <c:strRef>
              <c:f>'imports '!$B$4</c:f>
              <c:strCache>
                <c:ptCount val="1"/>
                <c:pt idx="0">
                  <c:v>HWOP</c:v>
                </c:pt>
              </c:strCache>
            </c:strRef>
          </c:tx>
          <c:spPr>
            <a:ln w="22225" cap="rnd">
              <a:solidFill>
                <a:schemeClr val="accent4"/>
              </a:solidFill>
              <a:round/>
            </a:ln>
            <a:effectLst/>
          </c:spPr>
          <c:marker>
            <c:symbol val="none"/>
          </c:marker>
          <c:cat>
            <c:numRef>
              <c:f>'imports '!$BC$1:$CQ$1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'imports '!$BC$4:$CQ$4</c:f>
              <c:numCache>
                <c:formatCode>General</c:formatCode>
                <c:ptCount val="41"/>
                <c:pt idx="0">
                  <c:v>52.885743251498376</c:v>
                </c:pt>
                <c:pt idx="1">
                  <c:v>55.476032086996874</c:v>
                </c:pt>
                <c:pt idx="2">
                  <c:v>53.369291824061818</c:v>
                </c:pt>
                <c:pt idx="3">
                  <c:v>56.094966298212292</c:v>
                </c:pt>
                <c:pt idx="4">
                  <c:v>58.351384269565365</c:v>
                </c:pt>
                <c:pt idx="5">
                  <c:v>60.325018139941413</c:v>
                </c:pt>
                <c:pt idx="6">
                  <c:v>59.893738309923449</c:v>
                </c:pt>
                <c:pt idx="7">
                  <c:v>58.199274694108581</c:v>
                </c:pt>
                <c:pt idx="8">
                  <c:v>56.999115394817636</c:v>
                </c:pt>
                <c:pt idx="9">
                  <c:v>51.496393449609499</c:v>
                </c:pt>
                <c:pt idx="10">
                  <c:v>49.22116257213326</c:v>
                </c:pt>
                <c:pt idx="11">
                  <c:v>44.753075827695184</c:v>
                </c:pt>
                <c:pt idx="12">
                  <c:v>39.984036961389414</c:v>
                </c:pt>
                <c:pt idx="13">
                  <c:v>32.899769744341008</c:v>
                </c:pt>
                <c:pt idx="14">
                  <c:v>26.510658071496678</c:v>
                </c:pt>
                <c:pt idx="15">
                  <c:v>24.118521299296809</c:v>
                </c:pt>
                <c:pt idx="16">
                  <c:v>24.678899999999999</c:v>
                </c:pt>
                <c:pt idx="17">
                  <c:v>18.155666</c:v>
                </c:pt>
                <c:pt idx="18">
                  <c:v>6.1528689999999999</c:v>
                </c:pt>
                <c:pt idx="19">
                  <c:v>-1.801993</c:v>
                </c:pt>
                <c:pt idx="20">
                  <c:v>-6.4399610000000003</c:v>
                </c:pt>
                <c:pt idx="21">
                  <c:v>-9.7538929999999997</c:v>
                </c:pt>
                <c:pt idx="22">
                  <c:v>-11.465717</c:v>
                </c:pt>
                <c:pt idx="23">
                  <c:v>-12.757837</c:v>
                </c:pt>
                <c:pt idx="24">
                  <c:v>-13.415403</c:v>
                </c:pt>
                <c:pt idx="25">
                  <c:v>-12.521903</c:v>
                </c:pt>
                <c:pt idx="26">
                  <c:v>-12.681195000000001</c:v>
                </c:pt>
                <c:pt idx="27">
                  <c:v>-14.276702999999999</c:v>
                </c:pt>
                <c:pt idx="28">
                  <c:v>-15.68103</c:v>
                </c:pt>
                <c:pt idx="29">
                  <c:v>-16.294354999999999</c:v>
                </c:pt>
                <c:pt idx="30">
                  <c:v>-17.392019000000001</c:v>
                </c:pt>
                <c:pt idx="31">
                  <c:v>-17.644252999999999</c:v>
                </c:pt>
                <c:pt idx="32">
                  <c:v>-17.034908000000001</c:v>
                </c:pt>
                <c:pt idx="33">
                  <c:v>-17.251617</c:v>
                </c:pt>
                <c:pt idx="34">
                  <c:v>-16.521158</c:v>
                </c:pt>
                <c:pt idx="35">
                  <c:v>-15.34559</c:v>
                </c:pt>
                <c:pt idx="36">
                  <c:v>-14.207532</c:v>
                </c:pt>
                <c:pt idx="37">
                  <c:v>-13.453744</c:v>
                </c:pt>
                <c:pt idx="38">
                  <c:v>-12.879339</c:v>
                </c:pt>
                <c:pt idx="39">
                  <c:v>-11.88162</c:v>
                </c:pt>
                <c:pt idx="40">
                  <c:v>-11.728298000000001</c:v>
                </c:pt>
              </c:numCache>
            </c:numRef>
          </c:val>
          <c:smooth val="0"/>
        </c:ser>
        <c:ser>
          <c:idx val="3"/>
          <c:order val="1"/>
          <c:tx>
            <c:strRef>
              <c:f>'imports '!$B$5</c:f>
              <c:strCache>
                <c:ptCount val="1"/>
                <c:pt idx="0">
                  <c:v>HOGR</c:v>
                </c:pt>
              </c:strCache>
            </c:strRef>
          </c:tx>
          <c:spPr>
            <a:ln w="22225" cap="rnd">
              <a:solidFill>
                <a:schemeClr val="accent3"/>
              </a:solidFill>
              <a:round/>
            </a:ln>
            <a:effectLst/>
          </c:spPr>
          <c:marker>
            <c:symbol val="none"/>
          </c:marker>
          <c:cat>
            <c:numRef>
              <c:f>'imports '!$BC$1:$CQ$1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'imports '!$BC$5:$CQ$5</c:f>
              <c:numCache>
                <c:formatCode>General</c:formatCode>
                <c:ptCount val="41"/>
                <c:pt idx="0">
                  <c:v>52.885743251498376</c:v>
                </c:pt>
                <c:pt idx="1">
                  <c:v>55.476032086996874</c:v>
                </c:pt>
                <c:pt idx="2">
                  <c:v>53.369291824061818</c:v>
                </c:pt>
                <c:pt idx="3">
                  <c:v>56.094966298212292</c:v>
                </c:pt>
                <c:pt idx="4">
                  <c:v>58.351384269565365</c:v>
                </c:pt>
                <c:pt idx="5">
                  <c:v>60.325018139941413</c:v>
                </c:pt>
                <c:pt idx="6">
                  <c:v>59.893738309923449</c:v>
                </c:pt>
                <c:pt idx="7">
                  <c:v>58.199274694108581</c:v>
                </c:pt>
                <c:pt idx="8">
                  <c:v>56.999115394817636</c:v>
                </c:pt>
                <c:pt idx="9">
                  <c:v>51.496393449609499</c:v>
                </c:pt>
                <c:pt idx="10">
                  <c:v>49.22116257213326</c:v>
                </c:pt>
                <c:pt idx="11">
                  <c:v>44.753075827695184</c:v>
                </c:pt>
                <c:pt idx="12">
                  <c:v>39.984036961389414</c:v>
                </c:pt>
                <c:pt idx="13">
                  <c:v>32.899769744341008</c:v>
                </c:pt>
                <c:pt idx="14">
                  <c:v>26.510658071496678</c:v>
                </c:pt>
                <c:pt idx="15">
                  <c:v>24.118521299296809</c:v>
                </c:pt>
                <c:pt idx="16">
                  <c:v>24.678899999999999</c:v>
                </c:pt>
                <c:pt idx="17">
                  <c:v>21.900594999999999</c:v>
                </c:pt>
                <c:pt idx="18">
                  <c:v>15.849339000000001</c:v>
                </c:pt>
                <c:pt idx="19">
                  <c:v>10.602373999999999</c:v>
                </c:pt>
                <c:pt idx="20">
                  <c:v>5.7690549999999998</c:v>
                </c:pt>
                <c:pt idx="21">
                  <c:v>2.3715739999999998</c:v>
                </c:pt>
                <c:pt idx="22">
                  <c:v>-0.44487900000000002</c:v>
                </c:pt>
                <c:pt idx="23">
                  <c:v>-2.1052949999999999</c:v>
                </c:pt>
                <c:pt idx="24">
                  <c:v>-4.2748650000000001</c:v>
                </c:pt>
                <c:pt idx="25">
                  <c:v>-6.9223540000000003</c:v>
                </c:pt>
                <c:pt idx="26">
                  <c:v>-10.074534999999999</c:v>
                </c:pt>
                <c:pt idx="27">
                  <c:v>-12.440498</c:v>
                </c:pt>
                <c:pt idx="28">
                  <c:v>-13.958544</c:v>
                </c:pt>
                <c:pt idx="29">
                  <c:v>-16.153583999999999</c:v>
                </c:pt>
                <c:pt idx="30">
                  <c:v>-19.096083</c:v>
                </c:pt>
                <c:pt idx="31">
                  <c:v>-21.788703999999999</c:v>
                </c:pt>
                <c:pt idx="32">
                  <c:v>-24.185036</c:v>
                </c:pt>
                <c:pt idx="33">
                  <c:v>-25.792487999999999</c:v>
                </c:pt>
                <c:pt idx="34">
                  <c:v>-27.011427000000001</c:v>
                </c:pt>
                <c:pt idx="35">
                  <c:v>-27.766047</c:v>
                </c:pt>
                <c:pt idx="36">
                  <c:v>-28.015799000000001</c:v>
                </c:pt>
                <c:pt idx="37">
                  <c:v>-28.228569</c:v>
                </c:pt>
                <c:pt idx="38">
                  <c:v>-28.797657000000001</c:v>
                </c:pt>
                <c:pt idx="39">
                  <c:v>-29.285791</c:v>
                </c:pt>
                <c:pt idx="40">
                  <c:v>-29.977208999999998</c:v>
                </c:pt>
              </c:numCache>
            </c:numRef>
          </c:val>
          <c:smooth val="0"/>
        </c:ser>
        <c:ser>
          <c:idx val="0"/>
          <c:order val="2"/>
          <c:tx>
            <c:strRef>
              <c:f>'imports '!$B$3</c:f>
              <c:strCache>
                <c:ptCount val="1"/>
                <c:pt idx="0">
                  <c:v>LWOP</c:v>
                </c:pt>
              </c:strCache>
            </c:strRef>
          </c:tx>
          <c:spPr>
            <a:ln w="22225" cap="rnd">
              <a:solidFill>
                <a:schemeClr val="accent5"/>
              </a:solidFill>
              <a:round/>
            </a:ln>
            <a:effectLst/>
          </c:spPr>
          <c:marker>
            <c:symbol val="none"/>
          </c:marker>
          <c:cat>
            <c:numRef>
              <c:f>'imports '!$BC$1:$CQ$1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'imports '!$BC$3:$CQ$3</c:f>
              <c:numCache>
                <c:formatCode>General</c:formatCode>
                <c:ptCount val="41"/>
                <c:pt idx="0">
                  <c:v>52.885743251498376</c:v>
                </c:pt>
                <c:pt idx="1">
                  <c:v>55.476032086996874</c:v>
                </c:pt>
                <c:pt idx="2">
                  <c:v>53.369291824061818</c:v>
                </c:pt>
                <c:pt idx="3">
                  <c:v>56.094966298212292</c:v>
                </c:pt>
                <c:pt idx="4">
                  <c:v>58.351384269565365</c:v>
                </c:pt>
                <c:pt idx="5">
                  <c:v>60.325018139941413</c:v>
                </c:pt>
                <c:pt idx="6">
                  <c:v>59.893738309923449</c:v>
                </c:pt>
                <c:pt idx="7">
                  <c:v>58.199274694108581</c:v>
                </c:pt>
                <c:pt idx="8">
                  <c:v>56.999115394817636</c:v>
                </c:pt>
                <c:pt idx="9">
                  <c:v>51.496393449609499</c:v>
                </c:pt>
                <c:pt idx="10">
                  <c:v>49.22116257213326</c:v>
                </c:pt>
                <c:pt idx="11">
                  <c:v>44.753075827695184</c:v>
                </c:pt>
                <c:pt idx="12">
                  <c:v>39.984036961389414</c:v>
                </c:pt>
                <c:pt idx="13">
                  <c:v>32.899769744341008</c:v>
                </c:pt>
                <c:pt idx="14">
                  <c:v>26.510658071496678</c:v>
                </c:pt>
                <c:pt idx="15">
                  <c:v>24.118521299296809</c:v>
                </c:pt>
                <c:pt idx="16">
                  <c:v>24.678899999999999</c:v>
                </c:pt>
                <c:pt idx="17">
                  <c:v>30.032518</c:v>
                </c:pt>
                <c:pt idx="18">
                  <c:v>29.877721999999999</c:v>
                </c:pt>
                <c:pt idx="19">
                  <c:v>29.956382999999999</c:v>
                </c:pt>
                <c:pt idx="20">
                  <c:v>30.016961999999999</c:v>
                </c:pt>
                <c:pt idx="21">
                  <c:v>30.560471</c:v>
                </c:pt>
                <c:pt idx="22">
                  <c:v>31.937096</c:v>
                </c:pt>
                <c:pt idx="23">
                  <c:v>32.070438000000003</c:v>
                </c:pt>
                <c:pt idx="24">
                  <c:v>32.799843000000003</c:v>
                </c:pt>
                <c:pt idx="25">
                  <c:v>33.109619000000002</c:v>
                </c:pt>
                <c:pt idx="26">
                  <c:v>33.365093000000002</c:v>
                </c:pt>
                <c:pt idx="27">
                  <c:v>33.481780999999998</c:v>
                </c:pt>
                <c:pt idx="28">
                  <c:v>33.481400000000001</c:v>
                </c:pt>
                <c:pt idx="29">
                  <c:v>33.797752000000003</c:v>
                </c:pt>
                <c:pt idx="30">
                  <c:v>33.936207000000003</c:v>
                </c:pt>
                <c:pt idx="31">
                  <c:v>34.795250000000003</c:v>
                </c:pt>
                <c:pt idx="32">
                  <c:v>35.048099999999998</c:v>
                </c:pt>
                <c:pt idx="33">
                  <c:v>35.160567999999998</c:v>
                </c:pt>
                <c:pt idx="34">
                  <c:v>35.534061000000001</c:v>
                </c:pt>
                <c:pt idx="35">
                  <c:v>35.882835</c:v>
                </c:pt>
                <c:pt idx="36">
                  <c:v>36.434184999999999</c:v>
                </c:pt>
                <c:pt idx="37">
                  <c:v>36.802643000000003</c:v>
                </c:pt>
                <c:pt idx="38">
                  <c:v>37.074286999999998</c:v>
                </c:pt>
                <c:pt idx="39">
                  <c:v>36.947204999999997</c:v>
                </c:pt>
                <c:pt idx="40">
                  <c:v>37.084026000000001</c:v>
                </c:pt>
              </c:numCache>
            </c:numRef>
          </c:val>
          <c:smooth val="0"/>
        </c:ser>
        <c:ser>
          <c:idx val="1"/>
          <c:order val="3"/>
          <c:tx>
            <c:strRef>
              <c:f>'imports '!$B$2</c:f>
              <c:strCache>
                <c:ptCount val="1"/>
                <c:pt idx="0">
                  <c:v>Reference</c:v>
                </c:pt>
              </c:strCache>
            </c:strRef>
          </c:tx>
          <c:spPr>
            <a:ln w="22225" cap="rnd">
              <a:solidFill>
                <a:schemeClr val="tx2"/>
              </a:solidFill>
              <a:round/>
            </a:ln>
            <a:effectLst/>
          </c:spPr>
          <c:marker>
            <c:symbol val="none"/>
          </c:marker>
          <c:cat>
            <c:numRef>
              <c:f>'imports '!$BC$1:$CQ$1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'imports '!$BC$2:$CQ$2</c:f>
              <c:numCache>
                <c:formatCode>General</c:formatCode>
                <c:ptCount val="41"/>
                <c:pt idx="0">
                  <c:v>52.885743251498376</c:v>
                </c:pt>
                <c:pt idx="1">
                  <c:v>55.476032086996874</c:v>
                </c:pt>
                <c:pt idx="2">
                  <c:v>53.369291824061818</c:v>
                </c:pt>
                <c:pt idx="3">
                  <c:v>56.094966298212292</c:v>
                </c:pt>
                <c:pt idx="4">
                  <c:v>58.351384269565365</c:v>
                </c:pt>
                <c:pt idx="5">
                  <c:v>60.325018139941413</c:v>
                </c:pt>
                <c:pt idx="6">
                  <c:v>59.893738309923449</c:v>
                </c:pt>
                <c:pt idx="7">
                  <c:v>58.199274694108581</c:v>
                </c:pt>
                <c:pt idx="8">
                  <c:v>56.999115394817636</c:v>
                </c:pt>
                <c:pt idx="9">
                  <c:v>51.496393449609499</c:v>
                </c:pt>
                <c:pt idx="10">
                  <c:v>49.22116257213326</c:v>
                </c:pt>
                <c:pt idx="11">
                  <c:v>44.753075827695184</c:v>
                </c:pt>
                <c:pt idx="12">
                  <c:v>39.984036961389414</c:v>
                </c:pt>
                <c:pt idx="13">
                  <c:v>32.899769744341008</c:v>
                </c:pt>
                <c:pt idx="14">
                  <c:v>26.510658071496678</c:v>
                </c:pt>
                <c:pt idx="15">
                  <c:v>24.118521299296809</c:v>
                </c:pt>
                <c:pt idx="16">
                  <c:v>24.678896000000002</c:v>
                </c:pt>
                <c:pt idx="17">
                  <c:v>23.832868999999999</c:v>
                </c:pt>
                <c:pt idx="18">
                  <c:v>20.358471000000002</c:v>
                </c:pt>
                <c:pt idx="19">
                  <c:v>17.371897000000001</c:v>
                </c:pt>
                <c:pt idx="20">
                  <c:v>15.356649000000001</c:v>
                </c:pt>
                <c:pt idx="21">
                  <c:v>13.952451999999999</c:v>
                </c:pt>
                <c:pt idx="22">
                  <c:v>13.332838000000001</c:v>
                </c:pt>
                <c:pt idx="23">
                  <c:v>12.228113</c:v>
                </c:pt>
                <c:pt idx="24">
                  <c:v>11.407852</c:v>
                </c:pt>
                <c:pt idx="25">
                  <c:v>10.401545</c:v>
                </c:pt>
                <c:pt idx="26">
                  <c:v>9.2775090000000002</c:v>
                </c:pt>
                <c:pt idx="27">
                  <c:v>8.8421479999999999</c:v>
                </c:pt>
                <c:pt idx="28">
                  <c:v>8.2258589999999998</c:v>
                </c:pt>
                <c:pt idx="29">
                  <c:v>7.6777600000000001</c:v>
                </c:pt>
                <c:pt idx="30">
                  <c:v>7.2818820000000004</c:v>
                </c:pt>
                <c:pt idx="31">
                  <c:v>7.5108540000000001</c:v>
                </c:pt>
                <c:pt idx="32">
                  <c:v>7.6310779999999996</c:v>
                </c:pt>
                <c:pt idx="33">
                  <c:v>8.2284880000000005</c:v>
                </c:pt>
                <c:pt idx="34">
                  <c:v>8.4855319999999992</c:v>
                </c:pt>
                <c:pt idx="35">
                  <c:v>8.5957679999999996</c:v>
                </c:pt>
                <c:pt idx="36">
                  <c:v>8.5171010000000003</c:v>
                </c:pt>
                <c:pt idx="37">
                  <c:v>8.3969880000000003</c:v>
                </c:pt>
                <c:pt idx="38">
                  <c:v>8.4411520000000007</c:v>
                </c:pt>
                <c:pt idx="39">
                  <c:v>9.0959120000000002</c:v>
                </c:pt>
                <c:pt idx="40">
                  <c:v>9.5039829999999998</c:v>
                </c:pt>
              </c:numCache>
            </c:numRef>
          </c:val>
          <c:smooth val="0"/>
        </c:ser>
        <c:ser>
          <c:idx val="4"/>
          <c:order val="4"/>
          <c:tx>
            <c:strRef>
              <c:f>'imports '!$B$6</c:f>
              <c:strCache>
                <c:ptCount val="1"/>
                <c:pt idx="0">
                  <c:v>LOGR</c:v>
                </c:pt>
              </c:strCache>
            </c:strRef>
          </c:tx>
          <c:spPr>
            <a:ln w="22225" cap="rnd">
              <a:solidFill>
                <a:schemeClr val="accent2"/>
              </a:solidFill>
              <a:round/>
            </a:ln>
            <a:effectLst/>
          </c:spPr>
          <c:marker>
            <c:symbol val="none"/>
          </c:marker>
          <c:cat>
            <c:numRef>
              <c:f>'imports '!$BC$1:$CQ$1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'imports '!$BC$6:$CQ$6</c:f>
              <c:numCache>
                <c:formatCode>General</c:formatCode>
                <c:ptCount val="41"/>
                <c:pt idx="0">
                  <c:v>52.885743251498376</c:v>
                </c:pt>
                <c:pt idx="1">
                  <c:v>55.476032086996874</c:v>
                </c:pt>
                <c:pt idx="2">
                  <c:v>53.369291824061818</c:v>
                </c:pt>
                <c:pt idx="3">
                  <c:v>56.094966298212292</c:v>
                </c:pt>
                <c:pt idx="4">
                  <c:v>58.351384269565365</c:v>
                </c:pt>
                <c:pt idx="5">
                  <c:v>60.325018139941413</c:v>
                </c:pt>
                <c:pt idx="6">
                  <c:v>59.893738309923449</c:v>
                </c:pt>
                <c:pt idx="7">
                  <c:v>58.199274694108581</c:v>
                </c:pt>
                <c:pt idx="8">
                  <c:v>56.999115394817636</c:v>
                </c:pt>
                <c:pt idx="9">
                  <c:v>51.496393449609499</c:v>
                </c:pt>
                <c:pt idx="10">
                  <c:v>49.22116257213326</c:v>
                </c:pt>
                <c:pt idx="11">
                  <c:v>44.753075827695184</c:v>
                </c:pt>
                <c:pt idx="12">
                  <c:v>39.984036961389414</c:v>
                </c:pt>
                <c:pt idx="13">
                  <c:v>32.899769744341008</c:v>
                </c:pt>
                <c:pt idx="14">
                  <c:v>26.510658071496678</c:v>
                </c:pt>
                <c:pt idx="15">
                  <c:v>24.118521299296809</c:v>
                </c:pt>
                <c:pt idx="16">
                  <c:v>24.678875000000001</c:v>
                </c:pt>
                <c:pt idx="17">
                  <c:v>28.889420999999999</c:v>
                </c:pt>
                <c:pt idx="18">
                  <c:v>25.839897000000001</c:v>
                </c:pt>
                <c:pt idx="19">
                  <c:v>23.851561</c:v>
                </c:pt>
                <c:pt idx="20">
                  <c:v>22.549768</c:v>
                </c:pt>
                <c:pt idx="21">
                  <c:v>22.206039000000001</c:v>
                </c:pt>
                <c:pt idx="22">
                  <c:v>22.633697999999999</c:v>
                </c:pt>
                <c:pt idx="23">
                  <c:v>23.171264999999998</c:v>
                </c:pt>
                <c:pt idx="24">
                  <c:v>23.518988</c:v>
                </c:pt>
                <c:pt idx="25">
                  <c:v>23.647096999999999</c:v>
                </c:pt>
                <c:pt idx="26">
                  <c:v>23.357503999999999</c:v>
                </c:pt>
                <c:pt idx="27">
                  <c:v>23.887813999999999</c:v>
                </c:pt>
                <c:pt idx="28">
                  <c:v>24.570097000000001</c:v>
                </c:pt>
                <c:pt idx="29">
                  <c:v>25.28266</c:v>
                </c:pt>
                <c:pt idx="30">
                  <c:v>26.159348999999999</c:v>
                </c:pt>
                <c:pt idx="31">
                  <c:v>26.921807999999999</c:v>
                </c:pt>
                <c:pt idx="32">
                  <c:v>27.54372</c:v>
                </c:pt>
                <c:pt idx="33">
                  <c:v>28.775804999999998</c:v>
                </c:pt>
                <c:pt idx="34">
                  <c:v>29.644091</c:v>
                </c:pt>
                <c:pt idx="35">
                  <c:v>30.742675999999999</c:v>
                </c:pt>
                <c:pt idx="36">
                  <c:v>31.974094000000001</c:v>
                </c:pt>
                <c:pt idx="37">
                  <c:v>33.216166999999999</c:v>
                </c:pt>
                <c:pt idx="38">
                  <c:v>33.349411000000003</c:v>
                </c:pt>
                <c:pt idx="39">
                  <c:v>34.290615000000003</c:v>
                </c:pt>
                <c:pt idx="40">
                  <c:v>34.507449999999999</c:v>
                </c:pt>
              </c:numCache>
            </c:numRef>
          </c:val>
          <c:smooth val="0"/>
        </c:ser>
        <c:dLbls>
          <c:showLegendKey val="0"/>
          <c:showVal val="0"/>
          <c:showCatName val="0"/>
          <c:showSerName val="0"/>
          <c:showPercent val="0"/>
          <c:showBubbleSize val="0"/>
        </c:dLbls>
        <c:smooth val="0"/>
        <c:axId val="190184256"/>
        <c:axId val="190184816"/>
      </c:lineChart>
      <c:catAx>
        <c:axId val="190184256"/>
        <c:scaling>
          <c:orientation val="minMax"/>
        </c:scaling>
        <c:delete val="0"/>
        <c:axPos val="b"/>
        <c:numFmt formatCode="General" sourceLinked="1"/>
        <c:majorTickMark val="cross"/>
        <c:minorTickMark val="none"/>
        <c:tickLblPos val="low"/>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90184816"/>
        <c:crosses val="autoZero"/>
        <c:auto val="1"/>
        <c:lblAlgn val="ctr"/>
        <c:lblOffset val="100"/>
        <c:tickLblSkip val="5"/>
        <c:tickMarkSkip val="5"/>
        <c:noMultiLvlLbl val="0"/>
      </c:catAx>
      <c:valAx>
        <c:axId val="190184816"/>
        <c:scaling>
          <c:orientation val="minMax"/>
          <c:min val="-4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90184256"/>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6.192147856517935E-2"/>
          <c:y val="0.16666666666666666"/>
          <c:w val="0.71538511044942199"/>
          <c:h val="0.74670494313210845"/>
        </c:manualLayout>
      </c:layout>
      <c:lineChart>
        <c:grouping val="standard"/>
        <c:varyColors val="0"/>
        <c:ser>
          <c:idx val="0"/>
          <c:order val="0"/>
          <c:tx>
            <c:strRef>
              <c:f>LDV!$B$3</c:f>
              <c:strCache>
                <c:ptCount val="1"/>
                <c:pt idx="0">
                  <c:v>car</c:v>
                </c:pt>
              </c:strCache>
            </c:strRef>
          </c:tx>
          <c:spPr>
            <a:ln w="22225">
              <a:solidFill>
                <a:srgbClr val="0096D7">
                  <a:lumMod val="60000"/>
                  <a:lumOff val="40000"/>
                </a:srgbClr>
              </a:solidFill>
            </a:ln>
          </c:spPr>
          <c:marker>
            <c:symbol val="none"/>
          </c:marker>
          <c:cat>
            <c:numRef>
              <c:f>LDV!$D$2:$BB$2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LDV!$D$3:$BB$3</c:f>
              <c:numCache>
                <c:formatCode>General</c:formatCode>
                <c:ptCount val="51"/>
                <c:pt idx="0">
                  <c:v>22.16902</c:v>
                </c:pt>
                <c:pt idx="1">
                  <c:v>22.659942999999998</c:v>
                </c:pt>
                <c:pt idx="2">
                  <c:v>22.302584</c:v>
                </c:pt>
                <c:pt idx="3">
                  <c:v>22.432521999999999</c:v>
                </c:pt>
                <c:pt idx="4">
                  <c:v>22.332080999999999</c:v>
                </c:pt>
                <c:pt idx="5">
                  <c:v>22.506316999999999</c:v>
                </c:pt>
                <c:pt idx="6">
                  <c:v>23.110813</c:v>
                </c:pt>
                <c:pt idx="7">
                  <c:v>23.462751000000001</c:v>
                </c:pt>
                <c:pt idx="8">
                  <c:v>23.636827</c:v>
                </c:pt>
                <c:pt idx="9">
                  <c:v>23.576584</c:v>
                </c:pt>
                <c:pt idx="10">
                  <c:v>24.028645000000001</c:v>
                </c:pt>
                <c:pt idx="11">
                  <c:v>24.275986</c:v>
                </c:pt>
                <c:pt idx="12">
                  <c:v>24.794125000000001</c:v>
                </c:pt>
                <c:pt idx="13">
                  <c:v>25.296543</c:v>
                </c:pt>
                <c:pt idx="14">
                  <c:v>25.700797999999999</c:v>
                </c:pt>
                <c:pt idx="15">
                  <c:v>26.180325</c:v>
                </c:pt>
                <c:pt idx="16">
                  <c:v>26.594822000000001</c:v>
                </c:pt>
                <c:pt idx="17">
                  <c:v>27.035803000000001</c:v>
                </c:pt>
                <c:pt idx="18">
                  <c:v>27.490801000000001</c:v>
                </c:pt>
                <c:pt idx="19">
                  <c:v>28.000191000000001</c:v>
                </c:pt>
                <c:pt idx="20">
                  <c:v>28.581510999999999</c:v>
                </c:pt>
                <c:pt idx="21">
                  <c:v>29.231826999999999</c:v>
                </c:pt>
                <c:pt idx="22">
                  <c:v>29.958292</c:v>
                </c:pt>
                <c:pt idx="23">
                  <c:v>30.761050999999998</c:v>
                </c:pt>
                <c:pt idx="24">
                  <c:v>31.624141999999999</c:v>
                </c:pt>
                <c:pt idx="25">
                  <c:v>32.613914000000001</c:v>
                </c:pt>
                <c:pt idx="26">
                  <c:v>33.595356000000002</c:v>
                </c:pt>
                <c:pt idx="27">
                  <c:v>34.577025999999996</c:v>
                </c:pt>
                <c:pt idx="28">
                  <c:v>35.533855000000003</c:v>
                </c:pt>
                <c:pt idx="29">
                  <c:v>36.459285999999999</c:v>
                </c:pt>
                <c:pt idx="30">
                  <c:v>37.348694000000002</c:v>
                </c:pt>
                <c:pt idx="31">
                  <c:v>38.185676999999998</c:v>
                </c:pt>
                <c:pt idx="32">
                  <c:v>38.967109999999998</c:v>
                </c:pt>
                <c:pt idx="33">
                  <c:v>39.686886000000001</c:v>
                </c:pt>
                <c:pt idx="34">
                  <c:v>40.350116999999997</c:v>
                </c:pt>
                <c:pt idx="35">
                  <c:v>40.952080000000002</c:v>
                </c:pt>
                <c:pt idx="36">
                  <c:v>41.491768</c:v>
                </c:pt>
                <c:pt idx="37">
                  <c:v>41.970149999999997</c:v>
                </c:pt>
                <c:pt idx="38">
                  <c:v>42.388801999999998</c:v>
                </c:pt>
                <c:pt idx="39">
                  <c:v>42.754641999999997</c:v>
                </c:pt>
                <c:pt idx="40">
                  <c:v>43.073948000000001</c:v>
                </c:pt>
                <c:pt idx="41">
                  <c:v>43.347191000000002</c:v>
                </c:pt>
                <c:pt idx="42">
                  <c:v>43.578648000000001</c:v>
                </c:pt>
                <c:pt idx="43">
                  <c:v>43.773052</c:v>
                </c:pt>
                <c:pt idx="44">
                  <c:v>43.933643000000004</c:v>
                </c:pt>
                <c:pt idx="45">
                  <c:v>44.063029999999998</c:v>
                </c:pt>
                <c:pt idx="46">
                  <c:v>44.166801</c:v>
                </c:pt>
                <c:pt idx="47">
                  <c:v>44.250503999999999</c:v>
                </c:pt>
                <c:pt idx="48">
                  <c:v>44.313457</c:v>
                </c:pt>
                <c:pt idx="49">
                  <c:v>44.359848</c:v>
                </c:pt>
                <c:pt idx="50">
                  <c:v>44.398463999999997</c:v>
                </c:pt>
              </c:numCache>
            </c:numRef>
          </c:val>
          <c:smooth val="0"/>
        </c:ser>
        <c:ser>
          <c:idx val="1"/>
          <c:order val="1"/>
          <c:tx>
            <c:strRef>
              <c:f>LDV!$B$4</c:f>
              <c:strCache>
                <c:ptCount val="1"/>
                <c:pt idx="0">
                  <c:v>truck</c:v>
                </c:pt>
              </c:strCache>
            </c:strRef>
          </c:tx>
          <c:spPr>
            <a:ln w="22225">
              <a:solidFill>
                <a:srgbClr val="003953"/>
              </a:solidFill>
            </a:ln>
          </c:spPr>
          <c:marker>
            <c:symbol val="none"/>
          </c:marker>
          <c:cat>
            <c:numRef>
              <c:f>LDV!$D$2:$BB$2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LDV!$D$4:$BB$4</c:f>
              <c:numCache>
                <c:formatCode>General</c:formatCode>
                <c:ptCount val="51"/>
                <c:pt idx="0">
                  <c:v>16.954716000000001</c:v>
                </c:pt>
                <c:pt idx="1">
                  <c:v>16.998014000000001</c:v>
                </c:pt>
                <c:pt idx="2">
                  <c:v>16.883112000000001</c:v>
                </c:pt>
                <c:pt idx="3">
                  <c:v>16.910892</c:v>
                </c:pt>
                <c:pt idx="4">
                  <c:v>16.867290000000001</c:v>
                </c:pt>
                <c:pt idx="5">
                  <c:v>16.906782</c:v>
                </c:pt>
                <c:pt idx="6">
                  <c:v>17.070404</c:v>
                </c:pt>
                <c:pt idx="7">
                  <c:v>17.1465</c:v>
                </c:pt>
                <c:pt idx="8">
                  <c:v>17.259867</c:v>
                </c:pt>
                <c:pt idx="9">
                  <c:v>17.249863000000001</c:v>
                </c:pt>
                <c:pt idx="10">
                  <c:v>17.641689</c:v>
                </c:pt>
                <c:pt idx="11">
                  <c:v>17.789351</c:v>
                </c:pt>
                <c:pt idx="12">
                  <c:v>17.986536000000001</c:v>
                </c:pt>
                <c:pt idx="13">
                  <c:v>18.229472999999999</c:v>
                </c:pt>
                <c:pt idx="14">
                  <c:v>18.511451999999998</c:v>
                </c:pt>
                <c:pt idx="15">
                  <c:v>18.810220999999999</c:v>
                </c:pt>
                <c:pt idx="16">
                  <c:v>19.165146</c:v>
                </c:pt>
                <c:pt idx="17">
                  <c:v>19.536013000000001</c:v>
                </c:pt>
                <c:pt idx="18">
                  <c:v>19.917968999999999</c:v>
                </c:pt>
                <c:pt idx="19">
                  <c:v>20.307303999999998</c:v>
                </c:pt>
                <c:pt idx="20">
                  <c:v>20.733173000000001</c:v>
                </c:pt>
                <c:pt idx="21">
                  <c:v>21.228065000000001</c:v>
                </c:pt>
                <c:pt idx="22">
                  <c:v>21.749025</c:v>
                </c:pt>
                <c:pt idx="23">
                  <c:v>22.304924</c:v>
                </c:pt>
                <c:pt idx="24">
                  <c:v>22.935542999999999</c:v>
                </c:pt>
                <c:pt idx="25">
                  <c:v>23.584913</c:v>
                </c:pt>
                <c:pt idx="26">
                  <c:v>24.205549000000001</c:v>
                </c:pt>
                <c:pt idx="27">
                  <c:v>24.801984999999998</c:v>
                </c:pt>
                <c:pt idx="28">
                  <c:v>25.375592999999999</c:v>
                </c:pt>
                <c:pt idx="29">
                  <c:v>25.919325000000001</c:v>
                </c:pt>
                <c:pt idx="30">
                  <c:v>26.430159</c:v>
                </c:pt>
                <c:pt idx="31">
                  <c:v>26.909203999999999</c:v>
                </c:pt>
                <c:pt idx="32">
                  <c:v>27.356680000000001</c:v>
                </c:pt>
                <c:pt idx="33">
                  <c:v>27.775911000000001</c:v>
                </c:pt>
                <c:pt idx="34">
                  <c:v>28.165185999999999</c:v>
                </c:pt>
                <c:pt idx="35">
                  <c:v>28.520295999999998</c:v>
                </c:pt>
                <c:pt idx="36">
                  <c:v>28.841360000000002</c:v>
                </c:pt>
                <c:pt idx="37">
                  <c:v>29.129622999999999</c:v>
                </c:pt>
                <c:pt idx="38">
                  <c:v>29.386292000000001</c:v>
                </c:pt>
                <c:pt idx="39">
                  <c:v>29.609746999999999</c:v>
                </c:pt>
                <c:pt idx="40">
                  <c:v>29.803581000000001</c:v>
                </c:pt>
                <c:pt idx="41">
                  <c:v>29.972193000000001</c:v>
                </c:pt>
                <c:pt idx="42">
                  <c:v>30.117104000000001</c:v>
                </c:pt>
                <c:pt idx="43">
                  <c:v>30.241720000000001</c:v>
                </c:pt>
                <c:pt idx="44">
                  <c:v>30.349169</c:v>
                </c:pt>
                <c:pt idx="45">
                  <c:v>30.443200999999998</c:v>
                </c:pt>
                <c:pt idx="46">
                  <c:v>30.525713</c:v>
                </c:pt>
                <c:pt idx="47">
                  <c:v>30.597397000000001</c:v>
                </c:pt>
                <c:pt idx="48">
                  <c:v>30.661418999999999</c:v>
                </c:pt>
                <c:pt idx="49">
                  <c:v>30.719809000000001</c:v>
                </c:pt>
                <c:pt idx="50">
                  <c:v>30.773081000000001</c:v>
                </c:pt>
              </c:numCache>
            </c:numRef>
          </c:val>
          <c:smooth val="0"/>
        </c:ser>
        <c:ser>
          <c:idx val="2"/>
          <c:order val="2"/>
          <c:tx>
            <c:strRef>
              <c:f>LDV!$B$5</c:f>
              <c:strCache>
                <c:ptCount val="1"/>
                <c:pt idx="0">
                  <c:v>fleet</c:v>
                </c:pt>
              </c:strCache>
            </c:strRef>
          </c:tx>
          <c:spPr>
            <a:ln w="22225">
              <a:solidFill>
                <a:srgbClr val="0096D7">
                  <a:lumMod val="75000"/>
                </a:srgbClr>
              </a:solidFill>
            </a:ln>
          </c:spPr>
          <c:marker>
            <c:symbol val="none"/>
          </c:marker>
          <c:cat>
            <c:numRef>
              <c:f>LDV!$D$2:$BB$2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LDV!$D$5:$BB$5</c:f>
              <c:numCache>
                <c:formatCode>General</c:formatCode>
                <c:ptCount val="51"/>
                <c:pt idx="0">
                  <c:v>19.806636999999998</c:v>
                </c:pt>
                <c:pt idx="1">
                  <c:v>19.995204999999999</c:v>
                </c:pt>
                <c:pt idx="2">
                  <c:v>19.72757</c:v>
                </c:pt>
                <c:pt idx="3">
                  <c:v>19.752296000000001</c:v>
                </c:pt>
                <c:pt idx="4">
                  <c:v>19.612953000000001</c:v>
                </c:pt>
                <c:pt idx="5">
                  <c:v>19.640174999999999</c:v>
                </c:pt>
                <c:pt idx="6">
                  <c:v>19.953842000000002</c:v>
                </c:pt>
                <c:pt idx="7">
                  <c:v>20.073391000000001</c:v>
                </c:pt>
                <c:pt idx="8">
                  <c:v>20.138891000000001</c:v>
                </c:pt>
                <c:pt idx="9">
                  <c:v>20.05566</c:v>
                </c:pt>
                <c:pt idx="10">
                  <c:v>20.414069999999999</c:v>
                </c:pt>
                <c:pt idx="11">
                  <c:v>20.552091999999998</c:v>
                </c:pt>
                <c:pt idx="12">
                  <c:v>20.869154000000002</c:v>
                </c:pt>
                <c:pt idx="13">
                  <c:v>21.191980000000001</c:v>
                </c:pt>
                <c:pt idx="14">
                  <c:v>21.501315999999999</c:v>
                </c:pt>
                <c:pt idx="15">
                  <c:v>21.843988</c:v>
                </c:pt>
                <c:pt idx="16">
                  <c:v>22.171402</c:v>
                </c:pt>
                <c:pt idx="17">
                  <c:v>22.516642000000001</c:v>
                </c:pt>
                <c:pt idx="18">
                  <c:v>22.871893</c:v>
                </c:pt>
                <c:pt idx="19">
                  <c:v>23.258692</c:v>
                </c:pt>
                <c:pt idx="20">
                  <c:v>23.701466</c:v>
                </c:pt>
                <c:pt idx="21">
                  <c:v>24.220213000000001</c:v>
                </c:pt>
                <c:pt idx="22">
                  <c:v>24.787303999999999</c:v>
                </c:pt>
                <c:pt idx="23">
                  <c:v>25.405645</c:v>
                </c:pt>
                <c:pt idx="24">
                  <c:v>26.097639000000001</c:v>
                </c:pt>
                <c:pt idx="25">
                  <c:v>26.845806</c:v>
                </c:pt>
                <c:pt idx="26">
                  <c:v>27.573623999999999</c:v>
                </c:pt>
                <c:pt idx="27">
                  <c:v>28.287921999999998</c:v>
                </c:pt>
                <c:pt idx="28">
                  <c:v>28.980530000000002</c:v>
                </c:pt>
                <c:pt idx="29">
                  <c:v>29.645053999999998</c:v>
                </c:pt>
                <c:pt idx="30">
                  <c:v>30.278172000000001</c:v>
                </c:pt>
                <c:pt idx="31">
                  <c:v>30.876719000000001</c:v>
                </c:pt>
                <c:pt idx="32">
                  <c:v>31.440387999999999</c:v>
                </c:pt>
                <c:pt idx="33">
                  <c:v>31.968554999999999</c:v>
                </c:pt>
                <c:pt idx="34">
                  <c:v>32.460842</c:v>
                </c:pt>
                <c:pt idx="35">
                  <c:v>32.911579000000003</c:v>
                </c:pt>
                <c:pt idx="36">
                  <c:v>33.322673999999999</c:v>
                </c:pt>
                <c:pt idx="37">
                  <c:v>33.692608</c:v>
                </c:pt>
                <c:pt idx="38">
                  <c:v>34.022533000000003</c:v>
                </c:pt>
                <c:pt idx="39">
                  <c:v>34.313735999999999</c:v>
                </c:pt>
                <c:pt idx="40">
                  <c:v>34.569446999999997</c:v>
                </c:pt>
                <c:pt idx="41">
                  <c:v>34.792301000000002</c:v>
                </c:pt>
                <c:pt idx="42">
                  <c:v>34.984240999999997</c:v>
                </c:pt>
                <c:pt idx="43">
                  <c:v>35.148712000000003</c:v>
                </c:pt>
                <c:pt idx="44">
                  <c:v>35.289042999999999</c:v>
                </c:pt>
                <c:pt idx="45">
                  <c:v>35.409069000000002</c:v>
                </c:pt>
                <c:pt idx="46">
                  <c:v>35.511597000000002</c:v>
                </c:pt>
                <c:pt idx="47">
                  <c:v>35.598686000000001</c:v>
                </c:pt>
                <c:pt idx="48">
                  <c:v>35.671432000000003</c:v>
                </c:pt>
                <c:pt idx="49">
                  <c:v>35.733756999999997</c:v>
                </c:pt>
                <c:pt idx="50">
                  <c:v>35.790092000000001</c:v>
                </c:pt>
              </c:numCache>
            </c:numRef>
          </c:val>
          <c:smooth val="0"/>
        </c:ser>
        <c:dLbls>
          <c:showLegendKey val="0"/>
          <c:showVal val="0"/>
          <c:showCatName val="0"/>
          <c:showSerName val="0"/>
          <c:showPercent val="0"/>
          <c:showBubbleSize val="0"/>
        </c:dLbls>
        <c:smooth val="0"/>
        <c:axId val="190188176"/>
        <c:axId val="190188736"/>
      </c:lineChart>
      <c:dateAx>
        <c:axId val="190188176"/>
        <c:scaling>
          <c:orientation val="minMax"/>
          <c:max val="51136"/>
        </c:scaling>
        <c:delete val="0"/>
        <c:axPos val="b"/>
        <c:numFmt formatCode="yyyy" sourceLinked="0"/>
        <c:majorTickMark val="out"/>
        <c:minorTickMark val="none"/>
        <c:tickLblPos val="nextTo"/>
        <c:spPr>
          <a:ln w="9525">
            <a:solidFill>
              <a:srgbClr val="000000"/>
            </a:solidFill>
          </a:ln>
        </c:spPr>
        <c:txPr>
          <a:bodyPr/>
          <a:lstStyle/>
          <a:p>
            <a:pPr>
              <a:defRPr sz="1200"/>
            </a:pPr>
            <a:endParaRPr lang="en-US"/>
          </a:p>
        </c:txPr>
        <c:crossAx val="190188736"/>
        <c:crosses val="autoZero"/>
        <c:auto val="1"/>
        <c:lblOffset val="100"/>
        <c:baseTimeUnit val="years"/>
        <c:majorUnit val="10"/>
        <c:majorTimeUnit val="years"/>
      </c:dateAx>
      <c:valAx>
        <c:axId val="190188736"/>
        <c:scaling>
          <c:orientation val="minMax"/>
        </c:scaling>
        <c:delete val="0"/>
        <c:axPos val="l"/>
        <c:majorGridlines>
          <c:spPr>
            <a:ln>
              <a:solidFill>
                <a:srgbClr val="FFFFFF">
                  <a:lumMod val="65000"/>
                </a:srgbClr>
              </a:solidFill>
            </a:ln>
          </c:spPr>
        </c:majorGridlines>
        <c:numFmt formatCode="#,##0" sourceLinked="0"/>
        <c:majorTickMark val="out"/>
        <c:minorTickMark val="none"/>
        <c:tickLblPos val="nextTo"/>
        <c:spPr>
          <a:ln>
            <a:noFill/>
          </a:ln>
        </c:spPr>
        <c:txPr>
          <a:bodyPr/>
          <a:lstStyle/>
          <a:p>
            <a:pPr>
              <a:defRPr sz="1200"/>
            </a:pPr>
            <a:endParaRPr lang="en-US"/>
          </a:p>
        </c:txPr>
        <c:crossAx val="190188176"/>
        <c:crosses val="autoZero"/>
        <c:crossBetween val="midCat"/>
        <c:majorUnit val="10"/>
      </c:valAx>
    </c:plotArea>
    <c:plotVisOnly val="1"/>
    <c:dispBlanksAs val="gap"/>
    <c:showDLblsOverMax val="0"/>
  </c:chart>
  <c:spPr>
    <a:ln>
      <a:noFill/>
    </a:ln>
  </c:spPr>
  <c:txPr>
    <a:bodyPr/>
    <a:lstStyle/>
    <a:p>
      <a:pPr>
        <a:defRPr sz="1400"/>
      </a:pPr>
      <a:endParaRPr lang="en-US"/>
    </a:p>
  </c:txPr>
  <c:externalData r:id="rId2">
    <c:autoUpdate val="0"/>
  </c:externalData>
  <c:userShapes r:id="rId3"/>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405475357247011"/>
          <c:y val="0.15935185185185186"/>
          <c:w val="0.78131561679790029"/>
          <c:h val="0.76020019083494716"/>
        </c:manualLayout>
      </c:layout>
      <c:lineChart>
        <c:grouping val="standard"/>
        <c:varyColors val="0"/>
        <c:ser>
          <c:idx val="1"/>
          <c:order val="0"/>
          <c:tx>
            <c:strRef>
              <c:f>'[Chart in Microsoft PowerPoint]LDV fleet shares'!$B$26</c:f>
              <c:strCache>
                <c:ptCount val="1"/>
                <c:pt idx="0">
                  <c:v>light trucks share</c:v>
                </c:pt>
              </c:strCache>
            </c:strRef>
          </c:tx>
          <c:spPr>
            <a:ln w="22225" cap="rnd">
              <a:solidFill>
                <a:schemeClr val="tx2"/>
              </a:solidFill>
              <a:round/>
            </a:ln>
            <a:effectLst/>
          </c:spPr>
          <c:marker>
            <c:symbol val="none"/>
          </c:marker>
          <c:cat>
            <c:numRef>
              <c:f>'[Chart in Microsoft PowerPoint]LDV fleet shares'!$D$2:$BB$2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'[Chart in Microsoft PowerPoint]LDV fleet shares'!$D$26:$BB$26</c:f>
              <c:numCache>
                <c:formatCode>0.00</c:formatCode>
                <c:ptCount val="51"/>
                <c:pt idx="0">
                  <c:v>0.40784992575512757</c:v>
                </c:pt>
                <c:pt idx="1">
                  <c:v>0.40396204381118728</c:v>
                </c:pt>
                <c:pt idx="2">
                  <c:v>0.43361410521217542</c:v>
                </c:pt>
                <c:pt idx="3">
                  <c:v>0.45196138453602741</c:v>
                </c:pt>
                <c:pt idx="4">
                  <c:v>0.47414450551827508</c:v>
                </c:pt>
                <c:pt idx="5">
                  <c:v>0.48530379851895938</c:v>
                </c:pt>
                <c:pt idx="6">
                  <c:v>0.45271240868435336</c:v>
                </c:pt>
                <c:pt idx="7">
                  <c:v>0.48108210281836383</c:v>
                </c:pt>
                <c:pt idx="8">
                  <c:v>0.50627791807234568</c:v>
                </c:pt>
                <c:pt idx="9">
                  <c:v>0.51397082719481968</c:v>
                </c:pt>
                <c:pt idx="10">
                  <c:v>0.51058997628333513</c:v>
                </c:pt>
                <c:pt idx="11">
                  <c:v>0.48461179655897263</c:v>
                </c:pt>
                <c:pt idx="12">
                  <c:v>0.44276206064853679</c:v>
                </c:pt>
                <c:pt idx="13">
                  <c:v>0.41123092542996492</c:v>
                </c:pt>
                <c:pt idx="14">
                  <c:v>0.41325961421495166</c:v>
                </c:pt>
                <c:pt idx="15">
                  <c:v>0.45433230852031187</c:v>
                </c:pt>
                <c:pt idx="16">
                  <c:v>0.50648333516188271</c:v>
                </c:pt>
                <c:pt idx="17">
                  <c:v>0.55256952406871129</c:v>
                </c:pt>
                <c:pt idx="18">
                  <c:v>0.58741188780531639</c:v>
                </c:pt>
                <c:pt idx="19">
                  <c:v>0.6071529401225888</c:v>
                </c:pt>
                <c:pt idx="20">
                  <c:v>0.61543696097368483</c:v>
                </c:pt>
                <c:pt idx="21">
                  <c:v>0.61389405991382262</c:v>
                </c:pt>
                <c:pt idx="22">
                  <c:v>0.60835987185919993</c:v>
                </c:pt>
                <c:pt idx="23">
                  <c:v>0.60230949834205871</c:v>
                </c:pt>
                <c:pt idx="24">
                  <c:v>0.59735632819236528</c:v>
                </c:pt>
                <c:pt idx="25">
                  <c:v>0.5931790349852647</c:v>
                </c:pt>
                <c:pt idx="26">
                  <c:v>0.5894327271364419</c:v>
                </c:pt>
                <c:pt idx="27">
                  <c:v>0.58610840852538748</c:v>
                </c:pt>
                <c:pt idx="28">
                  <c:v>0.58355282111671924</c:v>
                </c:pt>
                <c:pt idx="29">
                  <c:v>0.58043051668693457</c:v>
                </c:pt>
                <c:pt idx="30">
                  <c:v>0.57772535882839915</c:v>
                </c:pt>
                <c:pt idx="31">
                  <c:v>0.57527976381172308</c:v>
                </c:pt>
                <c:pt idx="32">
                  <c:v>0.57258631025067552</c:v>
                </c:pt>
                <c:pt idx="33">
                  <c:v>0.56998186137990536</c:v>
                </c:pt>
                <c:pt idx="34">
                  <c:v>0.56751336974300792</c:v>
                </c:pt>
                <c:pt idx="35">
                  <c:v>0.56565655776956592</c:v>
                </c:pt>
                <c:pt idx="36">
                  <c:v>0.56353330780714861</c:v>
                </c:pt>
                <c:pt idx="37">
                  <c:v>0.56191624246704763</c:v>
                </c:pt>
                <c:pt idx="38">
                  <c:v>0.56039469693904642</c:v>
                </c:pt>
                <c:pt idx="39">
                  <c:v>0.55906458902944411</c:v>
                </c:pt>
                <c:pt idx="40">
                  <c:v>0.55783537215238355</c:v>
                </c:pt>
                <c:pt idx="41">
                  <c:v>0.55688377014915491</c:v>
                </c:pt>
                <c:pt idx="42">
                  <c:v>0.55602703369874906</c:v>
                </c:pt>
                <c:pt idx="43">
                  <c:v>0.5553279577185074</c:v>
                </c:pt>
                <c:pt idx="44">
                  <c:v>0.55509978007780836</c:v>
                </c:pt>
                <c:pt idx="45">
                  <c:v>0.55495612729921473</c:v>
                </c:pt>
                <c:pt idx="46">
                  <c:v>0.55477423646755997</c:v>
                </c:pt>
                <c:pt idx="47">
                  <c:v>0.55493985483222985</c:v>
                </c:pt>
                <c:pt idx="48">
                  <c:v>0.55556037834689287</c:v>
                </c:pt>
                <c:pt idx="49">
                  <c:v>0.55611600521616578</c:v>
                </c:pt>
                <c:pt idx="50">
                  <c:v>0.55610874982307668</c:v>
                </c:pt>
              </c:numCache>
            </c:numRef>
          </c:val>
          <c:smooth val="0"/>
        </c:ser>
        <c:ser>
          <c:idx val="0"/>
          <c:order val="1"/>
          <c:tx>
            <c:strRef>
              <c:f>'[Chart in Microsoft PowerPoint]LDV fleet shares'!$B$25</c:f>
              <c:strCache>
                <c:ptCount val="1"/>
                <c:pt idx="0">
                  <c:v>passenger cars share</c:v>
                </c:pt>
              </c:strCache>
            </c:strRef>
          </c:tx>
          <c:spPr>
            <a:ln w="22225" cap="rnd">
              <a:solidFill>
                <a:schemeClr val="accent1">
                  <a:lumMod val="60000"/>
                  <a:lumOff val="40000"/>
                </a:schemeClr>
              </a:solidFill>
              <a:round/>
            </a:ln>
            <a:effectLst/>
          </c:spPr>
          <c:marker>
            <c:symbol val="none"/>
          </c:marker>
          <c:cat>
            <c:numRef>
              <c:f>'[Chart in Microsoft PowerPoint]LDV fleet shares'!$D$2:$BB$2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'[Chart in Microsoft PowerPoint]LDV fleet shares'!$D$25:$BB$25</c:f>
              <c:numCache>
                <c:formatCode>0.00</c:formatCode>
                <c:ptCount val="51"/>
                <c:pt idx="0">
                  <c:v>0.5921500225548767</c:v>
                </c:pt>
                <c:pt idx="1">
                  <c:v>0.59603792999904648</c:v>
                </c:pt>
                <c:pt idx="2">
                  <c:v>0.56638594606716597</c:v>
                </c:pt>
                <c:pt idx="3">
                  <c:v>0.54803856444277677</c:v>
                </c:pt>
                <c:pt idx="4">
                  <c:v>0.52585554458701655</c:v>
                </c:pt>
                <c:pt idx="5">
                  <c:v>0.51469624988608575</c:v>
                </c:pt>
                <c:pt idx="6">
                  <c:v>0.54728759131564653</c:v>
                </c:pt>
                <c:pt idx="7">
                  <c:v>0.51891789708487868</c:v>
                </c:pt>
                <c:pt idx="8">
                  <c:v>0.49372208192765421</c:v>
                </c:pt>
                <c:pt idx="9">
                  <c:v>0.48602922605616156</c:v>
                </c:pt>
                <c:pt idx="10">
                  <c:v>0.48941002383582077</c:v>
                </c:pt>
                <c:pt idx="11">
                  <c:v>0.51538820344102743</c:v>
                </c:pt>
                <c:pt idx="12">
                  <c:v>0.55723796737063125</c:v>
                </c:pt>
                <c:pt idx="13">
                  <c:v>0.58876912753752098</c:v>
                </c:pt>
                <c:pt idx="14">
                  <c:v>0.58674033634912248</c:v>
                </c:pt>
                <c:pt idx="15">
                  <c:v>0.54566764496968456</c:v>
                </c:pt>
                <c:pt idx="16">
                  <c:v>0.49351670922137625</c:v>
                </c:pt>
                <c:pt idx="17">
                  <c:v>0.44743047593128865</c:v>
                </c:pt>
                <c:pt idx="18">
                  <c:v>0.41258811227914494</c:v>
                </c:pt>
                <c:pt idx="19">
                  <c:v>0.39284701925380461</c:v>
                </c:pt>
                <c:pt idx="20">
                  <c:v>0.38456303902631522</c:v>
                </c:pt>
                <c:pt idx="21">
                  <c:v>0.38610594016924848</c:v>
                </c:pt>
                <c:pt idx="22">
                  <c:v>0.39164008746492235</c:v>
                </c:pt>
                <c:pt idx="23">
                  <c:v>0.39769050174153769</c:v>
                </c:pt>
                <c:pt idx="24">
                  <c:v>0.40264363109555135</c:v>
                </c:pt>
                <c:pt idx="25">
                  <c:v>0.4068209650147353</c:v>
                </c:pt>
                <c:pt idx="26">
                  <c:v>0.41056731344014347</c:v>
                </c:pt>
                <c:pt idx="27">
                  <c:v>0.41389159155765104</c:v>
                </c:pt>
                <c:pt idx="28">
                  <c:v>0.41644713853725462</c:v>
                </c:pt>
                <c:pt idx="29">
                  <c:v>0.41956948339528816</c:v>
                </c:pt>
                <c:pt idx="30">
                  <c:v>0.4222746410896262</c:v>
                </c:pt>
                <c:pt idx="31">
                  <c:v>0.42472023618827692</c:v>
                </c:pt>
                <c:pt idx="32">
                  <c:v>0.42741368983079742</c:v>
                </c:pt>
                <c:pt idx="33">
                  <c:v>0.43001817822540467</c:v>
                </c:pt>
                <c:pt idx="34">
                  <c:v>0.43248666961377114</c:v>
                </c:pt>
                <c:pt idx="35">
                  <c:v>0.43434344223043408</c:v>
                </c:pt>
                <c:pt idx="36">
                  <c:v>0.43646669219285139</c:v>
                </c:pt>
                <c:pt idx="37">
                  <c:v>0.43808371895836684</c:v>
                </c:pt>
                <c:pt idx="38">
                  <c:v>0.43960534133088491</c:v>
                </c:pt>
                <c:pt idx="39">
                  <c:v>0.4409353727432414</c:v>
                </c:pt>
                <c:pt idx="40">
                  <c:v>0.44216466601279519</c:v>
                </c:pt>
                <c:pt idx="41">
                  <c:v>0.44311622985084514</c:v>
                </c:pt>
                <c:pt idx="42">
                  <c:v>0.44397296630125094</c:v>
                </c:pt>
                <c:pt idx="43">
                  <c:v>0.44467204235894697</c:v>
                </c:pt>
                <c:pt idx="44">
                  <c:v>0.44490018220593192</c:v>
                </c:pt>
                <c:pt idx="45">
                  <c:v>0.44504387262420475</c:v>
                </c:pt>
                <c:pt idx="46">
                  <c:v>0.44522572644631114</c:v>
                </c:pt>
                <c:pt idx="47">
                  <c:v>0.44506014516777015</c:v>
                </c:pt>
                <c:pt idx="48">
                  <c:v>0.44443965841610478</c:v>
                </c:pt>
                <c:pt idx="49">
                  <c:v>0.44388403140355948</c:v>
                </c:pt>
                <c:pt idx="50">
                  <c:v>0.44389128658546545</c:v>
                </c:pt>
              </c:numCache>
            </c:numRef>
          </c:val>
          <c:smooth val="0"/>
        </c:ser>
        <c:dLbls>
          <c:showLegendKey val="0"/>
          <c:showVal val="0"/>
          <c:showCatName val="0"/>
          <c:showSerName val="0"/>
          <c:showPercent val="0"/>
          <c:showBubbleSize val="0"/>
        </c:dLbls>
        <c:smooth val="0"/>
        <c:axId val="190191536"/>
        <c:axId val="190192096"/>
      </c:lineChart>
      <c:dateAx>
        <c:axId val="190191536"/>
        <c:scaling>
          <c:orientation val="minMax"/>
          <c:max val="51136"/>
        </c:scaling>
        <c:delete val="0"/>
        <c:axPos val="b"/>
        <c:numFmt formatCode="yyyy" sourceLinked="0"/>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90192096"/>
        <c:crosses val="autoZero"/>
        <c:auto val="1"/>
        <c:lblOffset val="100"/>
        <c:baseTimeUnit val="years"/>
        <c:majorUnit val="10"/>
        <c:majorTimeUnit val="years"/>
      </c:dateAx>
      <c:valAx>
        <c:axId val="190192096"/>
        <c:scaling>
          <c:orientation val="minMax"/>
          <c:min val="0.2"/>
        </c:scaling>
        <c:delete val="0"/>
        <c:axPos val="l"/>
        <c:majorGridlines>
          <c:spPr>
            <a:ln w="9525" cap="flat" cmpd="sng" algn="ctr">
              <a:solidFill>
                <a:schemeClr val="bg1">
                  <a:lumMod val="6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90191536"/>
        <c:crosses val="autoZero"/>
        <c:crossBetween val="midCat"/>
        <c:majorUnit val="0.1"/>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6.192147856517935E-2"/>
          <c:y val="0.24776421430647513"/>
          <c:w val="0.91724518810148736"/>
          <c:h val="0.66560727303171729"/>
        </c:manualLayout>
      </c:layout>
      <c:lineChart>
        <c:grouping val="standard"/>
        <c:varyColors val="0"/>
        <c:ser>
          <c:idx val="0"/>
          <c:order val="0"/>
          <c:tx>
            <c:strRef>
              <c:f>'Med and Hvy consp'!$B$21</c:f>
              <c:strCache>
                <c:ptCount val="1"/>
                <c:pt idx="0">
                  <c:v>freight trucks (indicator)</c:v>
                </c:pt>
              </c:strCache>
            </c:strRef>
          </c:tx>
          <c:spPr>
            <a:ln w="22225">
              <a:solidFill>
                <a:srgbClr val="BD732A"/>
              </a:solidFill>
            </a:ln>
          </c:spPr>
          <c:marker>
            <c:symbol val="none"/>
          </c:marker>
          <c:cat>
            <c:numRef>
              <c:f>'Med and Hvy consp'!$D$2:$BB$2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'Med and Hvy consp'!$D$21:$BB$21</c:f>
              <c:numCache>
                <c:formatCode>General</c:formatCode>
                <c:ptCount val="51"/>
                <c:pt idx="0">
                  <c:v>224.67924500000001</c:v>
                </c:pt>
                <c:pt idx="1">
                  <c:v>235.71818500000001</c:v>
                </c:pt>
                <c:pt idx="2">
                  <c:v>240.37570199999999</c:v>
                </c:pt>
                <c:pt idx="3">
                  <c:v>252.11651599999999</c:v>
                </c:pt>
                <c:pt idx="4">
                  <c:v>263.10369900000001</c:v>
                </c:pt>
                <c:pt idx="5">
                  <c:v>267.29675300000002</c:v>
                </c:pt>
                <c:pt idx="6">
                  <c:v>284.24462899999997</c:v>
                </c:pt>
                <c:pt idx="7">
                  <c:v>285.40286300000002</c:v>
                </c:pt>
                <c:pt idx="8">
                  <c:v>264.836029</c:v>
                </c:pt>
                <c:pt idx="9">
                  <c:v>253.211716</c:v>
                </c:pt>
                <c:pt idx="10">
                  <c:v>261.872681</c:v>
                </c:pt>
                <c:pt idx="11">
                  <c:v>263.65536500000002</c:v>
                </c:pt>
                <c:pt idx="12">
                  <c:v>248.770004</c:v>
                </c:pt>
                <c:pt idx="13">
                  <c:v>255.393372</c:v>
                </c:pt>
                <c:pt idx="14">
                  <c:v>263.00058000000001</c:v>
                </c:pt>
                <c:pt idx="15">
                  <c:v>278.76654100000002</c:v>
                </c:pt>
                <c:pt idx="16">
                  <c:v>276.19635</c:v>
                </c:pt>
                <c:pt idx="17">
                  <c:v>286.33380099999999</c:v>
                </c:pt>
                <c:pt idx="18">
                  <c:v>290.87667800000003</c:v>
                </c:pt>
                <c:pt idx="19">
                  <c:v>294.527466</c:v>
                </c:pt>
                <c:pt idx="20">
                  <c:v>299.24032599999998</c:v>
                </c:pt>
                <c:pt idx="21">
                  <c:v>305.15640300000001</c:v>
                </c:pt>
                <c:pt idx="22">
                  <c:v>310.56869499999999</c:v>
                </c:pt>
                <c:pt idx="23">
                  <c:v>315.63772599999999</c:v>
                </c:pt>
                <c:pt idx="24">
                  <c:v>319.98034699999999</c:v>
                </c:pt>
                <c:pt idx="25">
                  <c:v>322.27261399999998</c:v>
                </c:pt>
                <c:pt idx="26">
                  <c:v>323.00799599999999</c:v>
                </c:pt>
                <c:pt idx="27">
                  <c:v>324.80233800000002</c:v>
                </c:pt>
                <c:pt idx="28">
                  <c:v>327.04489100000001</c:v>
                </c:pt>
                <c:pt idx="29">
                  <c:v>329.597015</c:v>
                </c:pt>
                <c:pt idx="30">
                  <c:v>332.22427399999998</c:v>
                </c:pt>
                <c:pt idx="31">
                  <c:v>334.76455700000002</c:v>
                </c:pt>
                <c:pt idx="32">
                  <c:v>337.08557100000002</c:v>
                </c:pt>
                <c:pt idx="33">
                  <c:v>340.79324300000002</c:v>
                </c:pt>
                <c:pt idx="34">
                  <c:v>345.35092200000003</c:v>
                </c:pt>
                <c:pt idx="35">
                  <c:v>350.009094</c:v>
                </c:pt>
                <c:pt idx="36">
                  <c:v>354.27090500000003</c:v>
                </c:pt>
                <c:pt idx="37">
                  <c:v>359.050568</c:v>
                </c:pt>
                <c:pt idx="38">
                  <c:v>364.578125</c:v>
                </c:pt>
                <c:pt idx="39">
                  <c:v>369.18002300000001</c:v>
                </c:pt>
                <c:pt idx="40">
                  <c:v>373.65515099999999</c:v>
                </c:pt>
                <c:pt idx="41">
                  <c:v>378.38580300000001</c:v>
                </c:pt>
                <c:pt idx="42">
                  <c:v>383.442474</c:v>
                </c:pt>
                <c:pt idx="43">
                  <c:v>389.153503</c:v>
                </c:pt>
                <c:pt idx="44">
                  <c:v>394.70049999999998</c:v>
                </c:pt>
                <c:pt idx="45">
                  <c:v>400.06976300000002</c:v>
                </c:pt>
                <c:pt idx="46">
                  <c:v>405.657623</c:v>
                </c:pt>
                <c:pt idx="47">
                  <c:v>410.67614700000001</c:v>
                </c:pt>
                <c:pt idx="48">
                  <c:v>415.77493299999998</c:v>
                </c:pt>
                <c:pt idx="49">
                  <c:v>421.47631799999999</c:v>
                </c:pt>
                <c:pt idx="50">
                  <c:v>427.33480800000001</c:v>
                </c:pt>
              </c:numCache>
            </c:numRef>
          </c:val>
          <c:smooth val="0"/>
        </c:ser>
        <c:ser>
          <c:idx val="1"/>
          <c:order val="1"/>
          <c:tx>
            <c:strRef>
              <c:f>'Med and Hvy consp'!#REF!</c:f>
              <c:strCache>
                <c:ptCount val="1"/>
                <c:pt idx="0">
                  <c:v>#REF!</c:v>
                </c:pt>
              </c:strCache>
            </c:strRef>
          </c:tx>
          <c:spPr>
            <a:ln>
              <a:solidFill>
                <a:schemeClr val="accent2"/>
              </a:solidFill>
            </a:ln>
          </c:spPr>
          <c:marker>
            <c:symbol val="none"/>
          </c:marker>
          <c:cat>
            <c:numRef>
              <c:f>'Med and Hvy consp'!$D$2:$BB$2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'Med and Hvy consp'!#REF!</c:f>
              <c:numCache>
                <c:formatCode>General</c:formatCode>
                <c:ptCount val="1"/>
                <c:pt idx="0">
                  <c:v>1</c:v>
                </c:pt>
              </c:numCache>
            </c:numRef>
          </c:val>
          <c:smooth val="0"/>
        </c:ser>
        <c:ser>
          <c:idx val="2"/>
          <c:order val="2"/>
          <c:tx>
            <c:strRef>
              <c:f>'Med and Hvy consp'!#REF!</c:f>
              <c:strCache>
                <c:ptCount val="1"/>
                <c:pt idx="0">
                  <c:v>#REF!</c:v>
                </c:pt>
              </c:strCache>
            </c:strRef>
          </c:tx>
          <c:spPr>
            <a:ln>
              <a:solidFill>
                <a:schemeClr val="accent3"/>
              </a:solidFill>
            </a:ln>
          </c:spPr>
          <c:marker>
            <c:symbol val="none"/>
          </c:marker>
          <c:cat>
            <c:numRef>
              <c:f>'Med and Hvy consp'!$D$2:$BB$2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'Med and Hvy consp'!#REF!</c:f>
              <c:numCache>
                <c:formatCode>General</c:formatCode>
                <c:ptCount val="1"/>
                <c:pt idx="0">
                  <c:v>1</c:v>
                </c:pt>
              </c:numCache>
            </c:numRef>
          </c:val>
          <c:smooth val="0"/>
        </c:ser>
        <c:dLbls>
          <c:showLegendKey val="0"/>
          <c:showVal val="0"/>
          <c:showCatName val="0"/>
          <c:showSerName val="0"/>
          <c:showPercent val="0"/>
          <c:showBubbleSize val="0"/>
        </c:dLbls>
        <c:smooth val="0"/>
        <c:axId val="190195456"/>
        <c:axId val="190196016"/>
      </c:lineChart>
      <c:dateAx>
        <c:axId val="190195456"/>
        <c:scaling>
          <c:orientation val="minMax"/>
          <c:max val="51136"/>
        </c:scaling>
        <c:delete val="0"/>
        <c:axPos val="b"/>
        <c:numFmt formatCode="yyyy" sourceLinked="0"/>
        <c:majorTickMark val="out"/>
        <c:minorTickMark val="none"/>
        <c:tickLblPos val="nextTo"/>
        <c:spPr>
          <a:ln w="12700">
            <a:solidFill>
              <a:srgbClr val="000000"/>
            </a:solidFill>
          </a:ln>
        </c:spPr>
        <c:crossAx val="190196016"/>
        <c:crosses val="autoZero"/>
        <c:auto val="1"/>
        <c:lblOffset val="100"/>
        <c:baseTimeUnit val="years"/>
        <c:majorUnit val="20"/>
        <c:majorTimeUnit val="years"/>
      </c:dateAx>
      <c:valAx>
        <c:axId val="190196016"/>
        <c:scaling>
          <c:orientation val="minMax"/>
        </c:scaling>
        <c:delete val="0"/>
        <c:axPos val="l"/>
        <c:majorGridlines>
          <c:spPr>
            <a:ln>
              <a:solidFill>
                <a:srgbClr val="FFFFFF">
                  <a:lumMod val="65000"/>
                </a:srgbClr>
              </a:solidFill>
            </a:ln>
          </c:spPr>
        </c:majorGridlines>
        <c:numFmt formatCode="#,##0" sourceLinked="0"/>
        <c:majorTickMark val="out"/>
        <c:minorTickMark val="none"/>
        <c:tickLblPos val="nextTo"/>
        <c:spPr>
          <a:ln>
            <a:noFill/>
          </a:ln>
        </c:spPr>
        <c:crossAx val="190195456"/>
        <c:crosses val="autoZero"/>
        <c:crossBetween val="midCat"/>
      </c:valAx>
    </c:plotArea>
    <c:plotVisOnly val="1"/>
    <c:dispBlanksAs val="gap"/>
    <c:showDLblsOverMax val="0"/>
  </c:chart>
  <c:spPr>
    <a:ln>
      <a:noFill/>
    </a:ln>
  </c:spPr>
  <c:txPr>
    <a:bodyPr/>
    <a:lstStyle/>
    <a:p>
      <a:pPr>
        <a:defRPr sz="1200"/>
      </a:pPr>
      <a:endParaRPr lang="en-US"/>
    </a:p>
  </c:txPr>
  <c:externalData r:id="rId2">
    <c:autoUpdate val="0"/>
  </c:externalData>
  <c:userShapes r:id="rId3"/>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6.192147856517935E-2"/>
          <c:y val="0.23250746152560406"/>
          <c:w val="0.91724518810148736"/>
          <c:h val="0.68086402581258842"/>
        </c:manualLayout>
      </c:layout>
      <c:lineChart>
        <c:grouping val="standard"/>
        <c:varyColors val="0"/>
        <c:ser>
          <c:idx val="0"/>
          <c:order val="0"/>
          <c:tx>
            <c:strRef>
              <c:f>'Med and Hvy consp'!$B$22</c:f>
              <c:strCache>
                <c:ptCount val="1"/>
                <c:pt idx="0">
                  <c:v>freight trucks (economy)</c:v>
                </c:pt>
              </c:strCache>
            </c:strRef>
          </c:tx>
          <c:spPr>
            <a:ln w="22225">
              <a:solidFill>
                <a:srgbClr val="BD732A">
                  <a:lumMod val="75000"/>
                </a:srgbClr>
              </a:solidFill>
            </a:ln>
          </c:spPr>
          <c:marker>
            <c:symbol val="none"/>
          </c:marker>
          <c:cat>
            <c:numRef>
              <c:f>'Med and Hvy consp'!$D$2:$BB$2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'Med and Hvy consp'!$D$22:$BB$22</c:f>
              <c:numCache>
                <c:formatCode>General</c:formatCode>
                <c:ptCount val="51"/>
                <c:pt idx="0">
                  <c:v>6.8003359999999997</c:v>
                </c:pt>
                <c:pt idx="1">
                  <c:v>6.866155</c:v>
                </c:pt>
                <c:pt idx="2">
                  <c:v>6.918571</c:v>
                </c:pt>
                <c:pt idx="3">
                  <c:v>6.9683820000000001</c:v>
                </c:pt>
                <c:pt idx="4">
                  <c:v>7.0115530000000001</c:v>
                </c:pt>
                <c:pt idx="5">
                  <c:v>7.0467890000000004</c:v>
                </c:pt>
                <c:pt idx="6">
                  <c:v>7.0807279999999997</c:v>
                </c:pt>
                <c:pt idx="7">
                  <c:v>7.0899080000000003</c:v>
                </c:pt>
                <c:pt idx="8">
                  <c:v>7.1330619999999998</c:v>
                </c:pt>
                <c:pt idx="9">
                  <c:v>7.115926</c:v>
                </c:pt>
                <c:pt idx="10">
                  <c:v>7.1000589999999999</c:v>
                </c:pt>
                <c:pt idx="11">
                  <c:v>7.1321459999999997</c:v>
                </c:pt>
                <c:pt idx="12">
                  <c:v>6.9900190000000002</c:v>
                </c:pt>
                <c:pt idx="13">
                  <c:v>6.9649539999999996</c:v>
                </c:pt>
                <c:pt idx="14">
                  <c:v>6.9485219999999996</c:v>
                </c:pt>
                <c:pt idx="15">
                  <c:v>6.9812409999999998</c:v>
                </c:pt>
                <c:pt idx="16">
                  <c:v>7.0393140000000001</c:v>
                </c:pt>
                <c:pt idx="17">
                  <c:v>7.1179360000000003</c:v>
                </c:pt>
                <c:pt idx="18">
                  <c:v>7.2254969999999998</c:v>
                </c:pt>
                <c:pt idx="19">
                  <c:v>7.3282730000000003</c:v>
                </c:pt>
                <c:pt idx="20">
                  <c:v>7.4290880000000001</c:v>
                </c:pt>
                <c:pt idx="21">
                  <c:v>7.5362159999999996</c:v>
                </c:pt>
                <c:pt idx="22">
                  <c:v>7.6466399999999997</c:v>
                </c:pt>
                <c:pt idx="23">
                  <c:v>7.7621289999999998</c:v>
                </c:pt>
                <c:pt idx="24">
                  <c:v>7.8845229999999997</c:v>
                </c:pt>
                <c:pt idx="25">
                  <c:v>8.0163910000000005</c:v>
                </c:pt>
                <c:pt idx="26">
                  <c:v>8.1575349999999993</c:v>
                </c:pt>
                <c:pt idx="27">
                  <c:v>8.3117289999999997</c:v>
                </c:pt>
                <c:pt idx="28">
                  <c:v>8.4749230000000004</c:v>
                </c:pt>
                <c:pt idx="29">
                  <c:v>8.6447929999999999</c:v>
                </c:pt>
                <c:pt idx="30">
                  <c:v>8.8166659999999997</c:v>
                </c:pt>
                <c:pt idx="31">
                  <c:v>8.9852950000000007</c:v>
                </c:pt>
                <c:pt idx="32">
                  <c:v>9.1473069999999996</c:v>
                </c:pt>
                <c:pt idx="33">
                  <c:v>9.30138</c:v>
                </c:pt>
                <c:pt idx="34">
                  <c:v>9.439743</c:v>
                </c:pt>
                <c:pt idx="35">
                  <c:v>9.55898</c:v>
                </c:pt>
                <c:pt idx="36">
                  <c:v>9.6642919999999997</c:v>
                </c:pt>
                <c:pt idx="37">
                  <c:v>9.7554599999999994</c:v>
                </c:pt>
                <c:pt idx="38">
                  <c:v>9.8378119999999996</c:v>
                </c:pt>
                <c:pt idx="39">
                  <c:v>9.9087540000000001</c:v>
                </c:pt>
                <c:pt idx="40">
                  <c:v>9.9841999999999995</c:v>
                </c:pt>
                <c:pt idx="41">
                  <c:v>10.042498999999999</c:v>
                </c:pt>
                <c:pt idx="42">
                  <c:v>10.094125</c:v>
                </c:pt>
                <c:pt idx="43">
                  <c:v>10.134669000000001</c:v>
                </c:pt>
                <c:pt idx="44">
                  <c:v>10.168647999999999</c:v>
                </c:pt>
                <c:pt idx="45">
                  <c:v>10.203753000000001</c:v>
                </c:pt>
                <c:pt idx="46">
                  <c:v>10.236666</c:v>
                </c:pt>
                <c:pt idx="47">
                  <c:v>10.264092</c:v>
                </c:pt>
                <c:pt idx="48">
                  <c:v>10.294888</c:v>
                </c:pt>
                <c:pt idx="49">
                  <c:v>10.322232</c:v>
                </c:pt>
                <c:pt idx="50">
                  <c:v>10.348374</c:v>
                </c:pt>
              </c:numCache>
            </c:numRef>
          </c:val>
          <c:smooth val="0"/>
        </c:ser>
        <c:ser>
          <c:idx val="1"/>
          <c:order val="1"/>
          <c:tx>
            <c:strRef>
              <c:f>'Med and Hvy consp'!#REF!</c:f>
              <c:strCache>
                <c:ptCount val="1"/>
                <c:pt idx="0">
                  <c:v>#REF!</c:v>
                </c:pt>
              </c:strCache>
            </c:strRef>
          </c:tx>
          <c:spPr>
            <a:ln>
              <a:solidFill>
                <a:schemeClr val="accent2"/>
              </a:solidFill>
            </a:ln>
          </c:spPr>
          <c:marker>
            <c:symbol val="none"/>
          </c:marker>
          <c:cat>
            <c:numRef>
              <c:f>'Med and Hvy consp'!$D$2:$BB$2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'Med and Hvy consp'!#REF!</c:f>
              <c:numCache>
                <c:formatCode>General</c:formatCode>
                <c:ptCount val="1"/>
                <c:pt idx="0">
                  <c:v>1</c:v>
                </c:pt>
              </c:numCache>
            </c:numRef>
          </c:val>
          <c:smooth val="0"/>
        </c:ser>
        <c:ser>
          <c:idx val="2"/>
          <c:order val="2"/>
          <c:tx>
            <c:strRef>
              <c:f>'Med and Hvy consp'!#REF!</c:f>
              <c:strCache>
                <c:ptCount val="1"/>
                <c:pt idx="0">
                  <c:v>#REF!</c:v>
                </c:pt>
              </c:strCache>
            </c:strRef>
          </c:tx>
          <c:spPr>
            <a:ln>
              <a:solidFill>
                <a:schemeClr val="accent3"/>
              </a:solidFill>
            </a:ln>
          </c:spPr>
          <c:marker>
            <c:symbol val="none"/>
          </c:marker>
          <c:cat>
            <c:numRef>
              <c:f>'Med and Hvy consp'!$D$2:$BB$2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'Med and Hvy consp'!#REF!</c:f>
              <c:numCache>
                <c:formatCode>General</c:formatCode>
                <c:ptCount val="1"/>
                <c:pt idx="0">
                  <c:v>1</c:v>
                </c:pt>
              </c:numCache>
            </c:numRef>
          </c:val>
          <c:smooth val="0"/>
        </c:ser>
        <c:dLbls>
          <c:showLegendKey val="0"/>
          <c:showVal val="0"/>
          <c:showCatName val="0"/>
          <c:showSerName val="0"/>
          <c:showPercent val="0"/>
          <c:showBubbleSize val="0"/>
        </c:dLbls>
        <c:smooth val="0"/>
        <c:axId val="190199376"/>
        <c:axId val="190199936"/>
      </c:lineChart>
      <c:dateAx>
        <c:axId val="190199376"/>
        <c:scaling>
          <c:orientation val="minMax"/>
          <c:max val="51136"/>
        </c:scaling>
        <c:delete val="0"/>
        <c:axPos val="b"/>
        <c:numFmt formatCode="yyyy" sourceLinked="0"/>
        <c:majorTickMark val="out"/>
        <c:minorTickMark val="none"/>
        <c:tickLblPos val="nextTo"/>
        <c:spPr>
          <a:ln w="12700">
            <a:solidFill>
              <a:schemeClr val="tx1"/>
            </a:solidFill>
          </a:ln>
        </c:spPr>
        <c:crossAx val="190199936"/>
        <c:crosses val="autoZero"/>
        <c:auto val="1"/>
        <c:lblOffset val="100"/>
        <c:baseTimeUnit val="years"/>
        <c:majorUnit val="20"/>
        <c:majorTimeUnit val="years"/>
      </c:dateAx>
      <c:valAx>
        <c:axId val="190199936"/>
        <c:scaling>
          <c:orientation val="minMax"/>
        </c:scaling>
        <c:delete val="0"/>
        <c:axPos val="l"/>
        <c:majorGridlines>
          <c:spPr>
            <a:ln>
              <a:solidFill>
                <a:srgbClr val="FFFFFF">
                  <a:lumMod val="65000"/>
                </a:srgbClr>
              </a:solidFill>
            </a:ln>
          </c:spPr>
        </c:majorGridlines>
        <c:numFmt formatCode="#,##0" sourceLinked="0"/>
        <c:majorTickMark val="out"/>
        <c:minorTickMark val="none"/>
        <c:tickLblPos val="nextTo"/>
        <c:spPr>
          <a:ln>
            <a:noFill/>
          </a:ln>
        </c:spPr>
        <c:crossAx val="190199376"/>
        <c:crosses val="autoZero"/>
        <c:crossBetween val="midCat"/>
      </c:valAx>
    </c:plotArea>
    <c:plotVisOnly val="1"/>
    <c:dispBlanksAs val="gap"/>
    <c:showDLblsOverMax val="0"/>
  </c:chart>
  <c:spPr>
    <a:ln>
      <a:noFill/>
    </a:ln>
  </c:spPr>
  <c:txPr>
    <a:bodyPr/>
    <a:lstStyle/>
    <a:p>
      <a:pPr>
        <a:defRPr sz="1200"/>
      </a:pPr>
      <a:endParaRPr lang="en-US"/>
    </a:p>
  </c:txPr>
  <c:externalData r:id="rId2">
    <c:autoUpdate val="0"/>
  </c:externalData>
  <c:userShapes r:id="rId3"/>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6.192147856517935E-2"/>
          <c:y val="0.23250746152560406"/>
          <c:w val="0.91724518810148736"/>
          <c:h val="0.68086402581258842"/>
        </c:manualLayout>
      </c:layout>
      <c:lineChart>
        <c:grouping val="standard"/>
        <c:varyColors val="0"/>
        <c:ser>
          <c:idx val="0"/>
          <c:order val="0"/>
          <c:tx>
            <c:strRef>
              <c:f>'Med and Hvy consp'!$B$20</c:f>
              <c:strCache>
                <c:ptCount val="1"/>
                <c:pt idx="0">
                  <c:v>freight trucks (consumption)</c:v>
                </c:pt>
              </c:strCache>
            </c:strRef>
          </c:tx>
          <c:spPr>
            <a:ln w="22225">
              <a:solidFill>
                <a:srgbClr val="BD732A">
                  <a:lumMod val="50000"/>
                </a:srgbClr>
              </a:solidFill>
            </a:ln>
          </c:spPr>
          <c:marker>
            <c:symbol val="none"/>
          </c:marker>
          <c:cat>
            <c:numRef>
              <c:f>'Med and Hvy consp'!$D$2:$BB$2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'Med and Hvy consp'!$D$20:$BB$20</c:f>
              <c:numCache>
                <c:formatCode>General</c:formatCode>
                <c:ptCount val="51"/>
                <c:pt idx="0">
                  <c:v>4.5212440000000003</c:v>
                </c:pt>
                <c:pt idx="1">
                  <c:v>4.6996950000000002</c:v>
                </c:pt>
                <c:pt idx="2">
                  <c:v>4.7566620000000004</c:v>
                </c:pt>
                <c:pt idx="3">
                  <c:v>4.9538409999999997</c:v>
                </c:pt>
                <c:pt idx="4">
                  <c:v>5.1422280000000002</c:v>
                </c:pt>
                <c:pt idx="5">
                  <c:v>5.2015779999999996</c:v>
                </c:pt>
                <c:pt idx="6">
                  <c:v>5.5038739999999997</c:v>
                </c:pt>
                <c:pt idx="7">
                  <c:v>5.5202920000000004</c:v>
                </c:pt>
                <c:pt idx="8">
                  <c:v>5.0834739999999998</c:v>
                </c:pt>
                <c:pt idx="9">
                  <c:v>4.8735939999999998</c:v>
                </c:pt>
                <c:pt idx="10">
                  <c:v>5.0571799999999998</c:v>
                </c:pt>
                <c:pt idx="11">
                  <c:v>5.0921810000000001</c:v>
                </c:pt>
                <c:pt idx="12">
                  <c:v>4.9180279999999996</c:v>
                </c:pt>
                <c:pt idx="13">
                  <c:v>5.0691560000000004</c:v>
                </c:pt>
                <c:pt idx="14">
                  <c:v>5.2398300000000004</c:v>
                </c:pt>
                <c:pt idx="15">
                  <c:v>5.5477470000000002</c:v>
                </c:pt>
                <c:pt idx="16">
                  <c:v>5.4677259999999999</c:v>
                </c:pt>
                <c:pt idx="17">
                  <c:v>5.622357</c:v>
                </c:pt>
                <c:pt idx="18">
                  <c:v>5.6429330000000002</c:v>
                </c:pt>
                <c:pt idx="19">
                  <c:v>5.6475330000000001</c:v>
                </c:pt>
                <c:pt idx="20">
                  <c:v>5.6732279999999999</c:v>
                </c:pt>
                <c:pt idx="21">
                  <c:v>5.7155940000000003</c:v>
                </c:pt>
                <c:pt idx="22">
                  <c:v>5.7439499999999999</c:v>
                </c:pt>
                <c:pt idx="23">
                  <c:v>5.7620139999999997</c:v>
                </c:pt>
                <c:pt idx="24">
                  <c:v>5.7617430000000001</c:v>
                </c:pt>
                <c:pt idx="25">
                  <c:v>5.7176989999999996</c:v>
                </c:pt>
                <c:pt idx="26">
                  <c:v>5.6415610000000003</c:v>
                </c:pt>
                <c:pt idx="27">
                  <c:v>5.5775649999999999</c:v>
                </c:pt>
                <c:pt idx="28">
                  <c:v>5.5177120000000004</c:v>
                </c:pt>
                <c:pt idx="29">
                  <c:v>5.4606490000000001</c:v>
                </c:pt>
                <c:pt idx="30">
                  <c:v>5.4059090000000003</c:v>
                </c:pt>
                <c:pt idx="31">
                  <c:v>5.3544879999999999</c:v>
                </c:pt>
                <c:pt idx="32">
                  <c:v>5.3057499999999997</c:v>
                </c:pt>
                <c:pt idx="33">
                  <c:v>5.2850739999999998</c:v>
                </c:pt>
                <c:pt idx="34">
                  <c:v>5.2863189999999998</c:v>
                </c:pt>
                <c:pt idx="35">
                  <c:v>5.2995770000000002</c:v>
                </c:pt>
                <c:pt idx="36">
                  <c:v>5.3152220000000003</c:v>
                </c:pt>
                <c:pt idx="37">
                  <c:v>5.346851</c:v>
                </c:pt>
                <c:pt idx="38">
                  <c:v>5.3945299999999996</c:v>
                </c:pt>
                <c:pt idx="39">
                  <c:v>5.4353389999999999</c:v>
                </c:pt>
                <c:pt idx="40">
                  <c:v>5.4730420000000004</c:v>
                </c:pt>
                <c:pt idx="41">
                  <c:v>5.5248030000000004</c:v>
                </c:pt>
                <c:pt idx="42">
                  <c:v>5.5855100000000002</c:v>
                </c:pt>
                <c:pt idx="43">
                  <c:v>5.6611710000000004</c:v>
                </c:pt>
                <c:pt idx="44">
                  <c:v>5.7377900000000004</c:v>
                </c:pt>
                <c:pt idx="45">
                  <c:v>5.8105370000000001</c:v>
                </c:pt>
                <c:pt idx="46">
                  <c:v>5.8872020000000003</c:v>
                </c:pt>
                <c:pt idx="47">
                  <c:v>5.9575389999999997</c:v>
                </c:pt>
                <c:pt idx="48">
                  <c:v>6.0288950000000003</c:v>
                </c:pt>
                <c:pt idx="49">
                  <c:v>6.1121889999999999</c:v>
                </c:pt>
                <c:pt idx="50">
                  <c:v>6.1968249999999996</c:v>
                </c:pt>
              </c:numCache>
            </c:numRef>
          </c:val>
          <c:smooth val="0"/>
        </c:ser>
        <c:ser>
          <c:idx val="1"/>
          <c:order val="1"/>
          <c:tx>
            <c:strRef>
              <c:f>'Med and Hvy consp'!#REF!</c:f>
              <c:strCache>
                <c:ptCount val="1"/>
                <c:pt idx="0">
                  <c:v>#REF!</c:v>
                </c:pt>
              </c:strCache>
            </c:strRef>
          </c:tx>
          <c:spPr>
            <a:ln>
              <a:solidFill>
                <a:schemeClr val="accent2"/>
              </a:solidFill>
            </a:ln>
          </c:spPr>
          <c:marker>
            <c:symbol val="none"/>
          </c:marker>
          <c:cat>
            <c:numRef>
              <c:f>'Med and Hvy consp'!$D$2:$BB$2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'Med and Hvy consp'!#REF!</c:f>
              <c:numCache>
                <c:formatCode>General</c:formatCode>
                <c:ptCount val="1"/>
                <c:pt idx="0">
                  <c:v>1</c:v>
                </c:pt>
              </c:numCache>
            </c:numRef>
          </c:val>
          <c:smooth val="0"/>
        </c:ser>
        <c:ser>
          <c:idx val="2"/>
          <c:order val="2"/>
          <c:tx>
            <c:strRef>
              <c:f>'Med and Hvy consp'!#REF!</c:f>
              <c:strCache>
                <c:ptCount val="1"/>
                <c:pt idx="0">
                  <c:v>#REF!</c:v>
                </c:pt>
              </c:strCache>
            </c:strRef>
          </c:tx>
          <c:spPr>
            <a:ln>
              <a:solidFill>
                <a:schemeClr val="accent3"/>
              </a:solidFill>
            </a:ln>
          </c:spPr>
          <c:marker>
            <c:symbol val="none"/>
          </c:marker>
          <c:cat>
            <c:numRef>
              <c:f>'Med and Hvy consp'!$D$2:$BB$2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'Med and Hvy consp'!#REF!</c:f>
              <c:numCache>
                <c:formatCode>General</c:formatCode>
                <c:ptCount val="1"/>
                <c:pt idx="0">
                  <c:v>1</c:v>
                </c:pt>
              </c:numCache>
            </c:numRef>
          </c:val>
          <c:smooth val="0"/>
        </c:ser>
        <c:dLbls>
          <c:showLegendKey val="0"/>
          <c:showVal val="0"/>
          <c:showCatName val="0"/>
          <c:showSerName val="0"/>
          <c:showPercent val="0"/>
          <c:showBubbleSize val="0"/>
        </c:dLbls>
        <c:smooth val="0"/>
        <c:axId val="190203296"/>
        <c:axId val="190203856"/>
      </c:lineChart>
      <c:dateAx>
        <c:axId val="190203296"/>
        <c:scaling>
          <c:orientation val="minMax"/>
          <c:max val="51136"/>
        </c:scaling>
        <c:delete val="0"/>
        <c:axPos val="b"/>
        <c:numFmt formatCode="yyyy" sourceLinked="0"/>
        <c:majorTickMark val="out"/>
        <c:minorTickMark val="none"/>
        <c:tickLblPos val="nextTo"/>
        <c:spPr>
          <a:ln w="12700">
            <a:solidFill>
              <a:schemeClr val="tx1"/>
            </a:solidFill>
          </a:ln>
        </c:spPr>
        <c:crossAx val="190203856"/>
        <c:crosses val="autoZero"/>
        <c:auto val="1"/>
        <c:lblOffset val="100"/>
        <c:baseTimeUnit val="years"/>
        <c:majorUnit val="20"/>
        <c:majorTimeUnit val="years"/>
      </c:dateAx>
      <c:valAx>
        <c:axId val="190203856"/>
        <c:scaling>
          <c:orientation val="minMax"/>
        </c:scaling>
        <c:delete val="0"/>
        <c:axPos val="l"/>
        <c:majorGridlines>
          <c:spPr>
            <a:ln>
              <a:solidFill>
                <a:srgbClr val="FFFFFF">
                  <a:lumMod val="65000"/>
                </a:srgbClr>
              </a:solidFill>
            </a:ln>
          </c:spPr>
        </c:majorGridlines>
        <c:numFmt formatCode="#,##0" sourceLinked="0"/>
        <c:majorTickMark val="out"/>
        <c:minorTickMark val="none"/>
        <c:tickLblPos val="nextTo"/>
        <c:spPr>
          <a:ln>
            <a:noFill/>
          </a:ln>
        </c:spPr>
        <c:crossAx val="190203296"/>
        <c:crosses val="autoZero"/>
        <c:crossBetween val="midCat"/>
      </c:valAx>
    </c:plotArea>
    <c:plotVisOnly val="1"/>
    <c:dispBlanksAs val="gap"/>
    <c:showDLblsOverMax val="0"/>
  </c:chart>
  <c:spPr>
    <a:ln>
      <a:noFill/>
    </a:ln>
  </c:spPr>
  <c:txPr>
    <a:bodyPr/>
    <a:lstStyle/>
    <a:p>
      <a:pPr>
        <a:defRPr sz="1200"/>
      </a:pPr>
      <a:endParaRPr lang="en-US"/>
    </a:p>
  </c:txPr>
  <c:externalData r:id="rId2">
    <c:autoUpdate val="0"/>
  </c:externalData>
  <c:userShapes r:id="rId3"/>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0564140098114851E-2"/>
          <c:y val="0.16023111694371539"/>
          <c:w val="0.67508316275604308"/>
          <c:h val="0.75009259259259264"/>
        </c:manualLayout>
      </c:layout>
      <c:areaChart>
        <c:grouping val="stacked"/>
        <c:varyColors val="0"/>
        <c:ser>
          <c:idx val="4"/>
          <c:order val="0"/>
          <c:tx>
            <c:strRef>
              <c:f>consumption!$C$29</c:f>
              <c:strCache>
                <c:ptCount val="1"/>
                <c:pt idx="0">
                  <c:v>other</c:v>
                </c:pt>
              </c:strCache>
            </c:strRef>
          </c:tx>
          <c:spPr>
            <a:solidFill>
              <a:schemeClr val="tx1">
                <a:lumMod val="50000"/>
                <a:lumOff val="50000"/>
              </a:schemeClr>
            </a:solidFill>
            <a:ln>
              <a:noFill/>
            </a:ln>
            <a:effectLst/>
          </c:spPr>
          <c:cat>
            <c:numRef>
              <c:f>consumption!$BC$1:$CQ$1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consumption!$BC$29:$CQ$29</c:f>
              <c:numCache>
                <c:formatCode>General</c:formatCode>
                <c:ptCount val="41"/>
                <c:pt idx="0">
                  <c:v>1.7833799999999975</c:v>
                </c:pt>
                <c:pt idx="1">
                  <c:v>1.4540380000000042</c:v>
                </c:pt>
                <c:pt idx="2">
                  <c:v>1.583636999999996</c:v>
                </c:pt>
                <c:pt idx="3">
                  <c:v>1.3920919999999946</c:v>
                </c:pt>
                <c:pt idx="4">
                  <c:v>1.5395109999999974</c:v>
                </c:pt>
                <c:pt idx="5">
                  <c:v>1.6788580000000017</c:v>
                </c:pt>
                <c:pt idx="6">
                  <c:v>1.7602020000000032</c:v>
                </c:pt>
                <c:pt idx="7">
                  <c:v>1.892786000000001</c:v>
                </c:pt>
                <c:pt idx="8">
                  <c:v>1.8450710000000008</c:v>
                </c:pt>
                <c:pt idx="9">
                  <c:v>1.7203199999999974</c:v>
                </c:pt>
                <c:pt idx="10">
                  <c:v>1.8310359999999974</c:v>
                </c:pt>
                <c:pt idx="11">
                  <c:v>1.786057999999997</c:v>
                </c:pt>
                <c:pt idx="12">
                  <c:v>1.7032289999999968</c:v>
                </c:pt>
                <c:pt idx="13">
                  <c:v>1.7645720000000011</c:v>
                </c:pt>
                <c:pt idx="14">
                  <c:v>1.5003309999999992</c:v>
                </c:pt>
                <c:pt idx="15">
                  <c:v>1.4990419999999993</c:v>
                </c:pt>
                <c:pt idx="16">
                  <c:v>1.5292199999999987</c:v>
                </c:pt>
                <c:pt idx="17">
                  <c:v>1.3542450000000024</c:v>
                </c:pt>
                <c:pt idx="18">
                  <c:v>1.3768599999999971</c:v>
                </c:pt>
                <c:pt idx="19">
                  <c:v>1.3901019999999988</c:v>
                </c:pt>
                <c:pt idx="20">
                  <c:v>1.4485560000000035</c:v>
                </c:pt>
                <c:pt idx="21">
                  <c:v>1.4586860000000001</c:v>
                </c:pt>
                <c:pt idx="22">
                  <c:v>1.4748590000000021</c:v>
                </c:pt>
                <c:pt idx="23">
                  <c:v>1.4975559999999994</c:v>
                </c:pt>
                <c:pt idx="24">
                  <c:v>1.5272280000000009</c:v>
                </c:pt>
                <c:pt idx="25">
                  <c:v>1.5576889999999999</c:v>
                </c:pt>
                <c:pt idx="26">
                  <c:v>1.5851550000000003</c:v>
                </c:pt>
                <c:pt idx="27">
                  <c:v>1.6104710000000004</c:v>
                </c:pt>
                <c:pt idx="28">
                  <c:v>1.637944000000001</c:v>
                </c:pt>
                <c:pt idx="29">
                  <c:v>1.6656479999999938</c:v>
                </c:pt>
                <c:pt idx="30">
                  <c:v>1.6936129999999991</c:v>
                </c:pt>
                <c:pt idx="31">
                  <c:v>1.7166379999999961</c:v>
                </c:pt>
                <c:pt idx="32">
                  <c:v>1.7432789999999976</c:v>
                </c:pt>
                <c:pt idx="33">
                  <c:v>1.7719670000000001</c:v>
                </c:pt>
                <c:pt idx="34">
                  <c:v>1.805848000000001</c:v>
                </c:pt>
                <c:pt idx="35">
                  <c:v>1.8421030000000016</c:v>
                </c:pt>
                <c:pt idx="36">
                  <c:v>1.8670769999999983</c:v>
                </c:pt>
                <c:pt idx="37">
                  <c:v>1.8946570000000023</c:v>
                </c:pt>
                <c:pt idx="38">
                  <c:v>1.9202270000000006</c:v>
                </c:pt>
                <c:pt idx="39">
                  <c:v>1.9486300000000014</c:v>
                </c:pt>
                <c:pt idx="40">
                  <c:v>1.9717320000000029</c:v>
                </c:pt>
              </c:numCache>
            </c:numRef>
          </c:val>
        </c:ser>
        <c:ser>
          <c:idx val="2"/>
          <c:order val="1"/>
          <c:tx>
            <c:strRef>
              <c:f>consumption!$C$28</c:f>
              <c:strCache>
                <c:ptCount val="1"/>
                <c:pt idx="0">
                  <c:v>electricity</c:v>
                </c:pt>
              </c:strCache>
            </c:strRef>
          </c:tx>
          <c:spPr>
            <a:solidFill>
              <a:schemeClr val="accent5"/>
            </a:solidFill>
            <a:ln>
              <a:noFill/>
            </a:ln>
            <a:effectLst/>
          </c:spPr>
          <c:cat>
            <c:numRef>
              <c:f>consumption!$BC$1:$CQ$1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consumption!$BC$28:$CQ$28</c:f>
              <c:numCache>
                <c:formatCode>General</c:formatCode>
                <c:ptCount val="41"/>
                <c:pt idx="0">
                  <c:v>1.8363000000000001E-2</c:v>
                </c:pt>
                <c:pt idx="1">
                  <c:v>1.9531E-2</c:v>
                </c:pt>
                <c:pt idx="2">
                  <c:v>1.8824999999999998E-2</c:v>
                </c:pt>
                <c:pt idx="3">
                  <c:v>2.3234999999999999E-2</c:v>
                </c:pt>
                <c:pt idx="4">
                  <c:v>2.4646999999999999E-2</c:v>
                </c:pt>
                <c:pt idx="5">
                  <c:v>2.5611999999999999E-2</c:v>
                </c:pt>
                <c:pt idx="6">
                  <c:v>2.5103999999999998E-2</c:v>
                </c:pt>
                <c:pt idx="7">
                  <c:v>2.7885E-2</c:v>
                </c:pt>
                <c:pt idx="8">
                  <c:v>2.6113000000000001E-2</c:v>
                </c:pt>
                <c:pt idx="9">
                  <c:v>2.6504E-2</c:v>
                </c:pt>
                <c:pt idx="10">
                  <c:v>2.6315000000000002E-2</c:v>
                </c:pt>
                <c:pt idx="11">
                  <c:v>2.6176999999999999E-2</c:v>
                </c:pt>
                <c:pt idx="12">
                  <c:v>2.4975999999999998E-2</c:v>
                </c:pt>
                <c:pt idx="13">
                  <c:v>2.6016999999999998E-2</c:v>
                </c:pt>
                <c:pt idx="14">
                  <c:v>2.6468999999999999E-2</c:v>
                </c:pt>
                <c:pt idx="15">
                  <c:v>2.6133E-2</c:v>
                </c:pt>
                <c:pt idx="16">
                  <c:v>3.6193000000000003E-2</c:v>
                </c:pt>
                <c:pt idx="17">
                  <c:v>4.1050999999999997E-2</c:v>
                </c:pt>
                <c:pt idx="18">
                  <c:v>4.6428999999999998E-2</c:v>
                </c:pt>
                <c:pt idx="19">
                  <c:v>5.4274999999999997E-2</c:v>
                </c:pt>
                <c:pt idx="20">
                  <c:v>6.4383999999999997E-2</c:v>
                </c:pt>
                <c:pt idx="21">
                  <c:v>7.7761999999999998E-2</c:v>
                </c:pt>
                <c:pt idx="22">
                  <c:v>9.2852000000000004E-2</c:v>
                </c:pt>
                <c:pt idx="23">
                  <c:v>0.109357</c:v>
                </c:pt>
                <c:pt idx="24">
                  <c:v>0.126833</c:v>
                </c:pt>
                <c:pt idx="25">
                  <c:v>0.14480699999999999</c:v>
                </c:pt>
                <c:pt idx="26">
                  <c:v>0.16237299999999999</c:v>
                </c:pt>
                <c:pt idx="27">
                  <c:v>0.17883399999999999</c:v>
                </c:pt>
                <c:pt idx="28">
                  <c:v>0.194242</c:v>
                </c:pt>
                <c:pt idx="29">
                  <c:v>0.20875299999999999</c:v>
                </c:pt>
                <c:pt idx="30">
                  <c:v>0.22293199999999999</c:v>
                </c:pt>
                <c:pt idx="31">
                  <c:v>0.236267</c:v>
                </c:pt>
                <c:pt idx="32">
                  <c:v>0.24870999999999999</c:v>
                </c:pt>
                <c:pt idx="33">
                  <c:v>0.26078899999999999</c:v>
                </c:pt>
                <c:pt idx="34">
                  <c:v>0.27258599999999999</c:v>
                </c:pt>
                <c:pt idx="35">
                  <c:v>0.283806</c:v>
                </c:pt>
                <c:pt idx="36">
                  <c:v>0.29465999999999998</c:v>
                </c:pt>
                <c:pt idx="37">
                  <c:v>0.30496400000000001</c:v>
                </c:pt>
                <c:pt idx="38">
                  <c:v>0.314807</c:v>
                </c:pt>
                <c:pt idx="39">
                  <c:v>0.32428099999999999</c:v>
                </c:pt>
                <c:pt idx="40">
                  <c:v>0.33354299999999998</c:v>
                </c:pt>
              </c:numCache>
            </c:numRef>
          </c:val>
        </c:ser>
        <c:ser>
          <c:idx val="1"/>
          <c:order val="2"/>
          <c:tx>
            <c:strRef>
              <c:f>consumption!$C$27</c:f>
              <c:strCache>
                <c:ptCount val="1"/>
                <c:pt idx="0">
                  <c:v>jet fuel</c:v>
                </c:pt>
              </c:strCache>
            </c:strRef>
          </c:tx>
          <c:spPr>
            <a:solidFill>
              <a:schemeClr val="accent4"/>
            </a:solidFill>
            <a:ln>
              <a:noFill/>
            </a:ln>
            <a:effectLst/>
          </c:spPr>
          <c:cat>
            <c:numRef>
              <c:f>consumption!$BC$1:$CQ$1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consumption!$BC$27:$CQ$27</c:f>
              <c:numCache>
                <c:formatCode>General</c:formatCode>
                <c:ptCount val="41"/>
                <c:pt idx="0">
                  <c:v>3.5803499999999997</c:v>
                </c:pt>
                <c:pt idx="1">
                  <c:v>3.425986</c:v>
                </c:pt>
                <c:pt idx="2">
                  <c:v>3.3403180000000003</c:v>
                </c:pt>
                <c:pt idx="3">
                  <c:v>3.2654570000000001</c:v>
                </c:pt>
                <c:pt idx="4">
                  <c:v>3.38253</c:v>
                </c:pt>
                <c:pt idx="5">
                  <c:v>3.4747539999999999</c:v>
                </c:pt>
                <c:pt idx="6">
                  <c:v>3.379381</c:v>
                </c:pt>
                <c:pt idx="7">
                  <c:v>3.3576090000000001</c:v>
                </c:pt>
                <c:pt idx="8">
                  <c:v>3.1928389999999998</c:v>
                </c:pt>
                <c:pt idx="9">
                  <c:v>2.8832770000000001</c:v>
                </c:pt>
                <c:pt idx="10">
                  <c:v>2.962869</c:v>
                </c:pt>
                <c:pt idx="11">
                  <c:v>2.9498180000000001</c:v>
                </c:pt>
                <c:pt idx="12">
                  <c:v>2.9014340000000001</c:v>
                </c:pt>
                <c:pt idx="13">
                  <c:v>2.9685590000000004</c:v>
                </c:pt>
                <c:pt idx="14">
                  <c:v>3.0420889999999998</c:v>
                </c:pt>
                <c:pt idx="15">
                  <c:v>3.2041650000000002</c:v>
                </c:pt>
                <c:pt idx="16">
                  <c:v>2.8257180000000002</c:v>
                </c:pt>
                <c:pt idx="17">
                  <c:v>2.8732160000000002</c:v>
                </c:pt>
                <c:pt idx="18">
                  <c:v>2.9197030000000002</c:v>
                </c:pt>
                <c:pt idx="19">
                  <c:v>2.9601419999999998</c:v>
                </c:pt>
                <c:pt idx="20">
                  <c:v>3.0101740000000001</c:v>
                </c:pt>
                <c:pt idx="21">
                  <c:v>3.0688569999999999</c:v>
                </c:pt>
                <c:pt idx="22">
                  <c:v>3.1271339999999999</c:v>
                </c:pt>
                <c:pt idx="23">
                  <c:v>3.180803</c:v>
                </c:pt>
                <c:pt idx="24">
                  <c:v>3.2348029999999999</c:v>
                </c:pt>
                <c:pt idx="25">
                  <c:v>3.286378</c:v>
                </c:pt>
                <c:pt idx="26">
                  <c:v>3.33135</c:v>
                </c:pt>
                <c:pt idx="27">
                  <c:v>3.3808470000000002</c:v>
                </c:pt>
                <c:pt idx="28">
                  <c:v>3.4377800000000001</c:v>
                </c:pt>
                <c:pt idx="29">
                  <c:v>3.490075</c:v>
                </c:pt>
                <c:pt idx="30">
                  <c:v>3.5350839999999999</c:v>
                </c:pt>
                <c:pt idx="31">
                  <c:v>3.578783</c:v>
                </c:pt>
                <c:pt idx="32">
                  <c:v>3.6256780000000002</c:v>
                </c:pt>
                <c:pt idx="33">
                  <c:v>3.6787160000000001</c:v>
                </c:pt>
                <c:pt idx="34">
                  <c:v>3.7345830000000002</c:v>
                </c:pt>
                <c:pt idx="35">
                  <c:v>3.7919339999999999</c:v>
                </c:pt>
                <c:pt idx="36">
                  <c:v>3.8491590000000002</c:v>
                </c:pt>
                <c:pt idx="37">
                  <c:v>3.906269</c:v>
                </c:pt>
                <c:pt idx="38">
                  <c:v>3.9683320000000002</c:v>
                </c:pt>
                <c:pt idx="39">
                  <c:v>4.0269640000000004</c:v>
                </c:pt>
                <c:pt idx="40">
                  <c:v>4.082211</c:v>
                </c:pt>
              </c:numCache>
            </c:numRef>
          </c:val>
        </c:ser>
        <c:ser>
          <c:idx val="0"/>
          <c:order val="3"/>
          <c:tx>
            <c:strRef>
              <c:f>consumption!$C$26</c:f>
              <c:strCache>
                <c:ptCount val="1"/>
                <c:pt idx="0">
                  <c:v>distilate fuel oil</c:v>
                </c:pt>
              </c:strCache>
            </c:strRef>
          </c:tx>
          <c:spPr>
            <a:solidFill>
              <a:schemeClr val="accent2"/>
            </a:solidFill>
            <a:ln>
              <a:noFill/>
            </a:ln>
            <a:effectLst/>
          </c:spPr>
          <c:cat>
            <c:numRef>
              <c:f>consumption!$BC$1:$CQ$1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consumption!$BC$26:$CQ$26</c:f>
              <c:numCache>
                <c:formatCode>General</c:formatCode>
                <c:ptCount val="41"/>
                <c:pt idx="0">
                  <c:v>5.1592120000000001</c:v>
                </c:pt>
                <c:pt idx="1">
                  <c:v>5.2862529999999994</c:v>
                </c:pt>
                <c:pt idx="2">
                  <c:v>5.3868270000000003</c:v>
                </c:pt>
                <c:pt idx="3">
                  <c:v>5.5839530000000002</c:v>
                </c:pt>
                <c:pt idx="4">
                  <c:v>5.9250590000000001</c:v>
                </c:pt>
                <c:pt idx="5">
                  <c:v>6.0682610000000006</c:v>
                </c:pt>
                <c:pt idx="6">
                  <c:v>6.3900139999999999</c:v>
                </c:pt>
                <c:pt idx="7">
                  <c:v>6.4125240000000003</c:v>
                </c:pt>
                <c:pt idx="8">
                  <c:v>5.7921229999999992</c:v>
                </c:pt>
                <c:pt idx="9">
                  <c:v>5.5410140000000006</c:v>
                </c:pt>
                <c:pt idx="10">
                  <c:v>5.8281970000000003</c:v>
                </c:pt>
                <c:pt idx="11">
                  <c:v>6.0034520000000002</c:v>
                </c:pt>
                <c:pt idx="12">
                  <c:v>5.7414040000000002</c:v>
                </c:pt>
                <c:pt idx="13">
                  <c:v>5.9004440000000002</c:v>
                </c:pt>
                <c:pt idx="14">
                  <c:v>6.1617039999999994</c:v>
                </c:pt>
                <c:pt idx="15">
                  <c:v>6.1439560000000002</c:v>
                </c:pt>
                <c:pt idx="16">
                  <c:v>6.5417779999999999</c:v>
                </c:pt>
                <c:pt idx="17">
                  <c:v>6.7224529999999998</c:v>
                </c:pt>
                <c:pt idx="18">
                  <c:v>6.7569720000000002</c:v>
                </c:pt>
                <c:pt idx="19">
                  <c:v>6.7995919999999996</c:v>
                </c:pt>
                <c:pt idx="20">
                  <c:v>6.7439749999999998</c:v>
                </c:pt>
                <c:pt idx="21">
                  <c:v>6.7861779999999996</c:v>
                </c:pt>
                <c:pt idx="22">
                  <c:v>6.8194520000000001</c:v>
                </c:pt>
                <c:pt idx="23">
                  <c:v>6.8344189999999996</c:v>
                </c:pt>
                <c:pt idx="24">
                  <c:v>6.8232780000000002</c:v>
                </c:pt>
                <c:pt idx="25">
                  <c:v>6.7778479999999997</c:v>
                </c:pt>
                <c:pt idx="26">
                  <c:v>6.6912339999999997</c:v>
                </c:pt>
                <c:pt idx="27">
                  <c:v>6.6195279999999999</c:v>
                </c:pt>
                <c:pt idx="28">
                  <c:v>6.5507790000000004</c:v>
                </c:pt>
                <c:pt idx="29">
                  <c:v>6.4857040000000001</c:v>
                </c:pt>
                <c:pt idx="30">
                  <c:v>6.4261020000000002</c:v>
                </c:pt>
                <c:pt idx="31">
                  <c:v>6.3668769999999997</c:v>
                </c:pt>
                <c:pt idx="32">
                  <c:v>6.3097070000000004</c:v>
                </c:pt>
                <c:pt idx="33">
                  <c:v>6.2841259999999997</c:v>
                </c:pt>
                <c:pt idx="34">
                  <c:v>6.2776290000000001</c:v>
                </c:pt>
                <c:pt idx="35">
                  <c:v>6.2851299999999997</c:v>
                </c:pt>
                <c:pt idx="36">
                  <c:v>6.2910529999999998</c:v>
                </c:pt>
                <c:pt idx="37">
                  <c:v>6.3124690000000001</c:v>
                </c:pt>
                <c:pt idx="38">
                  <c:v>6.3461949999999998</c:v>
                </c:pt>
                <c:pt idx="39">
                  <c:v>6.3765729999999996</c:v>
                </c:pt>
                <c:pt idx="40">
                  <c:v>6.3959330000000003</c:v>
                </c:pt>
              </c:numCache>
            </c:numRef>
          </c:val>
        </c:ser>
        <c:ser>
          <c:idx val="3"/>
          <c:order val="4"/>
          <c:tx>
            <c:strRef>
              <c:f>consumption!$C$25</c:f>
              <c:strCache>
                <c:ptCount val="1"/>
                <c:pt idx="0">
                  <c:v>motor gasoline</c:v>
                </c:pt>
              </c:strCache>
            </c:strRef>
          </c:tx>
          <c:spPr>
            <a:solidFill>
              <a:schemeClr val="accent6"/>
            </a:solidFill>
            <a:ln>
              <a:noFill/>
            </a:ln>
            <a:effectLst/>
          </c:spPr>
          <c:cat>
            <c:numRef>
              <c:f>consumption!$BC$1:$CQ$1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consumption!$BC$25:$CQ$25</c:f>
              <c:numCache>
                <c:formatCode>General</c:formatCode>
                <c:ptCount val="41"/>
                <c:pt idx="0">
                  <c:v>15.972518000000001</c:v>
                </c:pt>
                <c:pt idx="1">
                  <c:v>16.053117</c:v>
                </c:pt>
                <c:pt idx="2">
                  <c:v>16.474443000000001</c:v>
                </c:pt>
                <c:pt idx="3">
                  <c:v>16.584551000000001</c:v>
                </c:pt>
                <c:pt idx="4">
                  <c:v>16.916866000000002</c:v>
                </c:pt>
                <c:pt idx="5">
                  <c:v>16.977228999999998</c:v>
                </c:pt>
                <c:pt idx="6">
                  <c:v>17.108029999999999</c:v>
                </c:pt>
                <c:pt idx="7">
                  <c:v>17.108889999999999</c:v>
                </c:pt>
                <c:pt idx="8">
                  <c:v>16.574299</c:v>
                </c:pt>
                <c:pt idx="9">
                  <c:v>16.460238</c:v>
                </c:pt>
                <c:pt idx="10">
                  <c:v>16.355593000000002</c:v>
                </c:pt>
                <c:pt idx="11">
                  <c:v>15.892396000000002</c:v>
                </c:pt>
                <c:pt idx="12">
                  <c:v>15.797644</c:v>
                </c:pt>
                <c:pt idx="13">
                  <c:v>16.036000000000001</c:v>
                </c:pt>
                <c:pt idx="14">
                  <c:v>16.201971</c:v>
                </c:pt>
                <c:pt idx="15">
                  <c:v>16.659813</c:v>
                </c:pt>
                <c:pt idx="16">
                  <c:v>17.269238999999999</c:v>
                </c:pt>
                <c:pt idx="17">
                  <c:v>17.413166</c:v>
                </c:pt>
                <c:pt idx="18">
                  <c:v>17.445385000000002</c:v>
                </c:pt>
                <c:pt idx="19">
                  <c:v>17.320919</c:v>
                </c:pt>
                <c:pt idx="20">
                  <c:v>17.137132999999999</c:v>
                </c:pt>
                <c:pt idx="21">
                  <c:v>16.880504999999999</c:v>
                </c:pt>
                <c:pt idx="22">
                  <c:v>16.573788</c:v>
                </c:pt>
                <c:pt idx="23">
                  <c:v>16.206354000000001</c:v>
                </c:pt>
                <c:pt idx="24">
                  <c:v>15.803304000000001</c:v>
                </c:pt>
                <c:pt idx="25">
                  <c:v>15.380535</c:v>
                </c:pt>
                <c:pt idx="26">
                  <c:v>15.018958</c:v>
                </c:pt>
                <c:pt idx="27">
                  <c:v>14.703791000000001</c:v>
                </c:pt>
                <c:pt idx="28">
                  <c:v>14.436728</c:v>
                </c:pt>
                <c:pt idx="29">
                  <c:v>14.199676</c:v>
                </c:pt>
                <c:pt idx="30">
                  <c:v>13.975633999999999</c:v>
                </c:pt>
                <c:pt idx="31">
                  <c:v>13.773146000000001</c:v>
                </c:pt>
                <c:pt idx="32">
                  <c:v>13.592909000000001</c:v>
                </c:pt>
                <c:pt idx="33">
                  <c:v>13.449182</c:v>
                </c:pt>
                <c:pt idx="34">
                  <c:v>13.331393</c:v>
                </c:pt>
                <c:pt idx="35">
                  <c:v>13.229552999999999</c:v>
                </c:pt>
                <c:pt idx="36">
                  <c:v>13.15521</c:v>
                </c:pt>
                <c:pt idx="37">
                  <c:v>13.10267</c:v>
                </c:pt>
                <c:pt idx="38">
                  <c:v>13.077137</c:v>
                </c:pt>
                <c:pt idx="39">
                  <c:v>13.050788000000001</c:v>
                </c:pt>
                <c:pt idx="40">
                  <c:v>13.038081999999999</c:v>
                </c:pt>
              </c:numCache>
            </c:numRef>
          </c:val>
        </c:ser>
        <c:dLbls>
          <c:showLegendKey val="0"/>
          <c:showVal val="0"/>
          <c:showCatName val="0"/>
          <c:showSerName val="0"/>
          <c:showPercent val="0"/>
          <c:showBubbleSize val="0"/>
        </c:dLbls>
        <c:axId val="224182560"/>
        <c:axId val="224183120"/>
      </c:areaChart>
      <c:catAx>
        <c:axId val="224182560"/>
        <c:scaling>
          <c:orientation val="minMax"/>
        </c:scaling>
        <c:delete val="0"/>
        <c:axPos val="b"/>
        <c:numFmt formatCode="General" sourceLinked="1"/>
        <c:majorTickMark val="out"/>
        <c:minorTickMark val="none"/>
        <c:tickLblPos val="nextTo"/>
        <c:spPr>
          <a:noFill/>
          <a:ln w="12700" cap="flat" cmpd="sng" algn="ctr">
            <a:solidFill>
              <a:srgbClr val="000000"/>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4183120"/>
        <c:crosses val="autoZero"/>
        <c:auto val="1"/>
        <c:lblAlgn val="ctr"/>
        <c:lblOffset val="100"/>
        <c:tickLblSkip val="10"/>
        <c:tickMarkSkip val="10"/>
        <c:noMultiLvlLbl val="0"/>
      </c:catAx>
      <c:valAx>
        <c:axId val="224183120"/>
        <c:scaling>
          <c:orientation val="minMax"/>
        </c:scaling>
        <c:delete val="0"/>
        <c:axPos val="l"/>
        <c:majorGridlines>
          <c:spPr>
            <a:ln w="9525" cap="flat" cmpd="sng" algn="ctr">
              <a:solidFill>
                <a:srgbClr val="FFFFFF">
                  <a:lumMod val="65000"/>
                </a:srgb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4182560"/>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4">
    <c:autoUpdate val="0"/>
  </c:externalData>
  <c:userShapes r:id="rId5"/>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9133858267716532E-2"/>
          <c:y val="0.17129629629629628"/>
          <c:w val="0.61212015164771072"/>
          <c:h val="0.74207531350247891"/>
        </c:manualLayout>
      </c:layout>
      <c:areaChart>
        <c:grouping val="stacked"/>
        <c:varyColors val="0"/>
        <c:ser>
          <c:idx val="6"/>
          <c:order val="0"/>
          <c:tx>
            <c:strRef>
              <c:f>cons!$C$31</c:f>
              <c:strCache>
                <c:ptCount val="1"/>
                <c:pt idx="0">
                  <c:v>other</c:v>
                </c:pt>
              </c:strCache>
            </c:strRef>
          </c:tx>
          <c:spPr>
            <a:solidFill>
              <a:schemeClr val="bg1">
                <a:lumMod val="65000"/>
              </a:schemeClr>
            </a:solidFill>
            <a:ln>
              <a:noFill/>
            </a:ln>
            <a:effectLst/>
          </c:spPr>
          <c:cat>
            <c:numRef>
              <c:f>cons!$D$2:$BB$2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cons!$D$31:$BB$31</c:f>
              <c:numCache>
                <c:formatCode>General</c:formatCode>
                <c:ptCount val="51"/>
                <c:pt idx="0">
                  <c:v>1.597863</c:v>
                </c:pt>
                <c:pt idx="1">
                  <c:v>1.5691619999999999</c:v>
                </c:pt>
                <c:pt idx="2">
                  <c:v>1.7458819999999999</c:v>
                </c:pt>
                <c:pt idx="3">
                  <c:v>1.6777589999999998</c:v>
                </c:pt>
                <c:pt idx="4">
                  <c:v>1.6309960000000001</c:v>
                </c:pt>
                <c:pt idx="5">
                  <c:v>1.6568320000000001</c:v>
                </c:pt>
                <c:pt idx="6">
                  <c:v>1.6652689999999999</c:v>
                </c:pt>
                <c:pt idx="7">
                  <c:v>1.7202520000000001</c:v>
                </c:pt>
                <c:pt idx="8">
                  <c:v>1.7052590000000001</c:v>
                </c:pt>
                <c:pt idx="9">
                  <c:v>1.7615950000000002</c:v>
                </c:pt>
                <c:pt idx="10">
                  <c:v>1.8184100000000001</c:v>
                </c:pt>
                <c:pt idx="11">
                  <c:v>1.8411149999999998</c:v>
                </c:pt>
                <c:pt idx="12">
                  <c:v>1.8266820000000001</c:v>
                </c:pt>
                <c:pt idx="13">
                  <c:v>1.898272</c:v>
                </c:pt>
                <c:pt idx="14">
                  <c:v>1.7539289999999998</c:v>
                </c:pt>
                <c:pt idx="15">
                  <c:v>1.734899</c:v>
                </c:pt>
                <c:pt idx="16">
                  <c:v>1.7441190000000002</c:v>
                </c:pt>
                <c:pt idx="17">
                  <c:v>1.7017089999999999</c:v>
                </c:pt>
                <c:pt idx="18">
                  <c:v>1.717206</c:v>
                </c:pt>
                <c:pt idx="19">
                  <c:v>1.7228409999999998</c:v>
                </c:pt>
                <c:pt idx="20">
                  <c:v>1.7294450000000001</c:v>
                </c:pt>
                <c:pt idx="21">
                  <c:v>1.726416</c:v>
                </c:pt>
                <c:pt idx="22">
                  <c:v>1.730672</c:v>
                </c:pt>
                <c:pt idx="23">
                  <c:v>1.7406889999999999</c:v>
                </c:pt>
                <c:pt idx="24">
                  <c:v>1.755209</c:v>
                </c:pt>
                <c:pt idx="25">
                  <c:v>1.769571</c:v>
                </c:pt>
                <c:pt idx="26">
                  <c:v>1.7798510000000001</c:v>
                </c:pt>
                <c:pt idx="27">
                  <c:v>1.7886929999999999</c:v>
                </c:pt>
                <c:pt idx="28">
                  <c:v>1.802581</c:v>
                </c:pt>
                <c:pt idx="29">
                  <c:v>1.8164929999999999</c:v>
                </c:pt>
                <c:pt idx="30">
                  <c:v>1.8295790000000001</c:v>
                </c:pt>
                <c:pt idx="31">
                  <c:v>1.8383109999999998</c:v>
                </c:pt>
                <c:pt idx="32">
                  <c:v>1.852088</c:v>
                </c:pt>
                <c:pt idx="33">
                  <c:v>1.8656450000000002</c:v>
                </c:pt>
                <c:pt idx="34">
                  <c:v>1.884787</c:v>
                </c:pt>
                <c:pt idx="35">
                  <c:v>1.905637</c:v>
                </c:pt>
                <c:pt idx="36">
                  <c:v>1.9206940000000001</c:v>
                </c:pt>
                <c:pt idx="37">
                  <c:v>1.9388269999999999</c:v>
                </c:pt>
                <c:pt idx="38">
                  <c:v>1.9569799999999997</c:v>
                </c:pt>
                <c:pt idx="39">
                  <c:v>1.9746889999999999</c:v>
                </c:pt>
                <c:pt idx="40">
                  <c:v>1.9897309999999999</c:v>
                </c:pt>
                <c:pt idx="41">
                  <c:v>2.0074540000000001</c:v>
                </c:pt>
                <c:pt idx="42">
                  <c:v>2.0243770000000003</c:v>
                </c:pt>
                <c:pt idx="43">
                  <c:v>2.040921</c:v>
                </c:pt>
                <c:pt idx="44">
                  <c:v>2.0591970000000002</c:v>
                </c:pt>
                <c:pt idx="45">
                  <c:v>2.0781879999999999</c:v>
                </c:pt>
                <c:pt idx="46">
                  <c:v>2.0969249999999997</c:v>
                </c:pt>
                <c:pt idx="47">
                  <c:v>2.1162350000000001</c:v>
                </c:pt>
                <c:pt idx="48">
                  <c:v>2.1333690000000001</c:v>
                </c:pt>
                <c:pt idx="49">
                  <c:v>2.1504089999999998</c:v>
                </c:pt>
                <c:pt idx="50">
                  <c:v>2.1724450000000002</c:v>
                </c:pt>
              </c:numCache>
            </c:numRef>
          </c:val>
        </c:ser>
        <c:ser>
          <c:idx val="5"/>
          <c:order val="1"/>
          <c:tx>
            <c:strRef>
              <c:f>cons!$C$30</c:f>
              <c:strCache>
                <c:ptCount val="1"/>
                <c:pt idx="0">
                  <c:v>marine</c:v>
                </c:pt>
              </c:strCache>
            </c:strRef>
          </c:tx>
          <c:spPr>
            <a:solidFill>
              <a:schemeClr val="accent5">
                <a:lumMod val="50000"/>
              </a:schemeClr>
            </a:solidFill>
            <a:ln>
              <a:noFill/>
            </a:ln>
            <a:effectLst/>
          </c:spPr>
          <c:cat>
            <c:numRef>
              <c:f>cons!$D$2:$BB$2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cons!$D$30:$BB$30</c:f>
              <c:numCache>
                <c:formatCode>General</c:formatCode>
                <c:ptCount val="51"/>
                <c:pt idx="0">
                  <c:v>1.310041</c:v>
                </c:pt>
                <c:pt idx="1">
                  <c:v>0.96578199999999992</c:v>
                </c:pt>
                <c:pt idx="2">
                  <c:v>1.066039</c:v>
                </c:pt>
                <c:pt idx="3">
                  <c:v>0.93994200000000006</c:v>
                </c:pt>
                <c:pt idx="4">
                  <c:v>1.1424609999999999</c:v>
                </c:pt>
                <c:pt idx="5">
                  <c:v>1.2551589999999999</c:v>
                </c:pt>
                <c:pt idx="6">
                  <c:v>1.3390430000000002</c:v>
                </c:pt>
                <c:pt idx="7">
                  <c:v>1.4378519999999999</c:v>
                </c:pt>
                <c:pt idx="8">
                  <c:v>1.332057</c:v>
                </c:pt>
                <c:pt idx="9">
                  <c:v>1.168275</c:v>
                </c:pt>
                <c:pt idx="10">
                  <c:v>1.2949129999999998</c:v>
                </c:pt>
                <c:pt idx="11">
                  <c:v>1.180096</c:v>
                </c:pt>
                <c:pt idx="12">
                  <c:v>1.039266</c:v>
                </c:pt>
                <c:pt idx="13">
                  <c:v>0.99086000000000007</c:v>
                </c:pt>
                <c:pt idx="14">
                  <c:v>0.91297400000000006</c:v>
                </c:pt>
                <c:pt idx="15">
                  <c:v>1.0319129999999999</c:v>
                </c:pt>
                <c:pt idx="16">
                  <c:v>1.1595230000000001</c:v>
                </c:pt>
                <c:pt idx="17">
                  <c:v>1.035847</c:v>
                </c:pt>
                <c:pt idx="18">
                  <c:v>1.0429330000000001</c:v>
                </c:pt>
                <c:pt idx="19">
                  <c:v>1.05779</c:v>
                </c:pt>
                <c:pt idx="20">
                  <c:v>1.0314950000000001</c:v>
                </c:pt>
                <c:pt idx="21">
                  <c:v>1.0411539999999999</c:v>
                </c:pt>
                <c:pt idx="22">
                  <c:v>1.051032</c:v>
                </c:pt>
                <c:pt idx="23">
                  <c:v>1.061787</c:v>
                </c:pt>
                <c:pt idx="24">
                  <c:v>1.0733239999999999</c:v>
                </c:pt>
                <c:pt idx="25">
                  <c:v>1.083445</c:v>
                </c:pt>
                <c:pt idx="26">
                  <c:v>1.0931299999999999</c:v>
                </c:pt>
                <c:pt idx="27">
                  <c:v>1.1029309999999999</c:v>
                </c:pt>
                <c:pt idx="28">
                  <c:v>1.111272</c:v>
                </c:pt>
                <c:pt idx="29">
                  <c:v>1.120439</c:v>
                </c:pt>
                <c:pt idx="30">
                  <c:v>1.1308440000000002</c:v>
                </c:pt>
                <c:pt idx="31">
                  <c:v>1.1426449999999999</c:v>
                </c:pt>
                <c:pt idx="32">
                  <c:v>1.1538459999999999</c:v>
                </c:pt>
                <c:pt idx="33">
                  <c:v>1.1672819999999999</c:v>
                </c:pt>
                <c:pt idx="34">
                  <c:v>1.1808419999999999</c:v>
                </c:pt>
                <c:pt idx="35">
                  <c:v>1.194963</c:v>
                </c:pt>
                <c:pt idx="36">
                  <c:v>1.203516</c:v>
                </c:pt>
                <c:pt idx="37">
                  <c:v>1.2118690000000001</c:v>
                </c:pt>
                <c:pt idx="38">
                  <c:v>1.218345</c:v>
                </c:pt>
                <c:pt idx="39">
                  <c:v>1.2268650000000001</c:v>
                </c:pt>
                <c:pt idx="40">
                  <c:v>1.2345630000000001</c:v>
                </c:pt>
                <c:pt idx="41">
                  <c:v>1.24196</c:v>
                </c:pt>
                <c:pt idx="42">
                  <c:v>1.250548</c:v>
                </c:pt>
                <c:pt idx="43">
                  <c:v>1.259317</c:v>
                </c:pt>
                <c:pt idx="44">
                  <c:v>1.2692460000000001</c:v>
                </c:pt>
                <c:pt idx="45">
                  <c:v>1.2789219999999999</c:v>
                </c:pt>
                <c:pt idx="46">
                  <c:v>1.2877479999999999</c:v>
                </c:pt>
                <c:pt idx="47">
                  <c:v>1.2972049999999999</c:v>
                </c:pt>
                <c:pt idx="48">
                  <c:v>1.305304</c:v>
                </c:pt>
                <c:pt idx="49">
                  <c:v>1.3148330000000001</c:v>
                </c:pt>
                <c:pt idx="50">
                  <c:v>1.3245040000000001</c:v>
                </c:pt>
              </c:numCache>
            </c:numRef>
          </c:val>
        </c:ser>
        <c:ser>
          <c:idx val="3"/>
          <c:order val="2"/>
          <c:tx>
            <c:strRef>
              <c:f>cons!$C$28</c:f>
              <c:strCache>
                <c:ptCount val="1"/>
                <c:pt idx="0">
                  <c:v>rail</c:v>
                </c:pt>
              </c:strCache>
            </c:strRef>
          </c:tx>
          <c:spPr>
            <a:solidFill>
              <a:schemeClr val="accent5">
                <a:lumMod val="60000"/>
                <a:lumOff val="40000"/>
              </a:schemeClr>
            </a:solidFill>
            <a:ln>
              <a:noFill/>
            </a:ln>
            <a:effectLst/>
          </c:spPr>
          <c:cat>
            <c:numRef>
              <c:f>cons!$D$2:$BB$2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cons!$D$28:$BB$28</c:f>
              <c:numCache>
                <c:formatCode>General</c:formatCode>
                <c:ptCount val="51"/>
                <c:pt idx="0">
                  <c:v>0.46172999999999997</c:v>
                </c:pt>
                <c:pt idx="1">
                  <c:v>0.46248600000000001</c:v>
                </c:pt>
                <c:pt idx="2">
                  <c:v>0.47359800000000002</c:v>
                </c:pt>
                <c:pt idx="3">
                  <c:v>0.48799700000000001</c:v>
                </c:pt>
                <c:pt idx="4">
                  <c:v>0.54102399999999995</c:v>
                </c:pt>
                <c:pt idx="5">
                  <c:v>0.55506699999999998</c:v>
                </c:pt>
                <c:pt idx="6">
                  <c:v>0.57099499999999992</c:v>
                </c:pt>
                <c:pt idx="7">
                  <c:v>0.54807600000000001</c:v>
                </c:pt>
                <c:pt idx="8">
                  <c:v>0.47581799999999996</c:v>
                </c:pt>
                <c:pt idx="9">
                  <c:v>0.40845899999999996</c:v>
                </c:pt>
                <c:pt idx="10">
                  <c:v>0.46385100000000001</c:v>
                </c:pt>
                <c:pt idx="11">
                  <c:v>0.53108500000000003</c:v>
                </c:pt>
                <c:pt idx="12">
                  <c:v>0.48663499999999998</c:v>
                </c:pt>
                <c:pt idx="13">
                  <c:v>0.49827399999999999</c:v>
                </c:pt>
                <c:pt idx="14">
                  <c:v>0.53349199999999997</c:v>
                </c:pt>
                <c:pt idx="15">
                  <c:v>0.58181499999999997</c:v>
                </c:pt>
                <c:pt idx="16">
                  <c:v>0.56681499999999996</c:v>
                </c:pt>
                <c:pt idx="17">
                  <c:v>0.57296499999999995</c:v>
                </c:pt>
                <c:pt idx="18">
                  <c:v>0.57611200000000007</c:v>
                </c:pt>
                <c:pt idx="19">
                  <c:v>0.59120499999999998</c:v>
                </c:pt>
                <c:pt idx="20">
                  <c:v>0.601908</c:v>
                </c:pt>
                <c:pt idx="21">
                  <c:v>0.60895300000000008</c:v>
                </c:pt>
                <c:pt idx="22">
                  <c:v>0.62101299999999993</c:v>
                </c:pt>
                <c:pt idx="23">
                  <c:v>0.62708700000000006</c:v>
                </c:pt>
                <c:pt idx="24">
                  <c:v>0.62568099999999993</c:v>
                </c:pt>
                <c:pt idx="25">
                  <c:v>0.62986000000000009</c:v>
                </c:pt>
                <c:pt idx="26">
                  <c:v>0.62482099999999996</c:v>
                </c:pt>
                <c:pt idx="27">
                  <c:v>0.62397199999999997</c:v>
                </c:pt>
                <c:pt idx="28">
                  <c:v>0.62033799999999995</c:v>
                </c:pt>
                <c:pt idx="29">
                  <c:v>0.617981</c:v>
                </c:pt>
                <c:pt idx="30">
                  <c:v>0.61624800000000002</c:v>
                </c:pt>
                <c:pt idx="31">
                  <c:v>0.61172300000000002</c:v>
                </c:pt>
                <c:pt idx="32">
                  <c:v>0.60517599999999994</c:v>
                </c:pt>
                <c:pt idx="33">
                  <c:v>0.60375200000000007</c:v>
                </c:pt>
                <c:pt idx="34">
                  <c:v>0.60064099999999998</c:v>
                </c:pt>
                <c:pt idx="35">
                  <c:v>0.60019099999999992</c:v>
                </c:pt>
                <c:pt idx="36">
                  <c:v>0.59752099999999997</c:v>
                </c:pt>
                <c:pt idx="37">
                  <c:v>0.59623300000000001</c:v>
                </c:pt>
                <c:pt idx="38">
                  <c:v>0.59412799999999999</c:v>
                </c:pt>
                <c:pt idx="39">
                  <c:v>0.59641200000000005</c:v>
                </c:pt>
                <c:pt idx="40">
                  <c:v>0.59204900000000005</c:v>
                </c:pt>
                <c:pt idx="41">
                  <c:v>0.59180600000000005</c:v>
                </c:pt>
                <c:pt idx="42">
                  <c:v>0.59196100000000007</c:v>
                </c:pt>
                <c:pt idx="43">
                  <c:v>0.59245500000000006</c:v>
                </c:pt>
                <c:pt idx="44">
                  <c:v>0.592669</c:v>
                </c:pt>
                <c:pt idx="45">
                  <c:v>0.59274300000000002</c:v>
                </c:pt>
                <c:pt idx="46">
                  <c:v>0.59290699999999996</c:v>
                </c:pt>
                <c:pt idx="47">
                  <c:v>0.59292599999999995</c:v>
                </c:pt>
                <c:pt idx="48">
                  <c:v>0.59304500000000004</c:v>
                </c:pt>
                <c:pt idx="49">
                  <c:v>0.59367499999999995</c:v>
                </c:pt>
                <c:pt idx="50">
                  <c:v>0.59455199999999997</c:v>
                </c:pt>
              </c:numCache>
            </c:numRef>
          </c:val>
        </c:ser>
        <c:ser>
          <c:idx val="1"/>
          <c:order val="3"/>
          <c:tx>
            <c:strRef>
              <c:f>cons!$C$26</c:f>
              <c:strCache>
                <c:ptCount val="1"/>
                <c:pt idx="0">
                  <c:v>commercial light-trucks</c:v>
                </c:pt>
              </c:strCache>
            </c:strRef>
          </c:tx>
          <c:spPr>
            <a:solidFill>
              <a:schemeClr val="accent6"/>
            </a:solidFill>
            <a:ln>
              <a:noFill/>
            </a:ln>
            <a:effectLst/>
          </c:spPr>
          <c:cat>
            <c:numRef>
              <c:f>cons!$D$2:$BB$2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cons!$D$26:$BB$26</c:f>
              <c:numCache>
                <c:formatCode>General</c:formatCode>
                <c:ptCount val="51"/>
                <c:pt idx="0">
                  <c:v>0.844754</c:v>
                </c:pt>
                <c:pt idx="1">
                  <c:v>0.82909900000000003</c:v>
                </c:pt>
                <c:pt idx="2">
                  <c:v>0.820322</c:v>
                </c:pt>
                <c:pt idx="3">
                  <c:v>0.81483399999999995</c:v>
                </c:pt>
                <c:pt idx="4">
                  <c:v>0.83118800000000004</c:v>
                </c:pt>
                <c:pt idx="5">
                  <c:v>0.84284700000000001</c:v>
                </c:pt>
                <c:pt idx="6">
                  <c:v>0.84836199999999995</c:v>
                </c:pt>
                <c:pt idx="7">
                  <c:v>0.84514</c:v>
                </c:pt>
                <c:pt idx="8">
                  <c:v>0.76716799999999996</c:v>
                </c:pt>
                <c:pt idx="9">
                  <c:v>0.69644600000000001</c:v>
                </c:pt>
                <c:pt idx="10">
                  <c:v>0.71670299999999998</c:v>
                </c:pt>
                <c:pt idx="11">
                  <c:v>0.73774200000000001</c:v>
                </c:pt>
                <c:pt idx="12">
                  <c:v>0.73890400000000001</c:v>
                </c:pt>
                <c:pt idx="13">
                  <c:v>0.76602400000000004</c:v>
                </c:pt>
                <c:pt idx="14">
                  <c:v>0.79373899999999997</c:v>
                </c:pt>
                <c:pt idx="15">
                  <c:v>0.85876300000000005</c:v>
                </c:pt>
                <c:pt idx="16">
                  <c:v>0.884996</c:v>
                </c:pt>
                <c:pt idx="17">
                  <c:v>0.93155900000000003</c:v>
                </c:pt>
                <c:pt idx="18">
                  <c:v>0.92333600000000005</c:v>
                </c:pt>
                <c:pt idx="19">
                  <c:v>0.91124000000000005</c:v>
                </c:pt>
                <c:pt idx="20">
                  <c:v>0.89993299999999998</c:v>
                </c:pt>
                <c:pt idx="21">
                  <c:v>0.89225399999999999</c:v>
                </c:pt>
                <c:pt idx="22">
                  <c:v>0.882934</c:v>
                </c:pt>
                <c:pt idx="23">
                  <c:v>0.87229299999999999</c:v>
                </c:pt>
                <c:pt idx="24">
                  <c:v>0.86168699999999998</c:v>
                </c:pt>
                <c:pt idx="25">
                  <c:v>0.854908</c:v>
                </c:pt>
                <c:pt idx="26">
                  <c:v>0.84533700000000001</c:v>
                </c:pt>
                <c:pt idx="27">
                  <c:v>0.83936699999999997</c:v>
                </c:pt>
                <c:pt idx="28">
                  <c:v>0.83629500000000001</c:v>
                </c:pt>
                <c:pt idx="29">
                  <c:v>0.83360000000000001</c:v>
                </c:pt>
                <c:pt idx="30">
                  <c:v>0.83053200000000005</c:v>
                </c:pt>
                <c:pt idx="31">
                  <c:v>0.82924100000000001</c:v>
                </c:pt>
                <c:pt idx="32">
                  <c:v>0.82764099999999996</c:v>
                </c:pt>
                <c:pt idx="33">
                  <c:v>0.83016299999999998</c:v>
                </c:pt>
                <c:pt idx="34">
                  <c:v>0.83537399999999995</c:v>
                </c:pt>
                <c:pt idx="35">
                  <c:v>0.84179499999999996</c:v>
                </c:pt>
                <c:pt idx="36">
                  <c:v>0.84764099999999998</c:v>
                </c:pt>
                <c:pt idx="37">
                  <c:v>0.85534900000000003</c:v>
                </c:pt>
                <c:pt idx="38">
                  <c:v>0.86571399999999998</c:v>
                </c:pt>
                <c:pt idx="39">
                  <c:v>0.87312900000000004</c:v>
                </c:pt>
                <c:pt idx="40">
                  <c:v>0.88157799999999997</c:v>
                </c:pt>
                <c:pt idx="41">
                  <c:v>0.89069299999999996</c:v>
                </c:pt>
                <c:pt idx="42">
                  <c:v>0.90110999999999997</c:v>
                </c:pt>
                <c:pt idx="43">
                  <c:v>0.91387600000000002</c:v>
                </c:pt>
                <c:pt idx="44">
                  <c:v>0.92626900000000001</c:v>
                </c:pt>
                <c:pt idx="45">
                  <c:v>0.93904799999999999</c:v>
                </c:pt>
                <c:pt idx="46">
                  <c:v>0.95331999999999995</c:v>
                </c:pt>
                <c:pt idx="47">
                  <c:v>0.96641100000000002</c:v>
                </c:pt>
                <c:pt idx="48">
                  <c:v>0.97901499999999997</c:v>
                </c:pt>
                <c:pt idx="49">
                  <c:v>0.99298200000000003</c:v>
                </c:pt>
                <c:pt idx="50">
                  <c:v>1.0072779999999999</c:v>
                </c:pt>
              </c:numCache>
            </c:numRef>
          </c:val>
        </c:ser>
        <c:ser>
          <c:idx val="0"/>
          <c:order val="4"/>
          <c:tx>
            <c:strRef>
              <c:f>cons!$C$25</c:f>
              <c:strCache>
                <c:ptCount val="1"/>
                <c:pt idx="0">
                  <c:v>air</c:v>
                </c:pt>
              </c:strCache>
            </c:strRef>
          </c:tx>
          <c:spPr>
            <a:solidFill>
              <a:schemeClr val="accent3"/>
            </a:solidFill>
            <a:ln>
              <a:noFill/>
            </a:ln>
            <a:effectLst/>
          </c:spPr>
          <c:cat>
            <c:numRef>
              <c:f>cons!$D$2:$BB$2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cons!$D$25:$BB$25</c:f>
              <c:numCache>
                <c:formatCode>General</c:formatCode>
                <c:ptCount val="51"/>
                <c:pt idx="0">
                  <c:v>2.8677649999999999</c:v>
                </c:pt>
                <c:pt idx="1">
                  <c:v>2.7511570000000001</c:v>
                </c:pt>
                <c:pt idx="2">
                  <c:v>2.4797009999999999</c:v>
                </c:pt>
                <c:pt idx="3">
                  <c:v>2.435762</c:v>
                </c:pt>
                <c:pt idx="4">
                  <c:v>2.7055419999999999</c:v>
                </c:pt>
                <c:pt idx="5">
                  <c:v>2.7615759999999998</c:v>
                </c:pt>
                <c:pt idx="6">
                  <c:v>2.7344279999999999</c:v>
                </c:pt>
                <c:pt idx="7">
                  <c:v>2.7161900000000001</c:v>
                </c:pt>
                <c:pt idx="8">
                  <c:v>2.5760839999999998</c:v>
                </c:pt>
                <c:pt idx="9">
                  <c:v>2.329758</c:v>
                </c:pt>
                <c:pt idx="10">
                  <c:v>2.360347</c:v>
                </c:pt>
                <c:pt idx="11">
                  <c:v>2.4023569999999999</c:v>
                </c:pt>
                <c:pt idx="12">
                  <c:v>2.3323140000000002</c:v>
                </c:pt>
                <c:pt idx="13">
                  <c:v>2.3014579999999998</c:v>
                </c:pt>
                <c:pt idx="14">
                  <c:v>2.2869830000000002</c:v>
                </c:pt>
                <c:pt idx="15">
                  <c:v>2.3632040000000001</c:v>
                </c:pt>
                <c:pt idx="16">
                  <c:v>2.3645459999999998</c:v>
                </c:pt>
                <c:pt idx="17">
                  <c:v>2.4116200000000001</c:v>
                </c:pt>
                <c:pt idx="18">
                  <c:v>2.4610970000000001</c:v>
                </c:pt>
                <c:pt idx="19">
                  <c:v>2.5042770000000001</c:v>
                </c:pt>
                <c:pt idx="20">
                  <c:v>2.5550480000000002</c:v>
                </c:pt>
                <c:pt idx="21">
                  <c:v>2.6141540000000001</c:v>
                </c:pt>
                <c:pt idx="22">
                  <c:v>2.6718030000000002</c:v>
                </c:pt>
                <c:pt idx="23">
                  <c:v>2.7245360000000001</c:v>
                </c:pt>
                <c:pt idx="24">
                  <c:v>2.7775820000000002</c:v>
                </c:pt>
                <c:pt idx="25">
                  <c:v>2.8281520000000002</c:v>
                </c:pt>
                <c:pt idx="26">
                  <c:v>2.8721350000000001</c:v>
                </c:pt>
                <c:pt idx="27">
                  <c:v>2.918755</c:v>
                </c:pt>
                <c:pt idx="28">
                  <c:v>2.970666</c:v>
                </c:pt>
                <c:pt idx="29">
                  <c:v>3.0178129999999999</c:v>
                </c:pt>
                <c:pt idx="30">
                  <c:v>3.0575459999999999</c:v>
                </c:pt>
                <c:pt idx="31">
                  <c:v>3.0959129999999999</c:v>
                </c:pt>
                <c:pt idx="32">
                  <c:v>3.1372369999999998</c:v>
                </c:pt>
                <c:pt idx="33">
                  <c:v>3.184453</c:v>
                </c:pt>
                <c:pt idx="34">
                  <c:v>3.2342719999999998</c:v>
                </c:pt>
                <c:pt idx="35">
                  <c:v>3.2854139999999998</c:v>
                </c:pt>
                <c:pt idx="36">
                  <c:v>3.3363260000000001</c:v>
                </c:pt>
                <c:pt idx="37">
                  <c:v>3.3868529999999999</c:v>
                </c:pt>
                <c:pt idx="38">
                  <c:v>3.4421979999999999</c:v>
                </c:pt>
                <c:pt idx="39">
                  <c:v>3.4939900000000002</c:v>
                </c:pt>
                <c:pt idx="40">
                  <c:v>3.5422159999999998</c:v>
                </c:pt>
                <c:pt idx="41">
                  <c:v>3.5907290000000001</c:v>
                </c:pt>
                <c:pt idx="42">
                  <c:v>3.6416059999999999</c:v>
                </c:pt>
                <c:pt idx="43">
                  <c:v>3.693092</c:v>
                </c:pt>
                <c:pt idx="44">
                  <c:v>3.7446790000000001</c:v>
                </c:pt>
                <c:pt idx="45">
                  <c:v>3.798108</c:v>
                </c:pt>
                <c:pt idx="46">
                  <c:v>3.8516330000000001</c:v>
                </c:pt>
                <c:pt idx="47">
                  <c:v>3.900725</c:v>
                </c:pt>
                <c:pt idx="48">
                  <c:v>3.9479389999999999</c:v>
                </c:pt>
                <c:pt idx="49">
                  <c:v>3.9978729999999998</c:v>
                </c:pt>
                <c:pt idx="50">
                  <c:v>4.0472489999999999</c:v>
                </c:pt>
              </c:numCache>
            </c:numRef>
          </c:val>
        </c:ser>
        <c:ser>
          <c:idx val="2"/>
          <c:order val="5"/>
          <c:tx>
            <c:strRef>
              <c:f>cons!$C$27</c:f>
              <c:strCache>
                <c:ptCount val="1"/>
                <c:pt idx="0">
                  <c:v>freight trucks</c:v>
                </c:pt>
              </c:strCache>
            </c:strRef>
          </c:tx>
          <c:spPr>
            <a:solidFill>
              <a:schemeClr val="accent1"/>
            </a:solidFill>
            <a:ln>
              <a:noFill/>
            </a:ln>
            <a:effectLst/>
          </c:spPr>
          <c:cat>
            <c:numRef>
              <c:f>cons!$D$2:$BB$2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cons!$D$27:$BB$27</c:f>
              <c:numCache>
                <c:formatCode>General</c:formatCode>
                <c:ptCount val="51"/>
                <c:pt idx="0">
                  <c:v>4.5212440000000003</c:v>
                </c:pt>
                <c:pt idx="1">
                  <c:v>4.6996950000000002</c:v>
                </c:pt>
                <c:pt idx="2">
                  <c:v>4.7566620000000004</c:v>
                </c:pt>
                <c:pt idx="3">
                  <c:v>4.9538409999999997</c:v>
                </c:pt>
                <c:pt idx="4">
                  <c:v>5.1422280000000002</c:v>
                </c:pt>
                <c:pt idx="5">
                  <c:v>5.2015779999999996</c:v>
                </c:pt>
                <c:pt idx="6">
                  <c:v>5.5038739999999997</c:v>
                </c:pt>
                <c:pt idx="7">
                  <c:v>5.5202920000000004</c:v>
                </c:pt>
                <c:pt idx="8">
                  <c:v>5.0834739999999998</c:v>
                </c:pt>
                <c:pt idx="9">
                  <c:v>4.8735939999999998</c:v>
                </c:pt>
                <c:pt idx="10">
                  <c:v>5.0571799999999998</c:v>
                </c:pt>
                <c:pt idx="11">
                  <c:v>5.0921810000000001</c:v>
                </c:pt>
                <c:pt idx="12">
                  <c:v>4.9180279999999996</c:v>
                </c:pt>
                <c:pt idx="13">
                  <c:v>5.0691560000000004</c:v>
                </c:pt>
                <c:pt idx="14">
                  <c:v>5.2398300000000004</c:v>
                </c:pt>
                <c:pt idx="15">
                  <c:v>5.5477470000000002</c:v>
                </c:pt>
                <c:pt idx="16">
                  <c:v>5.4677259999999999</c:v>
                </c:pt>
                <c:pt idx="17">
                  <c:v>5.622357</c:v>
                </c:pt>
                <c:pt idx="18">
                  <c:v>5.6429330000000002</c:v>
                </c:pt>
                <c:pt idx="19">
                  <c:v>5.6475330000000001</c:v>
                </c:pt>
                <c:pt idx="20">
                  <c:v>5.6732279999999999</c:v>
                </c:pt>
                <c:pt idx="21">
                  <c:v>5.7155940000000003</c:v>
                </c:pt>
                <c:pt idx="22">
                  <c:v>5.7439499999999999</c:v>
                </c:pt>
                <c:pt idx="23">
                  <c:v>5.7620139999999997</c:v>
                </c:pt>
                <c:pt idx="24">
                  <c:v>5.7617430000000001</c:v>
                </c:pt>
                <c:pt idx="25">
                  <c:v>5.7176989999999996</c:v>
                </c:pt>
                <c:pt idx="26">
                  <c:v>5.6415610000000003</c:v>
                </c:pt>
                <c:pt idx="27">
                  <c:v>5.5775649999999999</c:v>
                </c:pt>
                <c:pt idx="28">
                  <c:v>5.5177120000000004</c:v>
                </c:pt>
                <c:pt idx="29">
                  <c:v>5.4606490000000001</c:v>
                </c:pt>
                <c:pt idx="30">
                  <c:v>5.4059090000000003</c:v>
                </c:pt>
                <c:pt idx="31">
                  <c:v>5.3544879999999999</c:v>
                </c:pt>
                <c:pt idx="32">
                  <c:v>5.3057499999999997</c:v>
                </c:pt>
                <c:pt idx="33">
                  <c:v>5.2850739999999998</c:v>
                </c:pt>
                <c:pt idx="34">
                  <c:v>5.2863189999999998</c:v>
                </c:pt>
                <c:pt idx="35">
                  <c:v>5.2995770000000002</c:v>
                </c:pt>
                <c:pt idx="36">
                  <c:v>5.3152220000000003</c:v>
                </c:pt>
                <c:pt idx="37">
                  <c:v>5.346851</c:v>
                </c:pt>
                <c:pt idx="38">
                  <c:v>5.3945299999999996</c:v>
                </c:pt>
                <c:pt idx="39">
                  <c:v>5.4353389999999999</c:v>
                </c:pt>
                <c:pt idx="40">
                  <c:v>5.4730420000000004</c:v>
                </c:pt>
                <c:pt idx="41">
                  <c:v>5.5248030000000004</c:v>
                </c:pt>
                <c:pt idx="42">
                  <c:v>5.5855100000000002</c:v>
                </c:pt>
                <c:pt idx="43">
                  <c:v>5.6611710000000004</c:v>
                </c:pt>
                <c:pt idx="44">
                  <c:v>5.7377900000000004</c:v>
                </c:pt>
                <c:pt idx="45">
                  <c:v>5.8105370000000001</c:v>
                </c:pt>
                <c:pt idx="46">
                  <c:v>5.8872020000000003</c:v>
                </c:pt>
                <c:pt idx="47">
                  <c:v>5.9575389999999997</c:v>
                </c:pt>
                <c:pt idx="48">
                  <c:v>6.0288950000000003</c:v>
                </c:pt>
                <c:pt idx="49">
                  <c:v>6.1121889999999999</c:v>
                </c:pt>
                <c:pt idx="50">
                  <c:v>6.1968249999999996</c:v>
                </c:pt>
              </c:numCache>
            </c:numRef>
          </c:val>
        </c:ser>
        <c:ser>
          <c:idx val="4"/>
          <c:order val="6"/>
          <c:tx>
            <c:strRef>
              <c:f>cons!$C$29</c:f>
              <c:strCache>
                <c:ptCount val="1"/>
                <c:pt idx="0">
                  <c:v>light-duty vehicles</c:v>
                </c:pt>
              </c:strCache>
            </c:strRef>
          </c:tx>
          <c:spPr>
            <a:solidFill>
              <a:schemeClr val="tx2"/>
            </a:solidFill>
            <a:ln>
              <a:noFill/>
            </a:ln>
            <a:effectLst/>
          </c:spPr>
          <c:cat>
            <c:numRef>
              <c:f>cons!$D$2:$BB$2</c:f>
              <c:numCache>
                <c:formatCode>m/d/yyyy</c:formatCode>
                <c:ptCount val="51"/>
                <c:pt idx="0">
                  <c:v>36526</c:v>
                </c:pt>
                <c:pt idx="1">
                  <c:v>36892</c:v>
                </c:pt>
                <c:pt idx="2">
                  <c:v>37257</c:v>
                </c:pt>
                <c:pt idx="3">
                  <c:v>37622</c:v>
                </c:pt>
                <c:pt idx="4">
                  <c:v>37987</c:v>
                </c:pt>
                <c:pt idx="5">
                  <c:v>38353</c:v>
                </c:pt>
                <c:pt idx="6">
                  <c:v>38718</c:v>
                </c:pt>
                <c:pt idx="7">
                  <c:v>39083</c:v>
                </c:pt>
                <c:pt idx="8">
                  <c:v>39448</c:v>
                </c:pt>
                <c:pt idx="9">
                  <c:v>39814</c:v>
                </c:pt>
                <c:pt idx="10">
                  <c:v>40179</c:v>
                </c:pt>
                <c:pt idx="11">
                  <c:v>40544</c:v>
                </c:pt>
                <c:pt idx="12">
                  <c:v>40909</c:v>
                </c:pt>
                <c:pt idx="13">
                  <c:v>41275</c:v>
                </c:pt>
                <c:pt idx="14">
                  <c:v>41640</c:v>
                </c:pt>
                <c:pt idx="15">
                  <c:v>42005</c:v>
                </c:pt>
                <c:pt idx="16">
                  <c:v>42370</c:v>
                </c:pt>
                <c:pt idx="17">
                  <c:v>42736</c:v>
                </c:pt>
                <c:pt idx="18">
                  <c:v>43101</c:v>
                </c:pt>
                <c:pt idx="19">
                  <c:v>43466</c:v>
                </c:pt>
                <c:pt idx="20">
                  <c:v>43831</c:v>
                </c:pt>
                <c:pt idx="21">
                  <c:v>44197</c:v>
                </c:pt>
                <c:pt idx="22">
                  <c:v>44562</c:v>
                </c:pt>
                <c:pt idx="23">
                  <c:v>44927</c:v>
                </c:pt>
                <c:pt idx="24">
                  <c:v>45292</c:v>
                </c:pt>
                <c:pt idx="25">
                  <c:v>45658</c:v>
                </c:pt>
                <c:pt idx="26">
                  <c:v>46023</c:v>
                </c:pt>
                <c:pt idx="27">
                  <c:v>46388</c:v>
                </c:pt>
                <c:pt idx="28">
                  <c:v>46753</c:v>
                </c:pt>
                <c:pt idx="29">
                  <c:v>47119</c:v>
                </c:pt>
                <c:pt idx="30">
                  <c:v>47484</c:v>
                </c:pt>
                <c:pt idx="31">
                  <c:v>47849</c:v>
                </c:pt>
                <c:pt idx="32">
                  <c:v>48214</c:v>
                </c:pt>
                <c:pt idx="33">
                  <c:v>48580</c:v>
                </c:pt>
                <c:pt idx="34">
                  <c:v>48945</c:v>
                </c:pt>
                <c:pt idx="35">
                  <c:v>49310</c:v>
                </c:pt>
                <c:pt idx="36">
                  <c:v>49675</c:v>
                </c:pt>
                <c:pt idx="37">
                  <c:v>50041</c:v>
                </c:pt>
                <c:pt idx="38">
                  <c:v>50406</c:v>
                </c:pt>
                <c:pt idx="39">
                  <c:v>50771</c:v>
                </c:pt>
                <c:pt idx="40">
                  <c:v>51136</c:v>
                </c:pt>
                <c:pt idx="41">
                  <c:v>51502</c:v>
                </c:pt>
                <c:pt idx="42">
                  <c:v>51867</c:v>
                </c:pt>
                <c:pt idx="43">
                  <c:v>52232</c:v>
                </c:pt>
                <c:pt idx="44">
                  <c:v>52597</c:v>
                </c:pt>
                <c:pt idx="45">
                  <c:v>52963</c:v>
                </c:pt>
                <c:pt idx="46">
                  <c:v>53328</c:v>
                </c:pt>
                <c:pt idx="47">
                  <c:v>53693</c:v>
                </c:pt>
                <c:pt idx="48">
                  <c:v>54058</c:v>
                </c:pt>
                <c:pt idx="49">
                  <c:v>54424</c:v>
                </c:pt>
                <c:pt idx="50">
                  <c:v>54789</c:v>
                </c:pt>
              </c:numCache>
            </c:numRef>
          </c:cat>
          <c:val>
            <c:numRef>
              <c:f>cons!$D$29:$BB$29</c:f>
              <c:numCache>
                <c:formatCode>General</c:formatCode>
                <c:ptCount val="51"/>
                <c:pt idx="0">
                  <c:v>14.592601</c:v>
                </c:pt>
                <c:pt idx="1">
                  <c:v>14.674904</c:v>
                </c:pt>
                <c:pt idx="2">
                  <c:v>15.100974000000001</c:v>
                </c:pt>
                <c:pt idx="3">
                  <c:v>15.204718</c:v>
                </c:pt>
                <c:pt idx="4">
                  <c:v>15.557193</c:v>
                </c:pt>
                <c:pt idx="5">
                  <c:v>15.651611000000001</c:v>
                </c:pt>
                <c:pt idx="6">
                  <c:v>15.769783</c:v>
                </c:pt>
                <c:pt idx="7">
                  <c:v>15.794103</c:v>
                </c:pt>
                <c:pt idx="8">
                  <c:v>15.297076000000001</c:v>
                </c:pt>
                <c:pt idx="9">
                  <c:v>15.288713</c:v>
                </c:pt>
                <c:pt idx="10">
                  <c:v>15.167396999999999</c:v>
                </c:pt>
                <c:pt idx="11">
                  <c:v>14.736852000000001</c:v>
                </c:pt>
                <c:pt idx="12">
                  <c:v>14.672865</c:v>
                </c:pt>
                <c:pt idx="13">
                  <c:v>14.866149999999999</c:v>
                </c:pt>
                <c:pt idx="14">
                  <c:v>15.008279999999999</c:v>
                </c:pt>
                <c:pt idx="15">
                  <c:v>15.775078000000001</c:v>
                </c:pt>
                <c:pt idx="16">
                  <c:v>16.025835000000001</c:v>
                </c:pt>
                <c:pt idx="17">
                  <c:v>16.137191999999999</c:v>
                </c:pt>
                <c:pt idx="18">
                  <c:v>16.178652</c:v>
                </c:pt>
                <c:pt idx="19">
                  <c:v>16.072056</c:v>
                </c:pt>
                <c:pt idx="20">
                  <c:v>15.903111000000001</c:v>
                </c:pt>
                <c:pt idx="21">
                  <c:v>15.658581</c:v>
                </c:pt>
                <c:pt idx="22">
                  <c:v>15.367635</c:v>
                </c:pt>
                <c:pt idx="23">
                  <c:v>15.015174</c:v>
                </c:pt>
                <c:pt idx="24">
                  <c:v>14.624805</c:v>
                </c:pt>
                <c:pt idx="25">
                  <c:v>14.22057</c:v>
                </c:pt>
                <c:pt idx="26">
                  <c:v>13.886381999999999</c:v>
                </c:pt>
                <c:pt idx="27">
                  <c:v>13.594885</c:v>
                </c:pt>
                <c:pt idx="28">
                  <c:v>13.350963999999999</c:v>
                </c:pt>
                <c:pt idx="29">
                  <c:v>13.134099000000001</c:v>
                </c:pt>
                <c:pt idx="30">
                  <c:v>12.934099</c:v>
                </c:pt>
                <c:pt idx="31">
                  <c:v>12.748799</c:v>
                </c:pt>
                <c:pt idx="32">
                  <c:v>12.587049</c:v>
                </c:pt>
                <c:pt idx="33">
                  <c:v>12.456303999999999</c:v>
                </c:pt>
                <c:pt idx="34">
                  <c:v>12.346171</c:v>
                </c:pt>
                <c:pt idx="35">
                  <c:v>12.250639</c:v>
                </c:pt>
                <c:pt idx="36">
                  <c:v>12.183037000000001</c:v>
                </c:pt>
                <c:pt idx="37">
                  <c:v>12.13274</c:v>
                </c:pt>
                <c:pt idx="38">
                  <c:v>12.102270000000001</c:v>
                </c:pt>
                <c:pt idx="39">
                  <c:v>12.074341</c:v>
                </c:pt>
                <c:pt idx="40">
                  <c:v>12.054338</c:v>
                </c:pt>
                <c:pt idx="41">
                  <c:v>12.04715</c:v>
                </c:pt>
                <c:pt idx="42">
                  <c:v>12.058828999999999</c:v>
                </c:pt>
                <c:pt idx="43">
                  <c:v>12.080607000000001</c:v>
                </c:pt>
                <c:pt idx="44">
                  <c:v>12.110669</c:v>
                </c:pt>
                <c:pt idx="45">
                  <c:v>12.150600000000001</c:v>
                </c:pt>
                <c:pt idx="46">
                  <c:v>12.2011</c:v>
                </c:pt>
                <c:pt idx="47">
                  <c:v>12.255096</c:v>
                </c:pt>
                <c:pt idx="48">
                  <c:v>12.319570000000001</c:v>
                </c:pt>
                <c:pt idx="49">
                  <c:v>12.398258999999999</c:v>
                </c:pt>
                <c:pt idx="50">
                  <c:v>12.478044000000001</c:v>
                </c:pt>
              </c:numCache>
            </c:numRef>
          </c:val>
        </c:ser>
        <c:dLbls>
          <c:showLegendKey val="0"/>
          <c:showVal val="0"/>
          <c:showCatName val="0"/>
          <c:showSerName val="0"/>
          <c:showPercent val="0"/>
          <c:showBubbleSize val="0"/>
        </c:dLbls>
        <c:axId val="224188720"/>
        <c:axId val="224189280"/>
      </c:areaChart>
      <c:dateAx>
        <c:axId val="224188720"/>
        <c:scaling>
          <c:orientation val="minMax"/>
          <c:max val="51136"/>
        </c:scaling>
        <c:delete val="0"/>
        <c:axPos val="b"/>
        <c:numFmt formatCode="yyyy" sourceLinked="0"/>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4189280"/>
        <c:crosses val="autoZero"/>
        <c:auto val="1"/>
        <c:lblOffset val="100"/>
        <c:baseTimeUnit val="years"/>
        <c:majorUnit val="10"/>
        <c:majorTimeUnit val="years"/>
      </c:dateAx>
      <c:valAx>
        <c:axId val="224189280"/>
        <c:scaling>
          <c:orientation val="minMax"/>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4188720"/>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7773171410275783E-2"/>
          <c:y val="0.16718251175779772"/>
          <c:w val="0.84973162865523399"/>
          <c:h val="0.74596886965037335"/>
        </c:manualLayout>
      </c:layout>
      <c:areaChart>
        <c:grouping val="stacked"/>
        <c:varyColors val="0"/>
        <c:ser>
          <c:idx val="1"/>
          <c:order val="0"/>
          <c:tx>
            <c:strRef>
              <c:f>NEW_production!$B$9</c:f>
              <c:strCache>
                <c:ptCount val="1"/>
                <c:pt idx="0">
                  <c:v>"other"</c:v>
                </c:pt>
              </c:strCache>
            </c:strRef>
          </c:tx>
          <c:spPr>
            <a:solidFill>
              <a:schemeClr val="tx1">
                <a:lumMod val="50000"/>
                <a:lumOff val="50000"/>
              </a:schemeClr>
            </a:solidFill>
            <a:ln w="25400">
              <a:noFill/>
            </a:ln>
            <a:effectLst/>
          </c:spPr>
          <c:cat>
            <c:numRef>
              <c:f>NEW_production!$D$1:$AW$1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NEW_production!$D$9:$AW$9</c:f>
              <c:numCache>
                <c:formatCode>General</c:formatCode>
                <c:ptCount val="41"/>
                <c:pt idx="0">
                  <c:v>1.6355650000000002</c:v>
                </c:pt>
                <c:pt idx="1">
                  <c:v>1.7836159999999999</c:v>
                </c:pt>
                <c:pt idx="2">
                  <c:v>1.8458030000000001</c:v>
                </c:pt>
                <c:pt idx="3">
                  <c:v>1.938196</c:v>
                </c:pt>
                <c:pt idx="4">
                  <c:v>1.9553799999999999</c:v>
                </c:pt>
                <c:pt idx="5">
                  <c:v>2.011593</c:v>
                </c:pt>
                <c:pt idx="6">
                  <c:v>2.0477500000000002</c:v>
                </c:pt>
                <c:pt idx="7">
                  <c:v>2.07165</c:v>
                </c:pt>
                <c:pt idx="8">
                  <c:v>2.147081</c:v>
                </c:pt>
                <c:pt idx="9">
                  <c:v>2.140736</c:v>
                </c:pt>
                <c:pt idx="10">
                  <c:v>2.0453589999999999</c:v>
                </c:pt>
                <c:pt idx="11">
                  <c:v>1.9149589999999999</c:v>
                </c:pt>
                <c:pt idx="12">
                  <c:v>1.7782840000000002</c:v>
                </c:pt>
                <c:pt idx="13">
                  <c:v>1.575059</c:v>
                </c:pt>
                <c:pt idx="14">
                  <c:v>1.4414830000000001</c:v>
                </c:pt>
                <c:pt idx="15">
                  <c:v>1.3368500000000001</c:v>
                </c:pt>
                <c:pt idx="16">
                  <c:v>1.434563</c:v>
                </c:pt>
                <c:pt idx="17">
                  <c:v>1.346387</c:v>
                </c:pt>
                <c:pt idx="18">
                  <c:v>1.3613930000000001</c:v>
                </c:pt>
                <c:pt idx="19">
                  <c:v>1.368077</c:v>
                </c:pt>
                <c:pt idx="20">
                  <c:v>1.3587879999999999</c:v>
                </c:pt>
                <c:pt idx="21">
                  <c:v>1.347888</c:v>
                </c:pt>
                <c:pt idx="22">
                  <c:v>1.3359230000000002</c:v>
                </c:pt>
                <c:pt idx="23">
                  <c:v>1.3354999999999999</c:v>
                </c:pt>
                <c:pt idx="24">
                  <c:v>1.346446</c:v>
                </c:pt>
                <c:pt idx="25">
                  <c:v>1.3566340000000001</c:v>
                </c:pt>
                <c:pt idx="26">
                  <c:v>1.3729830000000001</c:v>
                </c:pt>
                <c:pt idx="27">
                  <c:v>1.360975</c:v>
                </c:pt>
                <c:pt idx="28">
                  <c:v>1.36198</c:v>
                </c:pt>
                <c:pt idx="29">
                  <c:v>1.3569290000000001</c:v>
                </c:pt>
                <c:pt idx="30">
                  <c:v>1.3444739999999999</c:v>
                </c:pt>
                <c:pt idx="31">
                  <c:v>1.3304939999999998</c:v>
                </c:pt>
                <c:pt idx="32">
                  <c:v>1.3030729999999999</c:v>
                </c:pt>
                <c:pt idx="33">
                  <c:v>1.2846120000000001</c:v>
                </c:pt>
                <c:pt idx="34">
                  <c:v>1.271968</c:v>
                </c:pt>
                <c:pt idx="35">
                  <c:v>1.2633999999999999</c:v>
                </c:pt>
                <c:pt idx="36">
                  <c:v>1.2423850000000001</c:v>
                </c:pt>
                <c:pt idx="37">
                  <c:v>1.2301530000000001</c:v>
                </c:pt>
                <c:pt idx="38">
                  <c:v>1.2143120000000001</c:v>
                </c:pt>
                <c:pt idx="39">
                  <c:v>1.1933229999999999</c:v>
                </c:pt>
                <c:pt idx="40">
                  <c:v>1.1766240000000001</c:v>
                </c:pt>
              </c:numCache>
            </c:numRef>
          </c:val>
        </c:ser>
        <c:ser>
          <c:idx val="4"/>
          <c:order val="1"/>
          <c:tx>
            <c:strRef>
              <c:f>NEW_production!$B$7</c:f>
              <c:strCache>
                <c:ptCount val="1"/>
                <c:pt idx="0">
                  <c:v>Lower 48 offshore</c:v>
                </c:pt>
              </c:strCache>
            </c:strRef>
          </c:tx>
          <c:spPr>
            <a:solidFill>
              <a:schemeClr val="accent1"/>
            </a:solidFill>
            <a:ln>
              <a:noFill/>
            </a:ln>
            <a:effectLst/>
          </c:spPr>
          <c:cat>
            <c:numRef>
              <c:f>NEW_production!$D$1:$AW$1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NEW_production!$D$7:$AW$7</c:f>
              <c:numCache>
                <c:formatCode>General</c:formatCode>
                <c:ptCount val="41"/>
                <c:pt idx="0">
                  <c:v>5.1748260000000004</c:v>
                </c:pt>
                <c:pt idx="1">
                  <c:v>5.3283800000000001</c:v>
                </c:pt>
                <c:pt idx="2">
                  <c:v>4.7506529999999998</c:v>
                </c:pt>
                <c:pt idx="3">
                  <c:v>4.7584569999999999</c:v>
                </c:pt>
                <c:pt idx="4">
                  <c:v>4.2175149999999997</c:v>
                </c:pt>
                <c:pt idx="5">
                  <c:v>3.3657859999999999</c:v>
                </c:pt>
                <c:pt idx="6">
                  <c:v>3.096139</c:v>
                </c:pt>
                <c:pt idx="7">
                  <c:v>2.9841579999999999</c:v>
                </c:pt>
                <c:pt idx="8">
                  <c:v>2.6834769999999999</c:v>
                </c:pt>
                <c:pt idx="9">
                  <c:v>2.7041270000000002</c:v>
                </c:pt>
                <c:pt idx="10">
                  <c:v>2.438761</c:v>
                </c:pt>
                <c:pt idx="11">
                  <c:v>1.875014</c:v>
                </c:pt>
                <c:pt idx="12">
                  <c:v>1.569529</c:v>
                </c:pt>
                <c:pt idx="13">
                  <c:v>1.401446</c:v>
                </c:pt>
                <c:pt idx="14">
                  <c:v>1.324983</c:v>
                </c:pt>
                <c:pt idx="15">
                  <c:v>1.3094049999999999</c:v>
                </c:pt>
                <c:pt idx="16">
                  <c:v>1.75362</c:v>
                </c:pt>
                <c:pt idx="17">
                  <c:v>1.7046429999999999</c:v>
                </c:pt>
                <c:pt idx="18">
                  <c:v>1.8140559999999999</c:v>
                </c:pt>
                <c:pt idx="19">
                  <c:v>1.792249</c:v>
                </c:pt>
                <c:pt idx="20">
                  <c:v>1.767239</c:v>
                </c:pt>
                <c:pt idx="21">
                  <c:v>1.643502</c:v>
                </c:pt>
                <c:pt idx="22">
                  <c:v>1.539955</c:v>
                </c:pt>
                <c:pt idx="23">
                  <c:v>1.4657720000000001</c:v>
                </c:pt>
                <c:pt idx="24">
                  <c:v>1.428156</c:v>
                </c:pt>
                <c:pt idx="25">
                  <c:v>1.4232750000000001</c:v>
                </c:pt>
                <c:pt idx="26">
                  <c:v>1.415964</c:v>
                </c:pt>
                <c:pt idx="27">
                  <c:v>1.3975630000000001</c:v>
                </c:pt>
                <c:pt idx="28">
                  <c:v>1.396482</c:v>
                </c:pt>
                <c:pt idx="29">
                  <c:v>1.3864879999999999</c:v>
                </c:pt>
                <c:pt idx="30">
                  <c:v>1.360438</c:v>
                </c:pt>
                <c:pt idx="31">
                  <c:v>1.3721099999999999</c:v>
                </c:pt>
                <c:pt idx="32">
                  <c:v>1.389616</c:v>
                </c:pt>
                <c:pt idx="33">
                  <c:v>1.436793</c:v>
                </c:pt>
                <c:pt idx="34">
                  <c:v>1.4655819999999999</c:v>
                </c:pt>
                <c:pt idx="35">
                  <c:v>1.5484579999999999</c:v>
                </c:pt>
                <c:pt idx="36">
                  <c:v>1.579196</c:v>
                </c:pt>
                <c:pt idx="37">
                  <c:v>1.663921</c:v>
                </c:pt>
                <c:pt idx="38">
                  <c:v>1.6736679999999999</c:v>
                </c:pt>
                <c:pt idx="39">
                  <c:v>1.627764</c:v>
                </c:pt>
                <c:pt idx="40">
                  <c:v>1.640353</c:v>
                </c:pt>
              </c:numCache>
            </c:numRef>
          </c:val>
        </c:ser>
        <c:ser>
          <c:idx val="2"/>
          <c:order val="2"/>
          <c:tx>
            <c:strRef>
              <c:f>NEW_production!$B$6</c:f>
              <c:strCache>
                <c:ptCount val="1"/>
                <c:pt idx="0">
                  <c:v>other Lower 48 onshore</c:v>
                </c:pt>
              </c:strCache>
            </c:strRef>
          </c:tx>
          <c:spPr>
            <a:solidFill>
              <a:schemeClr val="accent6"/>
            </a:solidFill>
            <a:ln>
              <a:noFill/>
            </a:ln>
            <a:effectLst/>
          </c:spPr>
          <c:cat>
            <c:numRef>
              <c:f>NEW_production!$D$1:$AW$1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NEW_production!$D$6:$AW$6</c:f>
              <c:numCache>
                <c:formatCode>General</c:formatCode>
                <c:ptCount val="41"/>
                <c:pt idx="0">
                  <c:v>7.0505339999999999</c:v>
                </c:pt>
                <c:pt idx="1">
                  <c:v>6.8047849999999999</c:v>
                </c:pt>
                <c:pt idx="2">
                  <c:v>6.4326549999999996</c:v>
                </c:pt>
                <c:pt idx="3">
                  <c:v>6.2674649999999996</c:v>
                </c:pt>
                <c:pt idx="4">
                  <c:v>6.1151499999999999</c:v>
                </c:pt>
                <c:pt idx="5">
                  <c:v>6.0007260000000002</c:v>
                </c:pt>
                <c:pt idx="6">
                  <c:v>6.0126189999999999</c:v>
                </c:pt>
                <c:pt idx="7">
                  <c:v>5.9980019999999996</c:v>
                </c:pt>
                <c:pt idx="8">
                  <c:v>6.0601580000000004</c:v>
                </c:pt>
                <c:pt idx="9">
                  <c:v>5.3986289999999997</c:v>
                </c:pt>
                <c:pt idx="10">
                  <c:v>4.9488029999999998</c:v>
                </c:pt>
                <c:pt idx="11">
                  <c:v>5.0111739999999996</c:v>
                </c:pt>
                <c:pt idx="12">
                  <c:v>5.1280619999999999</c:v>
                </c:pt>
                <c:pt idx="13">
                  <c:v>5.1865170000000003</c:v>
                </c:pt>
                <c:pt idx="14">
                  <c:v>5.7264900000000001</c:v>
                </c:pt>
                <c:pt idx="15">
                  <c:v>6.2102250000000003</c:v>
                </c:pt>
                <c:pt idx="16">
                  <c:v>4.586201</c:v>
                </c:pt>
                <c:pt idx="17">
                  <c:v>5.3451190000000004</c:v>
                </c:pt>
                <c:pt idx="18">
                  <c:v>5.3356149999999998</c:v>
                </c:pt>
                <c:pt idx="19">
                  <c:v>5.2948839999999997</c:v>
                </c:pt>
                <c:pt idx="20">
                  <c:v>5.2194099999999999</c:v>
                </c:pt>
                <c:pt idx="21">
                  <c:v>4.9892279999999998</c:v>
                </c:pt>
                <c:pt idx="22">
                  <c:v>4.8666809999999998</c:v>
                </c:pt>
                <c:pt idx="23">
                  <c:v>4.8190359999999997</c:v>
                </c:pt>
                <c:pt idx="24">
                  <c:v>4.7780870000000002</c:v>
                </c:pt>
                <c:pt idx="25">
                  <c:v>4.7113490000000002</c:v>
                </c:pt>
                <c:pt idx="26">
                  <c:v>4.6620780000000002</c:v>
                </c:pt>
                <c:pt idx="27">
                  <c:v>4.6244370000000004</c:v>
                </c:pt>
                <c:pt idx="28">
                  <c:v>4.5829979999999999</c:v>
                </c:pt>
                <c:pt idx="29">
                  <c:v>4.514106</c:v>
                </c:pt>
                <c:pt idx="30">
                  <c:v>4.4300639999999998</c:v>
                </c:pt>
                <c:pt idx="31">
                  <c:v>4.328938</c:v>
                </c:pt>
                <c:pt idx="32">
                  <c:v>4.2363220000000004</c:v>
                </c:pt>
                <c:pt idx="33">
                  <c:v>4.1543279999999996</c:v>
                </c:pt>
                <c:pt idx="34">
                  <c:v>4.114935</c:v>
                </c:pt>
                <c:pt idx="35">
                  <c:v>4.0875029999999999</c:v>
                </c:pt>
                <c:pt idx="36">
                  <c:v>4.0058930000000004</c:v>
                </c:pt>
                <c:pt idx="37">
                  <c:v>3.9606140000000001</c:v>
                </c:pt>
                <c:pt idx="38">
                  <c:v>3.9175650000000002</c:v>
                </c:pt>
                <c:pt idx="39">
                  <c:v>3.8906499999999999</c:v>
                </c:pt>
                <c:pt idx="40">
                  <c:v>3.8651620000000002</c:v>
                </c:pt>
              </c:numCache>
            </c:numRef>
          </c:val>
        </c:ser>
        <c:ser>
          <c:idx val="3"/>
          <c:order val="3"/>
          <c:tx>
            <c:strRef>
              <c:f>NEW_production!$B$3</c:f>
              <c:strCache>
                <c:ptCount val="1"/>
                <c:pt idx="0">
                  <c:v>tight gas</c:v>
                </c:pt>
              </c:strCache>
            </c:strRef>
          </c:tx>
          <c:spPr>
            <a:solidFill>
              <a:schemeClr val="accent4"/>
            </a:solidFill>
            <a:ln>
              <a:noFill/>
            </a:ln>
            <a:effectLst/>
          </c:spPr>
          <c:cat>
            <c:numRef>
              <c:f>NEW_production!$D$1:$AW$1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NEW_production!$D$3:$AW$3</c:f>
              <c:numCache>
                <c:formatCode>General</c:formatCode>
                <c:ptCount val="41"/>
                <c:pt idx="0">
                  <c:v>3.5530430000000002</c:v>
                </c:pt>
                <c:pt idx="1">
                  <c:v>3.8225289999999998</c:v>
                </c:pt>
                <c:pt idx="2">
                  <c:v>3.939676</c:v>
                </c:pt>
                <c:pt idx="3">
                  <c:v>4.1154260000000003</c:v>
                </c:pt>
                <c:pt idx="4">
                  <c:v>4.2658469999999999</c:v>
                </c:pt>
                <c:pt idx="5">
                  <c:v>4.6434939999999996</c:v>
                </c:pt>
                <c:pt idx="6">
                  <c:v>5.1220949999999998</c:v>
                </c:pt>
                <c:pt idx="7">
                  <c:v>5.5942170000000004</c:v>
                </c:pt>
                <c:pt idx="8">
                  <c:v>6.1820180000000002</c:v>
                </c:pt>
                <c:pt idx="9">
                  <c:v>6.0663600000000004</c:v>
                </c:pt>
                <c:pt idx="10">
                  <c:v>5.832579</c:v>
                </c:pt>
                <c:pt idx="11">
                  <c:v>5.7317340000000003</c:v>
                </c:pt>
                <c:pt idx="12">
                  <c:v>5.5023920000000004</c:v>
                </c:pt>
                <c:pt idx="13">
                  <c:v>5.1245019999999997</c:v>
                </c:pt>
                <c:pt idx="14">
                  <c:v>4.8315460000000003</c:v>
                </c:pt>
                <c:pt idx="15">
                  <c:v>4.6459260000000002</c:v>
                </c:pt>
                <c:pt idx="16">
                  <c:v>4.6734119999999999</c:v>
                </c:pt>
                <c:pt idx="17">
                  <c:v>4.8328329999999999</c:v>
                </c:pt>
                <c:pt idx="18">
                  <c:v>4.9003540000000001</c:v>
                </c:pt>
                <c:pt idx="19">
                  <c:v>4.887149</c:v>
                </c:pt>
                <c:pt idx="20">
                  <c:v>4.8274150000000002</c:v>
                </c:pt>
                <c:pt idx="21">
                  <c:v>4.6908799999999999</c:v>
                </c:pt>
                <c:pt idx="22">
                  <c:v>4.6396439999999997</c:v>
                </c:pt>
                <c:pt idx="23">
                  <c:v>4.6547559999999999</c:v>
                </c:pt>
                <c:pt idx="24">
                  <c:v>4.6974039999999997</c:v>
                </c:pt>
                <c:pt idx="25">
                  <c:v>4.747776</c:v>
                </c:pt>
                <c:pt idx="26">
                  <c:v>4.7708519999999996</c:v>
                </c:pt>
                <c:pt idx="27">
                  <c:v>4.7431780000000003</c:v>
                </c:pt>
                <c:pt idx="28">
                  <c:v>4.754734</c:v>
                </c:pt>
                <c:pt idx="29">
                  <c:v>4.8196979999999998</c:v>
                </c:pt>
                <c:pt idx="30">
                  <c:v>4.8820059999999996</c:v>
                </c:pt>
                <c:pt idx="31">
                  <c:v>4.9634369999999999</c:v>
                </c:pt>
                <c:pt idx="32">
                  <c:v>5.1014470000000003</c:v>
                </c:pt>
                <c:pt idx="33">
                  <c:v>5.2385299999999999</c:v>
                </c:pt>
                <c:pt idx="34">
                  <c:v>5.3881290000000002</c:v>
                </c:pt>
                <c:pt idx="35">
                  <c:v>5.5080099999999996</c:v>
                </c:pt>
                <c:pt idx="36">
                  <c:v>5.5558699999999996</c:v>
                </c:pt>
                <c:pt idx="37">
                  <c:v>5.6223660000000004</c:v>
                </c:pt>
                <c:pt idx="38">
                  <c:v>5.6597749999999998</c:v>
                </c:pt>
                <c:pt idx="39">
                  <c:v>5.7154489999999996</c:v>
                </c:pt>
                <c:pt idx="40">
                  <c:v>5.7801359999999997</c:v>
                </c:pt>
              </c:numCache>
            </c:numRef>
          </c:val>
        </c:ser>
        <c:ser>
          <c:idx val="0"/>
          <c:order val="4"/>
          <c:tx>
            <c:strRef>
              <c:f>NEW_production!$B$4</c:f>
              <c:strCache>
                <c:ptCount val="1"/>
                <c:pt idx="0">
                  <c:v>shale gas and tight oil</c:v>
                </c:pt>
              </c:strCache>
            </c:strRef>
          </c:tx>
          <c:spPr>
            <a:solidFill>
              <a:schemeClr val="accent3"/>
            </a:solidFill>
            <a:ln>
              <a:noFill/>
            </a:ln>
            <a:effectLst/>
          </c:spPr>
          <c:cat>
            <c:numRef>
              <c:f>NEW_production!$D$1:$AW$1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NEW_production!$D$4:$AW$4</c:f>
              <c:numCache>
                <c:formatCode>General</c:formatCode>
                <c:ptCount val="41"/>
                <c:pt idx="0">
                  <c:v>1.768</c:v>
                </c:pt>
                <c:pt idx="1">
                  <c:v>1.877</c:v>
                </c:pt>
                <c:pt idx="2">
                  <c:v>1.9590000000000001</c:v>
                </c:pt>
                <c:pt idx="3">
                  <c:v>2.0190000000000001</c:v>
                </c:pt>
                <c:pt idx="4">
                  <c:v>2.0369999999999999</c:v>
                </c:pt>
                <c:pt idx="5">
                  <c:v>2.0289999999999999</c:v>
                </c:pt>
                <c:pt idx="6">
                  <c:v>2.2250000000000001</c:v>
                </c:pt>
                <c:pt idx="7">
                  <c:v>2.6179999999999999</c:v>
                </c:pt>
                <c:pt idx="8">
                  <c:v>3.2410000000000001</c:v>
                </c:pt>
                <c:pt idx="9">
                  <c:v>4.3140000000000001</c:v>
                </c:pt>
                <c:pt idx="10">
                  <c:v>6.050001</c:v>
                </c:pt>
                <c:pt idx="11">
                  <c:v>8.3689990000000005</c:v>
                </c:pt>
                <c:pt idx="12">
                  <c:v>10.055001000000001</c:v>
                </c:pt>
                <c:pt idx="13">
                  <c:v>10.917999999999999</c:v>
                </c:pt>
                <c:pt idx="14">
                  <c:v>12.403998</c:v>
                </c:pt>
                <c:pt idx="15">
                  <c:v>13.530001</c:v>
                </c:pt>
                <c:pt idx="16">
                  <c:v>14.079000000000001</c:v>
                </c:pt>
                <c:pt idx="17">
                  <c:v>14.624480999999999</c:v>
                </c:pt>
                <c:pt idx="18">
                  <c:v>15.699615</c:v>
                </c:pt>
                <c:pt idx="19">
                  <c:v>16.731446999999999</c:v>
                </c:pt>
                <c:pt idx="20">
                  <c:v>17.616817000000001</c:v>
                </c:pt>
                <c:pt idx="21">
                  <c:v>18.29738</c:v>
                </c:pt>
                <c:pt idx="22">
                  <c:v>18.870512000000002</c:v>
                </c:pt>
                <c:pt idx="23">
                  <c:v>19.480083</c:v>
                </c:pt>
                <c:pt idx="24">
                  <c:v>20.162479000000001</c:v>
                </c:pt>
                <c:pt idx="25">
                  <c:v>20.817747000000001</c:v>
                </c:pt>
                <c:pt idx="26">
                  <c:v>21.418482000000001</c:v>
                </c:pt>
                <c:pt idx="27">
                  <c:v>21.866102000000001</c:v>
                </c:pt>
                <c:pt idx="28">
                  <c:v>22.223130999999999</c:v>
                </c:pt>
                <c:pt idx="29">
                  <c:v>22.569738000000001</c:v>
                </c:pt>
                <c:pt idx="30">
                  <c:v>22.893343000000002</c:v>
                </c:pt>
                <c:pt idx="31">
                  <c:v>22.966187999999999</c:v>
                </c:pt>
                <c:pt idx="32">
                  <c:v>23.216380999999998</c:v>
                </c:pt>
                <c:pt idx="33">
                  <c:v>23.370588000000001</c:v>
                </c:pt>
                <c:pt idx="34">
                  <c:v>23.735714000000002</c:v>
                </c:pt>
                <c:pt idx="35">
                  <c:v>24.117522999999998</c:v>
                </c:pt>
                <c:pt idx="36">
                  <c:v>24.341721</c:v>
                </c:pt>
                <c:pt idx="37">
                  <c:v>24.588668999999999</c:v>
                </c:pt>
                <c:pt idx="38">
                  <c:v>24.88579</c:v>
                </c:pt>
                <c:pt idx="39">
                  <c:v>25.165441999999999</c:v>
                </c:pt>
                <c:pt idx="40">
                  <c:v>25.276091000000001</c:v>
                </c:pt>
              </c:numCache>
            </c:numRef>
          </c:val>
        </c:ser>
        <c:dLbls>
          <c:showLegendKey val="0"/>
          <c:showVal val="0"/>
          <c:showCatName val="0"/>
          <c:showSerName val="0"/>
          <c:showPercent val="0"/>
          <c:showBubbleSize val="0"/>
        </c:dLbls>
        <c:axId val="224194320"/>
        <c:axId val="224194880"/>
      </c:areaChart>
      <c:areaChart>
        <c:grouping val="stacked"/>
        <c:varyColors val="0"/>
        <c:dLbls>
          <c:showLegendKey val="0"/>
          <c:showVal val="0"/>
          <c:showCatName val="0"/>
          <c:showSerName val="0"/>
          <c:showPercent val="0"/>
          <c:showBubbleSize val="0"/>
        </c:dLbls>
        <c:axId val="224196000"/>
        <c:axId val="224195440"/>
        <c:extLst>
          <c:ext xmlns:c15="http://schemas.microsoft.com/office/drawing/2012/chart" uri="{02D57815-91ED-43cb-92C2-25804820EDAC}">
            <c15:filteredAreaSeries>
              <c15:ser>
                <c:idx val="5"/>
                <c:order val="5"/>
                <c:tx>
                  <c:strRef>
                    <c:extLst>
                      <c:ext uri="{02D57815-91ED-43cb-92C2-25804820EDAC}">
                        <c15:formulaRef>
                          <c15:sqref>NEW_production!$B$10</c15:sqref>
                        </c15:formulaRef>
                      </c:ext>
                    </c:extLst>
                    <c:strCache>
                      <c:ptCount val="1"/>
                      <c:pt idx="0">
                        <c:v>tight gas bcf/d</c:v>
                      </c:pt>
                    </c:strCache>
                  </c:strRef>
                </c:tx>
                <c:spPr>
                  <a:solidFill>
                    <a:schemeClr val="accent6"/>
                  </a:solidFill>
                  <a:ln w="25400">
                    <a:noFill/>
                  </a:ln>
                  <a:effectLst/>
                </c:spPr>
                <c:val>
                  <c:numRef>
                    <c:extLst>
                      <c:ext uri="{02D57815-91ED-43cb-92C2-25804820EDAC}">
                        <c15:formulaRef>
                          <c15:sqref>NEW_production!$D$10:$AW$10</c15:sqref>
                        </c15:formulaRef>
                      </c:ext>
                    </c:extLst>
                    <c:numCache>
                      <c:formatCode>General</c:formatCode>
                      <c:ptCount val="41"/>
                      <c:pt idx="0">
                        <c:v>9.734364383561644</c:v>
                      </c:pt>
                      <c:pt idx="1">
                        <c:v>10.472682191780821</c:v>
                      </c:pt>
                      <c:pt idx="2">
                        <c:v>10.793632876712328</c:v>
                      </c:pt>
                      <c:pt idx="3">
                        <c:v>11.275139726027398</c:v>
                      </c:pt>
                      <c:pt idx="4">
                        <c:v>11.68725205479452</c:v>
                      </c:pt>
                      <c:pt idx="5">
                        <c:v>12.721901369863012</c:v>
                      </c:pt>
                      <c:pt idx="6">
                        <c:v>14.03313698630137</c:v>
                      </c:pt>
                      <c:pt idx="7">
                        <c:v>15.32662191780822</c:v>
                      </c:pt>
                      <c:pt idx="8">
                        <c:v>16.937035616438358</c:v>
                      </c:pt>
                      <c:pt idx="9">
                        <c:v>16.620164383561644</c:v>
                      </c:pt>
                      <c:pt idx="10">
                        <c:v>15.979668493150685</c:v>
                      </c:pt>
                      <c:pt idx="11">
                        <c:v>15.703380821917809</c:v>
                      </c:pt>
                      <c:pt idx="12">
                        <c:v>15.075046575342467</c:v>
                      </c:pt>
                      <c:pt idx="13">
                        <c:v>14.039731506849314</c:v>
                      </c:pt>
                      <c:pt idx="14">
                        <c:v>13.237112328767124</c:v>
                      </c:pt>
                      <c:pt idx="15">
                        <c:v>12.728564383561645</c:v>
                      </c:pt>
                      <c:pt idx="16">
                        <c:v>12.803868493150686</c:v>
                      </c:pt>
                      <c:pt idx="17">
                        <c:v>13.240638356164382</c:v>
                      </c:pt>
                      <c:pt idx="18">
                        <c:v>13.425627397260275</c:v>
                      </c:pt>
                      <c:pt idx="19">
                        <c:v>13.389449315068495</c:v>
                      </c:pt>
                      <c:pt idx="20">
                        <c:v>13.225794520547945</c:v>
                      </c:pt>
                      <c:pt idx="21">
                        <c:v>12.851726027397261</c:v>
                      </c:pt>
                      <c:pt idx="22">
                        <c:v>12.711353424657533</c:v>
                      </c:pt>
                      <c:pt idx="23">
                        <c:v>12.752756164383563</c:v>
                      </c:pt>
                      <c:pt idx="24">
                        <c:v>12.869599999999998</c:v>
                      </c:pt>
                      <c:pt idx="25">
                        <c:v>13.007605479452055</c:v>
                      </c:pt>
                      <c:pt idx="26">
                        <c:v>13.070827397260274</c:v>
                      </c:pt>
                      <c:pt idx="27">
                        <c:v>12.995008219178082</c:v>
                      </c:pt>
                      <c:pt idx="28">
                        <c:v>13.026668493150686</c:v>
                      </c:pt>
                      <c:pt idx="29">
                        <c:v>13.204652054794519</c:v>
                      </c:pt>
                      <c:pt idx="30">
                        <c:v>13.375358904109587</c:v>
                      </c:pt>
                      <c:pt idx="31">
                        <c:v>13.598457534246576</c:v>
                      </c:pt>
                      <c:pt idx="32">
                        <c:v>13.976567123287671</c:v>
                      </c:pt>
                      <c:pt idx="33">
                        <c:v>14.352136986301369</c:v>
                      </c:pt>
                      <c:pt idx="34">
                        <c:v>14.761997260273972</c:v>
                      </c:pt>
                      <c:pt idx="35">
                        <c:v>15.090438356164382</c:v>
                      </c:pt>
                      <c:pt idx="36">
                        <c:v>15.221561643835615</c:v>
                      </c:pt>
                      <c:pt idx="37">
                        <c:v>15.403742465753425</c:v>
                      </c:pt>
                      <c:pt idx="38">
                        <c:v>15.506232876712328</c:v>
                      </c:pt>
                      <c:pt idx="39">
                        <c:v>15.658764383561643</c:v>
                      </c:pt>
                      <c:pt idx="40">
                        <c:v>15.835989041095889</c:v>
                      </c:pt>
                    </c:numCache>
                  </c:numRef>
                </c:val>
              </c15:ser>
            </c15:filteredAreaSeries>
          </c:ext>
        </c:extLst>
      </c:areaChart>
      <c:catAx>
        <c:axId val="224194320"/>
        <c:scaling>
          <c:orientation val="minMax"/>
        </c:scaling>
        <c:delete val="0"/>
        <c:axPos val="b"/>
        <c:numFmt formatCode="General" sourceLinked="1"/>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4194880"/>
        <c:crosses val="autoZero"/>
        <c:auto val="1"/>
        <c:lblAlgn val="ctr"/>
        <c:lblOffset val="100"/>
        <c:tickLblSkip val="10"/>
        <c:tickMarkSkip val="10"/>
        <c:noMultiLvlLbl val="0"/>
      </c:catAx>
      <c:valAx>
        <c:axId val="224194880"/>
        <c:scaling>
          <c:orientation val="minMax"/>
          <c:max val="60"/>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4194320"/>
        <c:crosses val="autoZero"/>
        <c:crossBetween val="midCat"/>
      </c:valAx>
      <c:valAx>
        <c:axId val="224195440"/>
        <c:scaling>
          <c:orientation val="minMax"/>
          <c:max val="110"/>
          <c:min val="0"/>
        </c:scaling>
        <c:delete val="0"/>
        <c:axPos val="r"/>
        <c:numFmt formatCode="General" sourceLinked="1"/>
        <c:majorTickMark val="out"/>
        <c:minorTickMark val="none"/>
        <c:tickLblPos val="none"/>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4196000"/>
        <c:crosses val="max"/>
        <c:crossBetween val="midCat"/>
        <c:majorUnit val="10"/>
      </c:valAx>
      <c:catAx>
        <c:axId val="224196000"/>
        <c:scaling>
          <c:orientation val="minMax"/>
        </c:scaling>
        <c:delete val="1"/>
        <c:axPos val="b"/>
        <c:majorTickMark val="out"/>
        <c:minorTickMark val="none"/>
        <c:tickLblPos val="nextTo"/>
        <c:crossAx val="224195440"/>
        <c:crosses val="autoZero"/>
        <c:auto val="1"/>
        <c:lblAlgn val="ctr"/>
        <c:lblOffset val="100"/>
        <c:noMultiLvlLbl val="0"/>
      </c:catAx>
      <c:spPr>
        <a:noFill/>
        <a:ln w="25400">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1918040631661369E-2"/>
          <c:y val="0.17655063402437848"/>
          <c:w val="0.64883455866359263"/>
          <c:h val="0.73801941689830031"/>
        </c:manualLayout>
      </c:layout>
      <c:scatterChart>
        <c:scatterStyle val="lineMarker"/>
        <c:varyColors val="0"/>
        <c:ser>
          <c:idx val="0"/>
          <c:order val="0"/>
          <c:tx>
            <c:strRef>
              <c:f>TechOilCaseGraphs!$E$8</c:f>
              <c:strCache>
                <c:ptCount val="1"/>
                <c:pt idx="0">
                  <c:v>highrt</c:v>
                </c:pt>
              </c:strCache>
            </c:strRef>
          </c:tx>
          <c:spPr>
            <a:ln w="22225" cap="rnd">
              <a:solidFill>
                <a:schemeClr val="accent4"/>
              </a:solidFill>
              <a:round/>
            </a:ln>
            <a:effectLst/>
          </c:spPr>
          <c:marker>
            <c:symbol val="none"/>
          </c:marker>
          <c:xVal>
            <c:numRef>
              <c:f>TechOilCaseGraphs!$F$7:$AT$7</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TechOilCaseGraphs!$F$8:$AT$8</c:f>
              <c:numCache>
                <c:formatCode>General</c:formatCode>
                <c:ptCount val="41"/>
                <c:pt idx="0">
                  <c:v>19.181979999999999</c:v>
                </c:pt>
                <c:pt idx="1">
                  <c:v>19.616311000000003</c:v>
                </c:pt>
                <c:pt idx="2">
                  <c:v>18.927788</c:v>
                </c:pt>
                <c:pt idx="3">
                  <c:v>19.098544</c:v>
                </c:pt>
                <c:pt idx="4">
                  <c:v>18.590890999999999</c:v>
                </c:pt>
                <c:pt idx="5">
                  <c:v>18.050598000000001</c:v>
                </c:pt>
                <c:pt idx="6">
                  <c:v>18.503605</c:v>
                </c:pt>
                <c:pt idx="7">
                  <c:v>19.266026</c:v>
                </c:pt>
                <c:pt idx="8">
                  <c:v>20.158601999999998</c:v>
                </c:pt>
                <c:pt idx="9">
                  <c:v>20.623853999999998</c:v>
                </c:pt>
                <c:pt idx="10">
                  <c:v>21.315507</c:v>
                </c:pt>
                <c:pt idx="11">
                  <c:v>22.901879000000001</c:v>
                </c:pt>
                <c:pt idx="12">
                  <c:v>24.033266000000001</c:v>
                </c:pt>
                <c:pt idx="13">
                  <c:v>24.205522999999999</c:v>
                </c:pt>
                <c:pt idx="14">
                  <c:v>25.889605</c:v>
                </c:pt>
                <c:pt idx="15">
                  <c:v>27.059502999999999</c:v>
                </c:pt>
                <c:pt idx="16">
                  <c:v>26.616581</c:v>
                </c:pt>
                <c:pt idx="17">
                  <c:v>27.940805000000001</c:v>
                </c:pt>
                <c:pt idx="18">
                  <c:v>29.765701</c:v>
                </c:pt>
                <c:pt idx="19">
                  <c:v>31.09721</c:v>
                </c:pt>
                <c:pt idx="20">
                  <c:v>32.453785000000003</c:v>
                </c:pt>
                <c:pt idx="21">
                  <c:v>33.348896000000003</c:v>
                </c:pt>
                <c:pt idx="22">
                  <c:v>34.206738000000001</c:v>
                </c:pt>
                <c:pt idx="23">
                  <c:v>35.215145</c:v>
                </c:pt>
                <c:pt idx="24">
                  <c:v>36.360126000000001</c:v>
                </c:pt>
                <c:pt idx="25">
                  <c:v>37.408726000000001</c:v>
                </c:pt>
                <c:pt idx="26">
                  <c:v>38.490070000000003</c:v>
                </c:pt>
                <c:pt idx="27">
                  <c:v>39.519108000000003</c:v>
                </c:pt>
                <c:pt idx="28">
                  <c:v>40.427329999999998</c:v>
                </c:pt>
                <c:pt idx="29">
                  <c:v>41.264964999999997</c:v>
                </c:pt>
                <c:pt idx="30">
                  <c:v>41.888770999999998</c:v>
                </c:pt>
                <c:pt idx="31">
                  <c:v>42.220931999999998</c:v>
                </c:pt>
                <c:pt idx="32">
                  <c:v>42.809418000000001</c:v>
                </c:pt>
                <c:pt idx="33">
                  <c:v>43.434361000000003</c:v>
                </c:pt>
                <c:pt idx="34">
                  <c:v>44.243805000000002</c:v>
                </c:pt>
                <c:pt idx="35">
                  <c:v>44.958145000000002</c:v>
                </c:pt>
                <c:pt idx="36">
                  <c:v>45.538539999999998</c:v>
                </c:pt>
                <c:pt idx="37">
                  <c:v>46.090682999999999</c:v>
                </c:pt>
                <c:pt idx="38">
                  <c:v>46.775440000000003</c:v>
                </c:pt>
                <c:pt idx="39">
                  <c:v>47.428089</c:v>
                </c:pt>
                <c:pt idx="40">
                  <c:v>47.894466000000001</c:v>
                </c:pt>
              </c:numCache>
            </c:numRef>
          </c:yVal>
          <c:smooth val="0"/>
        </c:ser>
        <c:ser>
          <c:idx val="2"/>
          <c:order val="1"/>
          <c:tx>
            <c:strRef>
              <c:f>TechOilCaseGraphs!$E$10</c:f>
              <c:strCache>
                <c:ptCount val="1"/>
                <c:pt idx="0">
                  <c:v>lowrt</c:v>
                </c:pt>
              </c:strCache>
            </c:strRef>
          </c:tx>
          <c:spPr>
            <a:ln w="22225" cap="rnd">
              <a:solidFill>
                <a:schemeClr val="accent2"/>
              </a:solidFill>
              <a:round/>
            </a:ln>
            <a:effectLst/>
          </c:spPr>
          <c:marker>
            <c:symbol val="none"/>
          </c:marker>
          <c:xVal>
            <c:numRef>
              <c:f>TechOilCaseGraphs!$F$7:$AT$7</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TechOilCaseGraphs!$F$10:$AT$10</c:f>
              <c:numCache>
                <c:formatCode>General</c:formatCode>
                <c:ptCount val="41"/>
                <c:pt idx="0">
                  <c:v>19.181979999999999</c:v>
                </c:pt>
                <c:pt idx="1">
                  <c:v>19.616311000000003</c:v>
                </c:pt>
                <c:pt idx="2">
                  <c:v>18.927788</c:v>
                </c:pt>
                <c:pt idx="3">
                  <c:v>19.098544</c:v>
                </c:pt>
                <c:pt idx="4">
                  <c:v>18.590890999999999</c:v>
                </c:pt>
                <c:pt idx="5">
                  <c:v>18.050598000000001</c:v>
                </c:pt>
                <c:pt idx="6">
                  <c:v>18.503605</c:v>
                </c:pt>
                <c:pt idx="7">
                  <c:v>19.266026</c:v>
                </c:pt>
                <c:pt idx="8">
                  <c:v>20.158601999999998</c:v>
                </c:pt>
                <c:pt idx="9">
                  <c:v>20.623853999999998</c:v>
                </c:pt>
                <c:pt idx="10">
                  <c:v>21.315507</c:v>
                </c:pt>
                <c:pt idx="11">
                  <c:v>22.901879000000001</c:v>
                </c:pt>
                <c:pt idx="12">
                  <c:v>24.033266000000001</c:v>
                </c:pt>
                <c:pt idx="13">
                  <c:v>24.205522999999999</c:v>
                </c:pt>
                <c:pt idx="14">
                  <c:v>25.889605</c:v>
                </c:pt>
                <c:pt idx="15">
                  <c:v>27.059502999999999</c:v>
                </c:pt>
                <c:pt idx="16">
                  <c:v>26.474081000000002</c:v>
                </c:pt>
                <c:pt idx="17">
                  <c:v>27.718809</c:v>
                </c:pt>
                <c:pt idx="18">
                  <c:v>28.415873999999999</c:v>
                </c:pt>
                <c:pt idx="19">
                  <c:v>28.812586</c:v>
                </c:pt>
                <c:pt idx="20">
                  <c:v>29.125392999999999</c:v>
                </c:pt>
                <c:pt idx="21">
                  <c:v>28.633793000000001</c:v>
                </c:pt>
                <c:pt idx="22">
                  <c:v>28.455347</c:v>
                </c:pt>
                <c:pt idx="23">
                  <c:v>27.956457</c:v>
                </c:pt>
                <c:pt idx="24">
                  <c:v>27.725722999999999</c:v>
                </c:pt>
                <c:pt idx="25">
                  <c:v>27.781659999999999</c:v>
                </c:pt>
                <c:pt idx="26">
                  <c:v>27.908016</c:v>
                </c:pt>
                <c:pt idx="27">
                  <c:v>27.680617999999999</c:v>
                </c:pt>
                <c:pt idx="28">
                  <c:v>27.397665</c:v>
                </c:pt>
                <c:pt idx="29">
                  <c:v>27.147397999999999</c:v>
                </c:pt>
                <c:pt idx="30">
                  <c:v>26.952428999999999</c:v>
                </c:pt>
                <c:pt idx="31">
                  <c:v>27.233540999999999</c:v>
                </c:pt>
                <c:pt idx="32">
                  <c:v>27.500166</c:v>
                </c:pt>
                <c:pt idx="33">
                  <c:v>27.560887999999998</c:v>
                </c:pt>
                <c:pt idx="34">
                  <c:v>27.702589</c:v>
                </c:pt>
                <c:pt idx="35">
                  <c:v>27.7834</c:v>
                </c:pt>
                <c:pt idx="36">
                  <c:v>27.556221000000001</c:v>
                </c:pt>
                <c:pt idx="37">
                  <c:v>27.412548000000001</c:v>
                </c:pt>
                <c:pt idx="38">
                  <c:v>27.372505</c:v>
                </c:pt>
                <c:pt idx="39">
                  <c:v>27.340444999999999</c:v>
                </c:pt>
                <c:pt idx="40">
                  <c:v>27.359601999999999</c:v>
                </c:pt>
              </c:numCache>
            </c:numRef>
          </c:yVal>
          <c:smooth val="0"/>
        </c:ser>
        <c:ser>
          <c:idx val="3"/>
          <c:order val="2"/>
          <c:tx>
            <c:strRef>
              <c:f>TechOilCaseGraphs!$E$11</c:f>
              <c:strCache>
                <c:ptCount val="1"/>
                <c:pt idx="0">
                  <c:v>highpric</c:v>
                </c:pt>
              </c:strCache>
            </c:strRef>
          </c:tx>
          <c:spPr>
            <a:ln w="22225" cap="rnd">
              <a:solidFill>
                <a:schemeClr val="accent3"/>
              </a:solidFill>
              <a:round/>
            </a:ln>
            <a:effectLst/>
          </c:spPr>
          <c:marker>
            <c:symbol val="none"/>
          </c:marker>
          <c:xVal>
            <c:numRef>
              <c:f>TechOilCaseGraphs!$F$7:$AT$7</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TechOilCaseGraphs!$F$11:$AT$11</c:f>
              <c:numCache>
                <c:formatCode>General</c:formatCode>
                <c:ptCount val="41"/>
                <c:pt idx="0">
                  <c:v>19.181979999999999</c:v>
                </c:pt>
                <c:pt idx="1">
                  <c:v>19.616311000000003</c:v>
                </c:pt>
                <c:pt idx="2">
                  <c:v>18.927788</c:v>
                </c:pt>
                <c:pt idx="3">
                  <c:v>19.098544</c:v>
                </c:pt>
                <c:pt idx="4">
                  <c:v>18.590890999999999</c:v>
                </c:pt>
                <c:pt idx="5">
                  <c:v>18.050598000000001</c:v>
                </c:pt>
                <c:pt idx="6">
                  <c:v>18.503605</c:v>
                </c:pt>
                <c:pt idx="7">
                  <c:v>19.266026</c:v>
                </c:pt>
                <c:pt idx="8">
                  <c:v>20.158601999999998</c:v>
                </c:pt>
                <c:pt idx="9">
                  <c:v>20.623853999999998</c:v>
                </c:pt>
                <c:pt idx="10">
                  <c:v>21.315507</c:v>
                </c:pt>
                <c:pt idx="11">
                  <c:v>22.901879000000001</c:v>
                </c:pt>
                <c:pt idx="12">
                  <c:v>24.033266000000001</c:v>
                </c:pt>
                <c:pt idx="13">
                  <c:v>24.205522999999999</c:v>
                </c:pt>
                <c:pt idx="14">
                  <c:v>25.889605</c:v>
                </c:pt>
                <c:pt idx="15">
                  <c:v>27.059502999999999</c:v>
                </c:pt>
                <c:pt idx="16">
                  <c:v>26.543600000000001</c:v>
                </c:pt>
                <c:pt idx="17">
                  <c:v>28.177795</c:v>
                </c:pt>
                <c:pt idx="18">
                  <c:v>30.254823999999999</c:v>
                </c:pt>
                <c:pt idx="19">
                  <c:v>31.345419</c:v>
                </c:pt>
                <c:pt idx="20">
                  <c:v>32.200767999999997</c:v>
                </c:pt>
                <c:pt idx="21">
                  <c:v>32.370041000000001</c:v>
                </c:pt>
                <c:pt idx="22">
                  <c:v>32.637774999999998</c:v>
                </c:pt>
                <c:pt idx="23">
                  <c:v>33.231312000000003</c:v>
                </c:pt>
                <c:pt idx="24">
                  <c:v>34.214019999999998</c:v>
                </c:pt>
                <c:pt idx="25">
                  <c:v>35.393794999999997</c:v>
                </c:pt>
                <c:pt idx="26">
                  <c:v>36.626209000000003</c:v>
                </c:pt>
                <c:pt idx="27">
                  <c:v>37.708328000000002</c:v>
                </c:pt>
                <c:pt idx="28">
                  <c:v>38.757061</c:v>
                </c:pt>
                <c:pt idx="29">
                  <c:v>39.796371000000001</c:v>
                </c:pt>
                <c:pt idx="30">
                  <c:v>40.803592999999999</c:v>
                </c:pt>
                <c:pt idx="31">
                  <c:v>41.612583000000001</c:v>
                </c:pt>
                <c:pt idx="32">
                  <c:v>42.089348000000001</c:v>
                </c:pt>
                <c:pt idx="33">
                  <c:v>42.541817000000002</c:v>
                </c:pt>
                <c:pt idx="34">
                  <c:v>42.901505</c:v>
                </c:pt>
                <c:pt idx="35">
                  <c:v>43.440944999999999</c:v>
                </c:pt>
                <c:pt idx="36">
                  <c:v>43.810169000000002</c:v>
                </c:pt>
                <c:pt idx="37">
                  <c:v>44.318474000000002</c:v>
                </c:pt>
                <c:pt idx="38">
                  <c:v>44.826045999999998</c:v>
                </c:pt>
                <c:pt idx="39">
                  <c:v>45.350558999999997</c:v>
                </c:pt>
                <c:pt idx="40">
                  <c:v>45.763832000000001</c:v>
                </c:pt>
              </c:numCache>
            </c:numRef>
          </c:yVal>
          <c:smooth val="0"/>
        </c:ser>
        <c:ser>
          <c:idx val="4"/>
          <c:order val="3"/>
          <c:tx>
            <c:strRef>
              <c:f>TechOilCaseGraphs!$E$12</c:f>
              <c:strCache>
                <c:ptCount val="1"/>
                <c:pt idx="0">
                  <c:v>lowprice</c:v>
                </c:pt>
              </c:strCache>
            </c:strRef>
          </c:tx>
          <c:spPr>
            <a:ln w="22225" cap="rnd">
              <a:solidFill>
                <a:schemeClr val="accent5"/>
              </a:solidFill>
              <a:round/>
            </a:ln>
            <a:effectLst/>
          </c:spPr>
          <c:marker>
            <c:symbol val="none"/>
          </c:marker>
          <c:xVal>
            <c:numRef>
              <c:f>TechOilCaseGraphs!$F$7:$AT$7</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TechOilCaseGraphs!$F$12:$AT$12</c:f>
              <c:numCache>
                <c:formatCode>General</c:formatCode>
                <c:ptCount val="41"/>
                <c:pt idx="0">
                  <c:v>19.181979999999999</c:v>
                </c:pt>
                <c:pt idx="1">
                  <c:v>19.616311000000003</c:v>
                </c:pt>
                <c:pt idx="2">
                  <c:v>18.927788</c:v>
                </c:pt>
                <c:pt idx="3">
                  <c:v>19.098544</c:v>
                </c:pt>
                <c:pt idx="4">
                  <c:v>18.590890999999999</c:v>
                </c:pt>
                <c:pt idx="5">
                  <c:v>18.050598000000001</c:v>
                </c:pt>
                <c:pt idx="6">
                  <c:v>18.503605</c:v>
                </c:pt>
                <c:pt idx="7">
                  <c:v>19.266026</c:v>
                </c:pt>
                <c:pt idx="8">
                  <c:v>20.158601999999998</c:v>
                </c:pt>
                <c:pt idx="9">
                  <c:v>20.623853999999998</c:v>
                </c:pt>
                <c:pt idx="10">
                  <c:v>21.315507</c:v>
                </c:pt>
                <c:pt idx="11">
                  <c:v>22.901879000000001</c:v>
                </c:pt>
                <c:pt idx="12">
                  <c:v>24.033266000000001</c:v>
                </c:pt>
                <c:pt idx="13">
                  <c:v>24.205522999999999</c:v>
                </c:pt>
                <c:pt idx="14">
                  <c:v>25.889605</c:v>
                </c:pt>
                <c:pt idx="15">
                  <c:v>27.059502999999999</c:v>
                </c:pt>
                <c:pt idx="16">
                  <c:v>26.480219000000002</c:v>
                </c:pt>
                <c:pt idx="17">
                  <c:v>26.853653000000001</c:v>
                </c:pt>
                <c:pt idx="18">
                  <c:v>27.880286999999999</c:v>
                </c:pt>
                <c:pt idx="19">
                  <c:v>28.411239999999999</c:v>
                </c:pt>
                <c:pt idx="20">
                  <c:v>28.564177999999998</c:v>
                </c:pt>
                <c:pt idx="21">
                  <c:v>28.606162999999999</c:v>
                </c:pt>
                <c:pt idx="22">
                  <c:v>28.831285000000001</c:v>
                </c:pt>
                <c:pt idx="23">
                  <c:v>29.151008999999998</c:v>
                </c:pt>
                <c:pt idx="24">
                  <c:v>29.540814999999998</c:v>
                </c:pt>
                <c:pt idx="25">
                  <c:v>29.958742000000001</c:v>
                </c:pt>
                <c:pt idx="26">
                  <c:v>30.406676999999998</c:v>
                </c:pt>
                <c:pt idx="27">
                  <c:v>30.740185</c:v>
                </c:pt>
                <c:pt idx="28">
                  <c:v>31.048200999999999</c:v>
                </c:pt>
                <c:pt idx="29">
                  <c:v>31.447846999999999</c:v>
                </c:pt>
                <c:pt idx="30">
                  <c:v>31.859546999999999</c:v>
                </c:pt>
                <c:pt idx="31">
                  <c:v>31.989927000000002</c:v>
                </c:pt>
                <c:pt idx="32">
                  <c:v>32.477116000000002</c:v>
                </c:pt>
                <c:pt idx="33">
                  <c:v>32.958294000000002</c:v>
                </c:pt>
                <c:pt idx="34">
                  <c:v>33.336036999999997</c:v>
                </c:pt>
                <c:pt idx="35">
                  <c:v>33.845078000000001</c:v>
                </c:pt>
                <c:pt idx="36">
                  <c:v>34.168571</c:v>
                </c:pt>
                <c:pt idx="37">
                  <c:v>34.486300999999997</c:v>
                </c:pt>
                <c:pt idx="38">
                  <c:v>34.742961999999999</c:v>
                </c:pt>
                <c:pt idx="39">
                  <c:v>35.030909999999999</c:v>
                </c:pt>
                <c:pt idx="40">
                  <c:v>35.257061</c:v>
                </c:pt>
              </c:numCache>
            </c:numRef>
          </c:yVal>
          <c:smooth val="0"/>
        </c:ser>
        <c:ser>
          <c:idx val="1"/>
          <c:order val="4"/>
          <c:tx>
            <c:strRef>
              <c:f>TechOilCaseGraphs!$E$9</c:f>
              <c:strCache>
                <c:ptCount val="1"/>
                <c:pt idx="0">
                  <c:v>ref</c:v>
                </c:pt>
              </c:strCache>
            </c:strRef>
          </c:tx>
          <c:spPr>
            <a:ln w="22225" cap="rnd">
              <a:solidFill>
                <a:schemeClr val="tx2"/>
              </a:solidFill>
              <a:round/>
            </a:ln>
            <a:effectLst/>
          </c:spPr>
          <c:marker>
            <c:symbol val="none"/>
          </c:marker>
          <c:xVal>
            <c:numRef>
              <c:f>TechOilCaseGraphs!$F$7:$AT$7</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TechOilCaseGraphs!$F$9:$AT$9</c:f>
              <c:numCache>
                <c:formatCode>General</c:formatCode>
                <c:ptCount val="41"/>
                <c:pt idx="0">
                  <c:v>19.181979999999999</c:v>
                </c:pt>
                <c:pt idx="1">
                  <c:v>19.616311000000003</c:v>
                </c:pt>
                <c:pt idx="2">
                  <c:v>18.927788</c:v>
                </c:pt>
                <c:pt idx="3">
                  <c:v>19.098544</c:v>
                </c:pt>
                <c:pt idx="4">
                  <c:v>18.590890999999999</c:v>
                </c:pt>
                <c:pt idx="5">
                  <c:v>18.050598000000001</c:v>
                </c:pt>
                <c:pt idx="6">
                  <c:v>18.503605</c:v>
                </c:pt>
                <c:pt idx="7">
                  <c:v>19.266026</c:v>
                </c:pt>
                <c:pt idx="8">
                  <c:v>20.158601999999998</c:v>
                </c:pt>
                <c:pt idx="9">
                  <c:v>20.623853999999998</c:v>
                </c:pt>
                <c:pt idx="10">
                  <c:v>21.315507</c:v>
                </c:pt>
                <c:pt idx="11">
                  <c:v>22.901879000000001</c:v>
                </c:pt>
                <c:pt idx="12">
                  <c:v>24.033266000000001</c:v>
                </c:pt>
                <c:pt idx="13">
                  <c:v>24.205522999999999</c:v>
                </c:pt>
                <c:pt idx="14">
                  <c:v>25.889605</c:v>
                </c:pt>
                <c:pt idx="15">
                  <c:v>27.059502999999999</c:v>
                </c:pt>
                <c:pt idx="16">
                  <c:v>26.526796000000001</c:v>
                </c:pt>
                <c:pt idx="17">
                  <c:v>27.853463999999999</c:v>
                </c:pt>
                <c:pt idx="18">
                  <c:v>29.111032000000002</c:v>
                </c:pt>
                <c:pt idx="19">
                  <c:v>30.073810999999999</c:v>
                </c:pt>
                <c:pt idx="20">
                  <c:v>30.789673000000001</c:v>
                </c:pt>
                <c:pt idx="21">
                  <c:v>30.968879999999999</c:v>
                </c:pt>
                <c:pt idx="22">
                  <c:v>31.252715999999999</c:v>
                </c:pt>
                <c:pt idx="23">
                  <c:v>31.75515</c:v>
                </c:pt>
                <c:pt idx="24">
                  <c:v>32.412571</c:v>
                </c:pt>
                <c:pt idx="25">
                  <c:v>33.056781999999998</c:v>
                </c:pt>
                <c:pt idx="26">
                  <c:v>33.640357999999999</c:v>
                </c:pt>
                <c:pt idx="27">
                  <c:v>33.992255999999998</c:v>
                </c:pt>
                <c:pt idx="28">
                  <c:v>34.319324000000002</c:v>
                </c:pt>
                <c:pt idx="29">
                  <c:v>34.646957</c:v>
                </c:pt>
                <c:pt idx="30">
                  <c:v>34.910324000000003</c:v>
                </c:pt>
                <c:pt idx="31">
                  <c:v>34.961174</c:v>
                </c:pt>
                <c:pt idx="32">
                  <c:v>35.246841000000003</c:v>
                </c:pt>
                <c:pt idx="33">
                  <c:v>35.484851999999997</c:v>
                </c:pt>
                <c:pt idx="34">
                  <c:v>35.976334000000001</c:v>
                </c:pt>
                <c:pt idx="35">
                  <c:v>36.524898999999998</c:v>
                </c:pt>
                <c:pt idx="36">
                  <c:v>36.725067000000003</c:v>
                </c:pt>
                <c:pt idx="37">
                  <c:v>37.065722999999998</c:v>
                </c:pt>
                <c:pt idx="38">
                  <c:v>37.351112000000001</c:v>
                </c:pt>
                <c:pt idx="39">
                  <c:v>37.592624999999998</c:v>
                </c:pt>
                <c:pt idx="40">
                  <c:v>37.738368999999999</c:v>
                </c:pt>
              </c:numCache>
            </c:numRef>
          </c:yVal>
          <c:smooth val="0"/>
        </c:ser>
        <c:dLbls>
          <c:showLegendKey val="0"/>
          <c:showVal val="0"/>
          <c:showCatName val="0"/>
          <c:showSerName val="0"/>
          <c:showPercent val="0"/>
          <c:showBubbleSize val="0"/>
        </c:dLbls>
        <c:axId val="224200480"/>
        <c:axId val="224201040"/>
      </c:scatterChart>
      <c:valAx>
        <c:axId val="224200480"/>
        <c:scaling>
          <c:orientation val="minMax"/>
          <c:max val="2040"/>
          <c:min val="2000"/>
        </c:scaling>
        <c:delete val="0"/>
        <c:axPos val="b"/>
        <c:numFmt formatCode="General" sourceLinked="1"/>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4201040"/>
        <c:crosses val="autoZero"/>
        <c:crossBetween val="midCat"/>
        <c:majorUnit val="10"/>
      </c:valAx>
      <c:valAx>
        <c:axId val="224201040"/>
        <c:scaling>
          <c:orientation val="minMax"/>
          <c:max val="60"/>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4200480"/>
        <c:crosses val="autoZero"/>
        <c:crossBetween val="midCat"/>
        <c:majorUnit val="10"/>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chemeClr val="tx1"/>
          </a:solidFill>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2004228638086904E-2"/>
          <c:y val="5.1852171492904081E-2"/>
          <c:w val="0.74667906095071446"/>
          <c:h val="0.83676432989416094"/>
        </c:manualLayout>
      </c:layout>
      <c:lineChart>
        <c:grouping val="standard"/>
        <c:varyColors val="0"/>
        <c:ser>
          <c:idx val="1"/>
          <c:order val="0"/>
          <c:tx>
            <c:strRef>
              <c:f>production!$A$13</c:f>
              <c:strCache>
                <c:ptCount val="1"/>
                <c:pt idx="0">
                  <c:v>LOP</c:v>
                </c:pt>
              </c:strCache>
            </c:strRef>
          </c:tx>
          <c:spPr>
            <a:ln w="28575" cap="rnd">
              <a:solidFill>
                <a:schemeClr val="accent5"/>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production!$B$13:$BJ$13</c:f>
              <c:numCache>
                <c:formatCode>General</c:formatCode>
                <c:ptCount val="61"/>
                <c:pt idx="35">
                  <c:v>88.074320999999998</c:v>
                </c:pt>
                <c:pt idx="36">
                  <c:v>84.634704999999997</c:v>
                </c:pt>
                <c:pt idx="37">
                  <c:v>83.668120999999999</c:v>
                </c:pt>
                <c:pt idx="38">
                  <c:v>86.301948999999993</c:v>
                </c:pt>
                <c:pt idx="39">
                  <c:v>88.065871999999999</c:v>
                </c:pt>
                <c:pt idx="40">
                  <c:v>88.957047000000003</c:v>
                </c:pt>
                <c:pt idx="41">
                  <c:v>89.305779000000001</c:v>
                </c:pt>
                <c:pt idx="42">
                  <c:v>89.623740999999995</c:v>
                </c:pt>
                <c:pt idx="43">
                  <c:v>90.219498000000002</c:v>
                </c:pt>
                <c:pt idx="44">
                  <c:v>90.151482000000001</c:v>
                </c:pt>
                <c:pt idx="45">
                  <c:v>89.836654999999993</c:v>
                </c:pt>
                <c:pt idx="46">
                  <c:v>89.466262999999998</c:v>
                </c:pt>
                <c:pt idx="47">
                  <c:v>89.320267000000001</c:v>
                </c:pt>
                <c:pt idx="48">
                  <c:v>89.299126000000001</c:v>
                </c:pt>
                <c:pt idx="49">
                  <c:v>89.271880999999993</c:v>
                </c:pt>
                <c:pt idx="50">
                  <c:v>89.478729000000001</c:v>
                </c:pt>
                <c:pt idx="51">
                  <c:v>89.441192999999998</c:v>
                </c:pt>
                <c:pt idx="52">
                  <c:v>89.848708999999999</c:v>
                </c:pt>
                <c:pt idx="53">
                  <c:v>90.473968999999997</c:v>
                </c:pt>
                <c:pt idx="54">
                  <c:v>90.762871000000004</c:v>
                </c:pt>
                <c:pt idx="55">
                  <c:v>90.858833000000004</c:v>
                </c:pt>
                <c:pt idx="56">
                  <c:v>90.992508000000001</c:v>
                </c:pt>
                <c:pt idx="57">
                  <c:v>91.158553999999995</c:v>
                </c:pt>
                <c:pt idx="58">
                  <c:v>91.488868999999994</c:v>
                </c:pt>
                <c:pt idx="59">
                  <c:v>92.073250000000002</c:v>
                </c:pt>
                <c:pt idx="60">
                  <c:v>92.523398999999998</c:v>
                </c:pt>
              </c:numCache>
            </c:numRef>
          </c:val>
          <c:smooth val="0"/>
        </c:ser>
        <c:ser>
          <c:idx val="2"/>
          <c:order val="1"/>
          <c:tx>
            <c:strRef>
              <c:f>production!$A$14</c:f>
              <c:strCache>
                <c:ptCount val="1"/>
                <c:pt idx="0">
                  <c:v>HOP</c:v>
                </c:pt>
              </c:strCache>
            </c:strRef>
          </c:tx>
          <c:spPr>
            <a:ln w="28575" cap="rnd">
              <a:solidFill>
                <a:schemeClr val="accent4"/>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production!$B$14:$BJ$14</c:f>
              <c:numCache>
                <c:formatCode>General</c:formatCode>
                <c:ptCount val="61"/>
                <c:pt idx="35">
                  <c:v>88.074320999999998</c:v>
                </c:pt>
                <c:pt idx="36">
                  <c:v>84.693916000000002</c:v>
                </c:pt>
                <c:pt idx="37">
                  <c:v>89.081429</c:v>
                </c:pt>
                <c:pt idx="38">
                  <c:v>94.646773999999994</c:v>
                </c:pt>
                <c:pt idx="39">
                  <c:v>99.298903999999993</c:v>
                </c:pt>
                <c:pt idx="40">
                  <c:v>102.723045</c:v>
                </c:pt>
                <c:pt idx="41">
                  <c:v>104.732727</c:v>
                </c:pt>
                <c:pt idx="42">
                  <c:v>105.968796</c:v>
                </c:pt>
                <c:pt idx="43">
                  <c:v>107.38911400000001</c:v>
                </c:pt>
                <c:pt idx="44">
                  <c:v>108.57827</c:v>
                </c:pt>
                <c:pt idx="45">
                  <c:v>108.86071</c:v>
                </c:pt>
                <c:pt idx="46">
                  <c:v>109.34704600000001</c:v>
                </c:pt>
                <c:pt idx="47">
                  <c:v>110.400063</c:v>
                </c:pt>
                <c:pt idx="48">
                  <c:v>111.319901</c:v>
                </c:pt>
                <c:pt idx="49">
                  <c:v>112.124191</c:v>
                </c:pt>
                <c:pt idx="50">
                  <c:v>113.258804</c:v>
                </c:pt>
                <c:pt idx="51">
                  <c:v>113.954353</c:v>
                </c:pt>
                <c:pt idx="52">
                  <c:v>114.33626599999999</c:v>
                </c:pt>
                <c:pt idx="53">
                  <c:v>114.834953</c:v>
                </c:pt>
                <c:pt idx="54">
                  <c:v>114.82016</c:v>
                </c:pt>
                <c:pt idx="55">
                  <c:v>114.599518</c:v>
                </c:pt>
                <c:pt idx="56">
                  <c:v>114.629623</c:v>
                </c:pt>
                <c:pt idx="57">
                  <c:v>114.899841</c:v>
                </c:pt>
                <c:pt idx="58">
                  <c:v>115.333832</c:v>
                </c:pt>
                <c:pt idx="59">
                  <c:v>115.68634</c:v>
                </c:pt>
                <c:pt idx="60">
                  <c:v>116.173592</c:v>
                </c:pt>
              </c:numCache>
            </c:numRef>
          </c:val>
          <c:smooth val="0"/>
        </c:ser>
        <c:ser>
          <c:idx val="3"/>
          <c:order val="2"/>
          <c:tx>
            <c:strRef>
              <c:f>production!$A$15</c:f>
              <c:strCache>
                <c:ptCount val="1"/>
                <c:pt idx="0">
                  <c:v>LMAC</c:v>
                </c:pt>
              </c:strCache>
            </c:strRef>
          </c:tx>
          <c:spPr>
            <a:ln w="28575" cap="rnd">
              <a:solidFill>
                <a:schemeClr val="accent6"/>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production!$B$15:$BJ$15</c:f>
              <c:numCache>
                <c:formatCode>General</c:formatCode>
                <c:ptCount val="61"/>
                <c:pt idx="35">
                  <c:v>88.074320999999998</c:v>
                </c:pt>
                <c:pt idx="36">
                  <c:v>84.684798999999998</c:v>
                </c:pt>
                <c:pt idx="37">
                  <c:v>86.433456000000007</c:v>
                </c:pt>
                <c:pt idx="38">
                  <c:v>90.047134</c:v>
                </c:pt>
                <c:pt idx="39">
                  <c:v>92.996170000000006</c:v>
                </c:pt>
                <c:pt idx="40">
                  <c:v>95.154174999999995</c:v>
                </c:pt>
                <c:pt idx="41">
                  <c:v>96.209136999999998</c:v>
                </c:pt>
                <c:pt idx="42">
                  <c:v>97.049666999999999</c:v>
                </c:pt>
                <c:pt idx="43">
                  <c:v>97.913489999999996</c:v>
                </c:pt>
                <c:pt idx="44">
                  <c:v>98.445740000000001</c:v>
                </c:pt>
                <c:pt idx="45">
                  <c:v>98.688675000000003</c:v>
                </c:pt>
                <c:pt idx="46">
                  <c:v>98.998733999999999</c:v>
                </c:pt>
                <c:pt idx="47">
                  <c:v>98.975127999999998</c:v>
                </c:pt>
                <c:pt idx="48">
                  <c:v>98.998238000000001</c:v>
                </c:pt>
                <c:pt idx="49">
                  <c:v>99.063987999999995</c:v>
                </c:pt>
                <c:pt idx="50">
                  <c:v>99.129562000000007</c:v>
                </c:pt>
                <c:pt idx="51">
                  <c:v>98.959877000000006</c:v>
                </c:pt>
                <c:pt idx="52">
                  <c:v>99.137405000000001</c:v>
                </c:pt>
                <c:pt idx="53">
                  <c:v>99.087470999999994</c:v>
                </c:pt>
                <c:pt idx="54">
                  <c:v>99.167038000000005</c:v>
                </c:pt>
                <c:pt idx="55">
                  <c:v>99.243637000000007</c:v>
                </c:pt>
                <c:pt idx="56">
                  <c:v>99.449721999999994</c:v>
                </c:pt>
                <c:pt idx="57">
                  <c:v>99.737365999999994</c:v>
                </c:pt>
                <c:pt idx="58">
                  <c:v>100.19375599999999</c:v>
                </c:pt>
                <c:pt idx="59">
                  <c:v>100.246559</c:v>
                </c:pt>
                <c:pt idx="60">
                  <c:v>100.25503500000001</c:v>
                </c:pt>
              </c:numCache>
            </c:numRef>
          </c:val>
          <c:smooth val="0"/>
        </c:ser>
        <c:ser>
          <c:idx val="4"/>
          <c:order val="3"/>
          <c:tx>
            <c:strRef>
              <c:f>production!$A$16</c:f>
              <c:strCache>
                <c:ptCount val="1"/>
                <c:pt idx="0">
                  <c:v>HMAC</c:v>
                </c:pt>
              </c:strCache>
            </c:strRef>
          </c:tx>
          <c:spPr>
            <a:ln w="28575" cap="rnd">
              <a:solidFill>
                <a:schemeClr val="accent1"/>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production!$B$16:$BJ$16</c:f>
              <c:numCache>
                <c:formatCode>General</c:formatCode>
                <c:ptCount val="61"/>
                <c:pt idx="35">
                  <c:v>88.074320999999998</c:v>
                </c:pt>
                <c:pt idx="36">
                  <c:v>84.684441000000007</c:v>
                </c:pt>
                <c:pt idx="37">
                  <c:v>86.443534999999997</c:v>
                </c:pt>
                <c:pt idx="38">
                  <c:v>90.423332000000002</c:v>
                </c:pt>
                <c:pt idx="39">
                  <c:v>93.796349000000006</c:v>
                </c:pt>
                <c:pt idx="40">
                  <c:v>96.259285000000006</c:v>
                </c:pt>
                <c:pt idx="41">
                  <c:v>97.584991000000002</c:v>
                </c:pt>
                <c:pt idx="42">
                  <c:v>98.679625999999999</c:v>
                </c:pt>
                <c:pt idx="43">
                  <c:v>99.891304000000005</c:v>
                </c:pt>
                <c:pt idx="44">
                  <c:v>100.41306299999999</c:v>
                </c:pt>
                <c:pt idx="45">
                  <c:v>100.663445</c:v>
                </c:pt>
                <c:pt idx="46">
                  <c:v>100.942116</c:v>
                </c:pt>
                <c:pt idx="47">
                  <c:v>101.233429</c:v>
                </c:pt>
                <c:pt idx="48">
                  <c:v>101.40454099999999</c:v>
                </c:pt>
                <c:pt idx="49">
                  <c:v>101.645515</c:v>
                </c:pt>
                <c:pt idx="50">
                  <c:v>101.87531300000001</c:v>
                </c:pt>
                <c:pt idx="51">
                  <c:v>102.037933</c:v>
                </c:pt>
                <c:pt idx="52">
                  <c:v>102.146942</c:v>
                </c:pt>
                <c:pt idx="53">
                  <c:v>102.549774</c:v>
                </c:pt>
                <c:pt idx="54">
                  <c:v>102.953941</c:v>
                </c:pt>
                <c:pt idx="55">
                  <c:v>103.432327</c:v>
                </c:pt>
                <c:pt idx="56">
                  <c:v>104.064964</c:v>
                </c:pt>
                <c:pt idx="57">
                  <c:v>104.74900100000001</c:v>
                </c:pt>
                <c:pt idx="58">
                  <c:v>105.393173</c:v>
                </c:pt>
                <c:pt idx="59">
                  <c:v>105.73084299999999</c:v>
                </c:pt>
                <c:pt idx="60">
                  <c:v>106.239525</c:v>
                </c:pt>
              </c:numCache>
            </c:numRef>
          </c:val>
          <c:smooth val="0"/>
        </c:ser>
        <c:ser>
          <c:idx val="5"/>
          <c:order val="4"/>
          <c:tx>
            <c:strRef>
              <c:f>production!$A$17</c:f>
              <c:strCache>
                <c:ptCount val="1"/>
                <c:pt idx="0">
                  <c:v>LOGRT</c:v>
                </c:pt>
              </c:strCache>
            </c:strRef>
          </c:tx>
          <c:spPr>
            <a:ln w="28575" cap="rnd">
              <a:solidFill>
                <a:schemeClr val="accent2"/>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production!$B$17:$BJ$17</c:f>
              <c:numCache>
                <c:formatCode>General</c:formatCode>
                <c:ptCount val="61"/>
                <c:pt idx="35">
                  <c:v>88.074320999999998</c:v>
                </c:pt>
                <c:pt idx="36">
                  <c:v>84.643646000000004</c:v>
                </c:pt>
                <c:pt idx="37">
                  <c:v>84.685042999999993</c:v>
                </c:pt>
                <c:pt idx="38">
                  <c:v>88.100037</c:v>
                </c:pt>
                <c:pt idx="39">
                  <c:v>91.168152000000006</c:v>
                </c:pt>
                <c:pt idx="40">
                  <c:v>93.275215000000003</c:v>
                </c:pt>
                <c:pt idx="41">
                  <c:v>94.084571999999994</c:v>
                </c:pt>
                <c:pt idx="42">
                  <c:v>94.233161999999993</c:v>
                </c:pt>
                <c:pt idx="43">
                  <c:v>94.106498999999999</c:v>
                </c:pt>
                <c:pt idx="44">
                  <c:v>93.245666999999997</c:v>
                </c:pt>
                <c:pt idx="45">
                  <c:v>92.699539000000001</c:v>
                </c:pt>
                <c:pt idx="46">
                  <c:v>92.339271999999994</c:v>
                </c:pt>
                <c:pt idx="47">
                  <c:v>91.563156000000006</c:v>
                </c:pt>
                <c:pt idx="48">
                  <c:v>90.959709000000004</c:v>
                </c:pt>
                <c:pt idx="49">
                  <c:v>90.488487000000006</c:v>
                </c:pt>
                <c:pt idx="50">
                  <c:v>89.947281000000004</c:v>
                </c:pt>
                <c:pt idx="51">
                  <c:v>90.094093000000001</c:v>
                </c:pt>
                <c:pt idx="52">
                  <c:v>90.227469999999997</c:v>
                </c:pt>
                <c:pt idx="53">
                  <c:v>90.145179999999996</c:v>
                </c:pt>
                <c:pt idx="54">
                  <c:v>90.303612000000001</c:v>
                </c:pt>
                <c:pt idx="55">
                  <c:v>90.281281000000007</c:v>
                </c:pt>
                <c:pt idx="56">
                  <c:v>90.194655999999995</c:v>
                </c:pt>
                <c:pt idx="57">
                  <c:v>90.057304000000002</c:v>
                </c:pt>
                <c:pt idx="58">
                  <c:v>90.622947999999994</c:v>
                </c:pt>
                <c:pt idx="59">
                  <c:v>90.678307000000004</c:v>
                </c:pt>
                <c:pt idx="60">
                  <c:v>91.134986999999995</c:v>
                </c:pt>
              </c:numCache>
            </c:numRef>
          </c:val>
          <c:smooth val="0"/>
        </c:ser>
        <c:ser>
          <c:idx val="6"/>
          <c:order val="5"/>
          <c:tx>
            <c:strRef>
              <c:f>production!$A$18</c:f>
              <c:strCache>
                <c:ptCount val="1"/>
                <c:pt idx="0">
                  <c:v>HOGRT</c:v>
                </c:pt>
              </c:strCache>
            </c:strRef>
          </c:tx>
          <c:spPr>
            <a:ln w="28575" cap="rnd">
              <a:solidFill>
                <a:schemeClr val="accent3"/>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production!$B$18:$BJ$18</c:f>
              <c:numCache>
                <c:formatCode>General</c:formatCode>
                <c:ptCount val="61"/>
                <c:pt idx="35">
                  <c:v>88.074320999999998</c:v>
                </c:pt>
                <c:pt idx="36">
                  <c:v>84.761039999999994</c:v>
                </c:pt>
                <c:pt idx="37">
                  <c:v>87.609604000000004</c:v>
                </c:pt>
                <c:pt idx="38">
                  <c:v>92.067520000000002</c:v>
                </c:pt>
                <c:pt idx="39">
                  <c:v>96.087845000000002</c:v>
                </c:pt>
                <c:pt idx="40">
                  <c:v>99.622169</c:v>
                </c:pt>
                <c:pt idx="41">
                  <c:v>101.68253300000001</c:v>
                </c:pt>
                <c:pt idx="42">
                  <c:v>103.717705</c:v>
                </c:pt>
                <c:pt idx="43">
                  <c:v>105.544479</c:v>
                </c:pt>
                <c:pt idx="44">
                  <c:v>107.252281</c:v>
                </c:pt>
                <c:pt idx="45">
                  <c:v>108.94805100000001</c:v>
                </c:pt>
                <c:pt idx="46">
                  <c:v>110.780739</c:v>
                </c:pt>
                <c:pt idx="47">
                  <c:v>112.168846</c:v>
                </c:pt>
                <c:pt idx="48">
                  <c:v>113.184563</c:v>
                </c:pt>
                <c:pt idx="49">
                  <c:v>114.36932400000001</c:v>
                </c:pt>
                <c:pt idx="50">
                  <c:v>115.571648</c:v>
                </c:pt>
                <c:pt idx="51">
                  <c:v>116.645782</c:v>
                </c:pt>
                <c:pt idx="52">
                  <c:v>118.032242</c:v>
                </c:pt>
                <c:pt idx="53">
                  <c:v>119.204384</c:v>
                </c:pt>
                <c:pt idx="54">
                  <c:v>120.155045</c:v>
                </c:pt>
                <c:pt idx="55">
                  <c:v>120.91392500000001</c:v>
                </c:pt>
                <c:pt idx="56">
                  <c:v>121.54817199999999</c:v>
                </c:pt>
                <c:pt idx="57">
                  <c:v>122.032532</c:v>
                </c:pt>
                <c:pt idx="58">
                  <c:v>122.917603</c:v>
                </c:pt>
                <c:pt idx="59">
                  <c:v>123.71127300000001</c:v>
                </c:pt>
                <c:pt idx="60">
                  <c:v>124.494415</c:v>
                </c:pt>
              </c:numCache>
            </c:numRef>
          </c:val>
          <c:smooth val="0"/>
        </c:ser>
        <c:ser>
          <c:idx val="0"/>
          <c:order val="6"/>
          <c:tx>
            <c:strRef>
              <c:f>production!$A$12</c:f>
              <c:strCache>
                <c:ptCount val="1"/>
                <c:pt idx="0">
                  <c:v>Total Primary Energy </c:v>
                </c:pt>
              </c:strCache>
            </c:strRef>
          </c:tx>
          <c:spPr>
            <a:ln w="28575" cap="rnd">
              <a:solidFill>
                <a:schemeClr val="tx2"/>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production!$B$12:$BJ$12</c:f>
              <c:numCache>
                <c:formatCode>General</c:formatCode>
                <c:ptCount val="61"/>
                <c:pt idx="0">
                  <c:v>67.175383999999994</c:v>
                </c:pt>
                <c:pt idx="1">
                  <c:v>66.950605999999993</c:v>
                </c:pt>
                <c:pt idx="2">
                  <c:v>66.568607</c:v>
                </c:pt>
                <c:pt idx="3">
                  <c:v>64.114121999999995</c:v>
                </c:pt>
                <c:pt idx="4">
                  <c:v>68.839550000000003</c:v>
                </c:pt>
                <c:pt idx="5">
                  <c:v>67.698303999999993</c:v>
                </c:pt>
                <c:pt idx="6">
                  <c:v>67.066479999999999</c:v>
                </c:pt>
                <c:pt idx="7">
                  <c:v>67.542484999999999</c:v>
                </c:pt>
                <c:pt idx="8">
                  <c:v>68.918718999999996</c:v>
                </c:pt>
                <c:pt idx="9">
                  <c:v>69.319440999999998</c:v>
                </c:pt>
                <c:pt idx="10">
                  <c:v>70.703913</c:v>
                </c:pt>
                <c:pt idx="11">
                  <c:v>70.361573000000007</c:v>
                </c:pt>
                <c:pt idx="12">
                  <c:v>69.954741999999996</c:v>
                </c:pt>
                <c:pt idx="13">
                  <c:v>68.314404999999994</c:v>
                </c:pt>
                <c:pt idx="14">
                  <c:v>70.724562000000006</c:v>
                </c:pt>
                <c:pt idx="15">
                  <c:v>71.17277</c:v>
                </c:pt>
                <c:pt idx="16">
                  <c:v>72.484662</c:v>
                </c:pt>
                <c:pt idx="17">
                  <c:v>72.470354</c:v>
                </c:pt>
                <c:pt idx="18">
                  <c:v>72.874469000000005</c:v>
                </c:pt>
                <c:pt idx="19">
                  <c:v>71.740142000000006</c:v>
                </c:pt>
                <c:pt idx="20">
                  <c:v>71.329832999999994</c:v>
                </c:pt>
                <c:pt idx="21">
                  <c:v>71.731719999999996</c:v>
                </c:pt>
                <c:pt idx="22">
                  <c:v>70.709706999999995</c:v>
                </c:pt>
                <c:pt idx="23">
                  <c:v>69.934528</c:v>
                </c:pt>
                <c:pt idx="24">
                  <c:v>70.227311</c:v>
                </c:pt>
                <c:pt idx="25">
                  <c:v>69.430186000000006</c:v>
                </c:pt>
                <c:pt idx="26">
                  <c:v>70.733779999999996</c:v>
                </c:pt>
                <c:pt idx="27">
                  <c:v>71.402550000000005</c:v>
                </c:pt>
                <c:pt idx="28">
                  <c:v>73.203492999999995</c:v>
                </c:pt>
                <c:pt idx="29">
                  <c:v>72.64273</c:v>
                </c:pt>
                <c:pt idx="30">
                  <c:v>74.724067000000005</c:v>
                </c:pt>
                <c:pt idx="31">
                  <c:v>77.907724000000002</c:v>
                </c:pt>
                <c:pt idx="32">
                  <c:v>79.098840999999993</c:v>
                </c:pt>
                <c:pt idx="33">
                  <c:v>81.683336999999995</c:v>
                </c:pt>
                <c:pt idx="34">
                  <c:v>87.568853000000004</c:v>
                </c:pt>
                <c:pt idx="35">
                  <c:v>88.074320999999998</c:v>
                </c:pt>
                <c:pt idx="36">
                  <c:v>84.640777999999997</c:v>
                </c:pt>
                <c:pt idx="37">
                  <c:v>87.118217000000001</c:v>
                </c:pt>
                <c:pt idx="38">
                  <c:v>90.221969999999999</c:v>
                </c:pt>
                <c:pt idx="39">
                  <c:v>93.440185999999997</c:v>
                </c:pt>
                <c:pt idx="40">
                  <c:v>95.789901999999998</c:v>
                </c:pt>
                <c:pt idx="41">
                  <c:v>97.009651000000005</c:v>
                </c:pt>
                <c:pt idx="42">
                  <c:v>98.014717000000005</c:v>
                </c:pt>
                <c:pt idx="43">
                  <c:v>99.222572</c:v>
                </c:pt>
                <c:pt idx="44">
                  <c:v>99.75676</c:v>
                </c:pt>
                <c:pt idx="45">
                  <c:v>100.060326</c:v>
                </c:pt>
                <c:pt idx="46">
                  <c:v>100.326347</c:v>
                </c:pt>
                <c:pt idx="47">
                  <c:v>100.33839399999999</c:v>
                </c:pt>
                <c:pt idx="48">
                  <c:v>100.386002</c:v>
                </c:pt>
                <c:pt idx="49">
                  <c:v>100.560478</c:v>
                </c:pt>
                <c:pt idx="50">
                  <c:v>100.729446</c:v>
                </c:pt>
                <c:pt idx="51">
                  <c:v>100.674728</c:v>
                </c:pt>
                <c:pt idx="52">
                  <c:v>100.727318</c:v>
                </c:pt>
                <c:pt idx="53">
                  <c:v>100.905418</c:v>
                </c:pt>
                <c:pt idx="54">
                  <c:v>101.047234</c:v>
                </c:pt>
                <c:pt idx="55">
                  <c:v>101.35837600000001</c:v>
                </c:pt>
                <c:pt idx="56">
                  <c:v>101.869186</c:v>
                </c:pt>
                <c:pt idx="57">
                  <c:v>102.233154</c:v>
                </c:pt>
                <c:pt idx="58">
                  <c:v>102.65166499999999</c:v>
                </c:pt>
                <c:pt idx="59">
                  <c:v>102.912819</c:v>
                </c:pt>
                <c:pt idx="60">
                  <c:v>103.240196</c:v>
                </c:pt>
              </c:numCache>
            </c:numRef>
          </c:val>
          <c:smooth val="0"/>
        </c:ser>
        <c:dLbls>
          <c:showLegendKey val="0"/>
          <c:showVal val="0"/>
          <c:showCatName val="0"/>
          <c:showSerName val="0"/>
          <c:showPercent val="0"/>
          <c:showBubbleSize val="0"/>
        </c:dLbls>
        <c:smooth val="0"/>
        <c:axId val="182024240"/>
        <c:axId val="182024800"/>
      </c:lineChart>
      <c:catAx>
        <c:axId val="182024240"/>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2024800"/>
        <c:crosses val="autoZero"/>
        <c:auto val="1"/>
        <c:lblAlgn val="ctr"/>
        <c:lblOffset val="100"/>
        <c:tickLblSkip val="10"/>
        <c:tickMarkSkip val="10"/>
        <c:noMultiLvlLbl val="0"/>
      </c:catAx>
      <c:valAx>
        <c:axId val="182024800"/>
        <c:scaling>
          <c:orientation val="minMax"/>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2024240"/>
        <c:crosses val="autoZero"/>
        <c:crossBetween val="midCat"/>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4331073199183434E-2"/>
          <c:y val="6.5958495375326123E-2"/>
          <c:w val="0.73039375506688509"/>
          <c:h val="0.82846132579723686"/>
        </c:manualLayout>
      </c:layout>
      <c:barChart>
        <c:barDir val="col"/>
        <c:grouping val="stacked"/>
        <c:varyColors val="0"/>
        <c:ser>
          <c:idx val="0"/>
          <c:order val="0"/>
          <c:tx>
            <c:strRef>
              <c:f>consumption!$A$2</c:f>
              <c:strCache>
                <c:ptCount val="1"/>
                <c:pt idx="0">
                  <c:v>residential</c:v>
                </c:pt>
              </c:strCache>
            </c:strRef>
          </c:tx>
          <c:spPr>
            <a:solidFill>
              <a:schemeClr val="accent5"/>
            </a:solidFill>
            <a:ln>
              <a:noFill/>
            </a:ln>
            <a:effectLst/>
          </c:spPr>
          <c:invertIfNegative val="0"/>
          <c:cat>
            <c:numRef>
              <c:f>consumption!$B$1:$F$1</c:f>
              <c:numCache>
                <c:formatCode>General</c:formatCode>
                <c:ptCount val="5"/>
                <c:pt idx="0">
                  <c:v>2010</c:v>
                </c:pt>
                <c:pt idx="1">
                  <c:v>2016</c:v>
                </c:pt>
                <c:pt idx="2">
                  <c:v>2020</c:v>
                </c:pt>
                <c:pt idx="3">
                  <c:v>2030</c:v>
                </c:pt>
                <c:pt idx="4">
                  <c:v>2040</c:v>
                </c:pt>
              </c:numCache>
            </c:numRef>
          </c:cat>
          <c:val>
            <c:numRef>
              <c:f>consumption!$B$2:$F$2</c:f>
              <c:numCache>
                <c:formatCode>General</c:formatCode>
                <c:ptCount val="5"/>
                <c:pt idx="0">
                  <c:v>4.7824119999999999</c:v>
                </c:pt>
                <c:pt idx="1">
                  <c:v>4.4223920000000003</c:v>
                </c:pt>
                <c:pt idx="2">
                  <c:v>4.6461059999999996</c:v>
                </c:pt>
                <c:pt idx="3">
                  <c:v>4.6113580000000001</c:v>
                </c:pt>
                <c:pt idx="4">
                  <c:v>4.5426169999999999</c:v>
                </c:pt>
              </c:numCache>
            </c:numRef>
          </c:val>
        </c:ser>
        <c:ser>
          <c:idx val="1"/>
          <c:order val="1"/>
          <c:tx>
            <c:strRef>
              <c:f>consumption!$A$3</c:f>
              <c:strCache>
                <c:ptCount val="1"/>
                <c:pt idx="0">
                  <c:v>commercial</c:v>
                </c:pt>
              </c:strCache>
            </c:strRef>
          </c:tx>
          <c:spPr>
            <a:solidFill>
              <a:schemeClr val="accent5">
                <a:lumMod val="60000"/>
                <a:lumOff val="40000"/>
              </a:schemeClr>
            </a:solidFill>
            <a:ln>
              <a:noFill/>
            </a:ln>
            <a:effectLst/>
          </c:spPr>
          <c:invertIfNegative val="0"/>
          <c:cat>
            <c:numRef>
              <c:f>consumption!$B$1:$F$1</c:f>
              <c:numCache>
                <c:formatCode>General</c:formatCode>
                <c:ptCount val="5"/>
                <c:pt idx="0">
                  <c:v>2010</c:v>
                </c:pt>
                <c:pt idx="1">
                  <c:v>2016</c:v>
                </c:pt>
                <c:pt idx="2">
                  <c:v>2020</c:v>
                </c:pt>
                <c:pt idx="3">
                  <c:v>2030</c:v>
                </c:pt>
                <c:pt idx="4">
                  <c:v>2040</c:v>
                </c:pt>
              </c:numCache>
            </c:numRef>
          </c:cat>
          <c:val>
            <c:numRef>
              <c:f>consumption!$B$3:$F$3</c:f>
              <c:numCache>
                <c:formatCode>General</c:formatCode>
                <c:ptCount val="5"/>
                <c:pt idx="0">
                  <c:v>3.1025929999999997</c:v>
                </c:pt>
                <c:pt idx="1">
                  <c:v>3.1266970000000001</c:v>
                </c:pt>
                <c:pt idx="2">
                  <c:v>3.1321560000000002</c:v>
                </c:pt>
                <c:pt idx="3">
                  <c:v>3.167764</c:v>
                </c:pt>
                <c:pt idx="4">
                  <c:v>3.372598</c:v>
                </c:pt>
              </c:numCache>
            </c:numRef>
          </c:val>
        </c:ser>
        <c:ser>
          <c:idx val="3"/>
          <c:order val="2"/>
          <c:tx>
            <c:strRef>
              <c:f>consumption!$A$5</c:f>
              <c:strCache>
                <c:ptCount val="1"/>
                <c:pt idx="0">
                  <c:v>transportation</c:v>
                </c:pt>
              </c:strCache>
            </c:strRef>
          </c:tx>
          <c:spPr>
            <a:solidFill>
              <a:schemeClr val="accent6"/>
            </a:solidFill>
            <a:ln>
              <a:noFill/>
            </a:ln>
            <a:effectLst/>
          </c:spPr>
          <c:invertIfNegative val="0"/>
          <c:cat>
            <c:numRef>
              <c:f>consumption!$B$1:$F$1</c:f>
              <c:numCache>
                <c:formatCode>General</c:formatCode>
                <c:ptCount val="5"/>
                <c:pt idx="0">
                  <c:v>2010</c:v>
                </c:pt>
                <c:pt idx="1">
                  <c:v>2016</c:v>
                </c:pt>
                <c:pt idx="2">
                  <c:v>2020</c:v>
                </c:pt>
                <c:pt idx="3">
                  <c:v>2030</c:v>
                </c:pt>
                <c:pt idx="4">
                  <c:v>2040</c:v>
                </c:pt>
              </c:numCache>
            </c:numRef>
          </c:cat>
          <c:val>
            <c:numRef>
              <c:f>consumption!$B$5:$F$5</c:f>
              <c:numCache>
                <c:formatCode>General</c:formatCode>
                <c:ptCount val="5"/>
                <c:pt idx="0">
                  <c:v>0.70278799999999997</c:v>
                </c:pt>
                <c:pt idx="1">
                  <c:v>0.73787000000000003</c:v>
                </c:pt>
                <c:pt idx="2">
                  <c:v>0.77442999999999995</c:v>
                </c:pt>
                <c:pt idx="3">
                  <c:v>0.93998399999999993</c:v>
                </c:pt>
                <c:pt idx="4">
                  <c:v>1.1217410000000001</c:v>
                </c:pt>
              </c:numCache>
            </c:numRef>
          </c:val>
        </c:ser>
        <c:ser>
          <c:idx val="2"/>
          <c:order val="3"/>
          <c:tx>
            <c:strRef>
              <c:f>consumption!$A$4</c:f>
              <c:strCache>
                <c:ptCount val="1"/>
                <c:pt idx="0">
                  <c:v>industrial</c:v>
                </c:pt>
              </c:strCache>
            </c:strRef>
          </c:tx>
          <c:spPr>
            <a:solidFill>
              <a:schemeClr val="accent2"/>
            </a:solidFill>
            <a:ln>
              <a:noFill/>
            </a:ln>
            <a:effectLst/>
          </c:spPr>
          <c:invertIfNegative val="0"/>
          <c:cat>
            <c:numRef>
              <c:f>consumption!$B$1:$F$1</c:f>
              <c:numCache>
                <c:formatCode>General</c:formatCode>
                <c:ptCount val="5"/>
                <c:pt idx="0">
                  <c:v>2010</c:v>
                </c:pt>
                <c:pt idx="1">
                  <c:v>2016</c:v>
                </c:pt>
                <c:pt idx="2">
                  <c:v>2020</c:v>
                </c:pt>
                <c:pt idx="3">
                  <c:v>2030</c:v>
                </c:pt>
                <c:pt idx="4">
                  <c:v>2040</c:v>
                </c:pt>
              </c:numCache>
            </c:numRef>
          </c:cat>
          <c:val>
            <c:numRef>
              <c:f>consumption!$B$4:$F$4</c:f>
              <c:numCache>
                <c:formatCode>General</c:formatCode>
                <c:ptCount val="5"/>
                <c:pt idx="0">
                  <c:v>8.1118190000000006</c:v>
                </c:pt>
                <c:pt idx="1">
                  <c:v>9.2829499999999996</c:v>
                </c:pt>
                <c:pt idx="2">
                  <c:v>10.256478</c:v>
                </c:pt>
                <c:pt idx="3">
                  <c:v>11.043987</c:v>
                </c:pt>
                <c:pt idx="4">
                  <c:v>11.829687999999999</c:v>
                </c:pt>
              </c:numCache>
            </c:numRef>
          </c:val>
        </c:ser>
        <c:ser>
          <c:idx val="4"/>
          <c:order val="4"/>
          <c:tx>
            <c:strRef>
              <c:f>consumption!$A$6</c:f>
              <c:strCache>
                <c:ptCount val="1"/>
                <c:pt idx="0">
                  <c:v>power</c:v>
                </c:pt>
              </c:strCache>
            </c:strRef>
          </c:tx>
          <c:spPr>
            <a:solidFill>
              <a:schemeClr val="accent1"/>
            </a:solidFill>
            <a:ln>
              <a:noFill/>
            </a:ln>
            <a:effectLst/>
          </c:spPr>
          <c:invertIfNegative val="0"/>
          <c:cat>
            <c:numRef>
              <c:f>consumption!$B$1:$F$1</c:f>
              <c:numCache>
                <c:formatCode>General</c:formatCode>
                <c:ptCount val="5"/>
                <c:pt idx="0">
                  <c:v>2010</c:v>
                </c:pt>
                <c:pt idx="1">
                  <c:v>2016</c:v>
                </c:pt>
                <c:pt idx="2">
                  <c:v>2020</c:v>
                </c:pt>
                <c:pt idx="3">
                  <c:v>2030</c:v>
                </c:pt>
                <c:pt idx="4">
                  <c:v>2040</c:v>
                </c:pt>
              </c:numCache>
            </c:numRef>
          </c:cat>
          <c:val>
            <c:numRef>
              <c:f>consumption!$B$6:$F$6</c:f>
              <c:numCache>
                <c:formatCode>General</c:formatCode>
                <c:ptCount val="5"/>
                <c:pt idx="0">
                  <c:v>7.3871840000000004</c:v>
                </c:pt>
                <c:pt idx="1">
                  <c:v>10.106688</c:v>
                </c:pt>
                <c:pt idx="2">
                  <c:v>8.5140720000000005</c:v>
                </c:pt>
                <c:pt idx="3">
                  <c:v>9.6873729999999991</c:v>
                </c:pt>
                <c:pt idx="4">
                  <c:v>11.040435</c:v>
                </c:pt>
              </c:numCache>
            </c:numRef>
          </c:val>
        </c:ser>
        <c:dLbls>
          <c:showLegendKey val="0"/>
          <c:showVal val="0"/>
          <c:showCatName val="0"/>
          <c:showSerName val="0"/>
          <c:showPercent val="0"/>
          <c:showBubbleSize val="0"/>
        </c:dLbls>
        <c:gapWidth val="67"/>
        <c:overlap val="100"/>
        <c:axId val="224208880"/>
        <c:axId val="224209440"/>
      </c:barChart>
      <c:barChart>
        <c:barDir val="col"/>
        <c:grouping val="stacked"/>
        <c:varyColors val="0"/>
        <c:dLbls>
          <c:showLegendKey val="0"/>
          <c:showVal val="0"/>
          <c:showCatName val="0"/>
          <c:showSerName val="0"/>
          <c:showPercent val="0"/>
          <c:showBubbleSize val="0"/>
        </c:dLbls>
        <c:gapWidth val="67"/>
        <c:overlap val="100"/>
        <c:axId val="224210560"/>
        <c:axId val="224210000"/>
        <c:extLst>
          <c:ext xmlns:c15="http://schemas.microsoft.com/office/drawing/2012/chart" uri="{02D57815-91ED-43cb-92C2-25804820EDAC}">
            <c15:filteredBarSeries>
              <c15:ser>
                <c:idx val="6"/>
                <c:order val="5"/>
                <c:tx>
                  <c:strRef>
                    <c:extLst>
                      <c:ext uri="{02D57815-91ED-43cb-92C2-25804820EDAC}">
                        <c15:formulaRef>
                          <c15:sqref>consumption!$A$11</c15:sqref>
                        </c15:formulaRef>
                      </c:ext>
                    </c:extLst>
                    <c:strCache>
                      <c:ptCount val="1"/>
                    </c:strCache>
                  </c:strRef>
                </c:tx>
                <c:spPr>
                  <a:solidFill>
                    <a:schemeClr val="accent1">
                      <a:lumMod val="60000"/>
                    </a:schemeClr>
                  </a:solidFill>
                  <a:ln>
                    <a:noFill/>
                  </a:ln>
                  <a:effectLst/>
                </c:spPr>
                <c:invertIfNegative val="0"/>
                <c:val>
                  <c:numRef>
                    <c:extLst>
                      <c:ext uri="{02D57815-91ED-43cb-92C2-25804820EDAC}">
                        <c15:formulaRef>
                          <c15:sqref>consumption!$B$11:$F$11</c15:sqref>
                        </c15:formulaRef>
                      </c:ext>
                    </c:extLst>
                    <c:numCache>
                      <c:formatCode>General</c:formatCode>
                      <c:ptCount val="5"/>
                    </c:numCache>
                  </c:numRef>
                </c:val>
              </c15:ser>
            </c15:filteredBarSeries>
          </c:ext>
        </c:extLst>
      </c:barChart>
      <c:catAx>
        <c:axId val="224208880"/>
        <c:scaling>
          <c:orientation val="minMax"/>
        </c:scaling>
        <c:delete val="0"/>
        <c:axPos val="b"/>
        <c:numFmt formatCode="General" sourceLinked="1"/>
        <c:majorTickMark val="none"/>
        <c:minorTickMark val="none"/>
        <c:tickLblPos val="low"/>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4209440"/>
        <c:crosses val="autoZero"/>
        <c:auto val="1"/>
        <c:lblAlgn val="ctr"/>
        <c:lblOffset val="100"/>
        <c:noMultiLvlLbl val="0"/>
      </c:catAx>
      <c:valAx>
        <c:axId val="224209440"/>
        <c:scaling>
          <c:orientation val="minMax"/>
          <c:max val="4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4208880"/>
        <c:crosses val="autoZero"/>
        <c:crossBetween val="between"/>
      </c:valAx>
      <c:valAx>
        <c:axId val="224210000"/>
        <c:scaling>
          <c:orientation val="minMax"/>
          <c:max val="110"/>
          <c:min val="0"/>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4210560"/>
        <c:crosses val="max"/>
        <c:crossBetween val="between"/>
      </c:valAx>
      <c:catAx>
        <c:axId val="224210560"/>
        <c:scaling>
          <c:orientation val="minMax"/>
        </c:scaling>
        <c:delete val="1"/>
        <c:axPos val="b"/>
        <c:majorTickMark val="out"/>
        <c:minorTickMark val="none"/>
        <c:tickLblPos val="nextTo"/>
        <c:crossAx val="224210000"/>
        <c:crosses val="autoZero"/>
        <c:auto val="1"/>
        <c:lblAlgn val="ctr"/>
        <c:lblOffset val="100"/>
        <c:noMultiLvlLbl val="0"/>
      </c:cat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chemeClr val="tx1"/>
          </a:solidFill>
        </a:defRPr>
      </a:pPr>
      <a:endParaRPr lang="en-US"/>
    </a:p>
  </c:txPr>
  <c:externalData r:id="rId3">
    <c:autoUpdate val="0"/>
  </c:externalData>
  <c:userShapes r:id="rId4"/>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7700626663442337E-2"/>
          <c:y val="0.14634222805482647"/>
          <c:w val="0.85947373091623369"/>
          <c:h val="0.76398148148148159"/>
        </c:manualLayout>
      </c:layout>
      <c:areaChart>
        <c:grouping val="stacked"/>
        <c:varyColors val="0"/>
        <c:ser>
          <c:idx val="0"/>
          <c:order val="0"/>
          <c:tx>
            <c:strRef>
              <c:f>trade!$C$38</c:f>
              <c:strCache>
                <c:ptCount val="1"/>
                <c:pt idx="0">
                  <c:v>canada imports</c:v>
                </c:pt>
              </c:strCache>
            </c:strRef>
          </c:tx>
          <c:spPr>
            <a:solidFill>
              <a:schemeClr val="accent5">
                <a:lumMod val="60000"/>
                <a:lumOff val="40000"/>
              </a:schemeClr>
            </a:solidFill>
            <a:ln>
              <a:noFill/>
            </a:ln>
            <a:effectLst/>
          </c:spPr>
          <c:cat>
            <c:numRef>
              <c:f>trade!$E$1:$CQ$1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trade!$E$38:$CQ$38</c:f>
              <c:numCache>
                <c:formatCode>General</c:formatCode>
                <c:ptCount val="61"/>
                <c:pt idx="0">
                  <c:v>-0.79650699999999997</c:v>
                </c:pt>
                <c:pt idx="1">
                  <c:v>-0.76211300000000004</c:v>
                </c:pt>
                <c:pt idx="2">
                  <c:v>-0.78340700000000008</c:v>
                </c:pt>
                <c:pt idx="3">
                  <c:v>-0.71192299999999997</c:v>
                </c:pt>
                <c:pt idx="4">
                  <c:v>-0.75536800000000004</c:v>
                </c:pt>
                <c:pt idx="5">
                  <c:v>-0.92605599999999999</c:v>
                </c:pt>
                <c:pt idx="6">
                  <c:v>-0.74878</c:v>
                </c:pt>
                <c:pt idx="7">
                  <c:v>-0.99253200000000008</c:v>
                </c:pt>
                <c:pt idx="8">
                  <c:v>-1.276322</c:v>
                </c:pt>
                <c:pt idx="9">
                  <c:v>-1.3393569999999999</c:v>
                </c:pt>
                <c:pt idx="10">
                  <c:v>-1.4480650000000002</c:v>
                </c:pt>
                <c:pt idx="11">
                  <c:v>-1.7097159999999998</c:v>
                </c:pt>
                <c:pt idx="12">
                  <c:v>-2.0943870000000002</c:v>
                </c:pt>
                <c:pt idx="13">
                  <c:v>-2.2667510000000002</c:v>
                </c:pt>
                <c:pt idx="14">
                  <c:v>-2.566049</c:v>
                </c:pt>
                <c:pt idx="15">
                  <c:v>-2.816408</c:v>
                </c:pt>
                <c:pt idx="16">
                  <c:v>-2.8832770000000001</c:v>
                </c:pt>
                <c:pt idx="17">
                  <c:v>-2.899152</c:v>
                </c:pt>
                <c:pt idx="18">
                  <c:v>-3.052073</c:v>
                </c:pt>
                <c:pt idx="19">
                  <c:v>-3.3675450000000002</c:v>
                </c:pt>
                <c:pt idx="20">
                  <c:v>-3.5439659999999997</c:v>
                </c:pt>
                <c:pt idx="21">
                  <c:v>-3.7285369999999998</c:v>
                </c:pt>
                <c:pt idx="22">
                  <c:v>-3.7849780000000002</c:v>
                </c:pt>
                <c:pt idx="23">
                  <c:v>-3.43723</c:v>
                </c:pt>
                <c:pt idx="24">
                  <c:v>-3.6065430000000003</c:v>
                </c:pt>
                <c:pt idx="25">
                  <c:v>-3.7004540000000001</c:v>
                </c:pt>
                <c:pt idx="26">
                  <c:v>-3.589995</c:v>
                </c:pt>
                <c:pt idx="27">
                  <c:v>-3.782708</c:v>
                </c:pt>
                <c:pt idx="28">
                  <c:v>-3.589089</c:v>
                </c:pt>
                <c:pt idx="29">
                  <c:v>-3.2711069999999998</c:v>
                </c:pt>
                <c:pt idx="30">
                  <c:v>-3.2797519999999998</c:v>
                </c:pt>
                <c:pt idx="31">
                  <c:v>-3.1170810000000002</c:v>
                </c:pt>
                <c:pt idx="32">
                  <c:v>-2.9628270000000003</c:v>
                </c:pt>
                <c:pt idx="33">
                  <c:v>-2.7859820000000002</c:v>
                </c:pt>
                <c:pt idx="34">
                  <c:v>-2.6348090000000002</c:v>
                </c:pt>
                <c:pt idx="35">
                  <c:v>-2.6260880000000002</c:v>
                </c:pt>
                <c:pt idx="36">
                  <c:v>-2.925014</c:v>
                </c:pt>
                <c:pt idx="37">
                  <c:v>-2.6551480000000001</c:v>
                </c:pt>
                <c:pt idx="38">
                  <c:v>-2.487323</c:v>
                </c:pt>
                <c:pt idx="39">
                  <c:v>-2.2670370000000002</c:v>
                </c:pt>
                <c:pt idx="40">
                  <c:v>-2.1026750000000001</c:v>
                </c:pt>
                <c:pt idx="41">
                  <c:v>-1.9697530000000001</c:v>
                </c:pt>
                <c:pt idx="42">
                  <c:v>-1.8489469999999999</c:v>
                </c:pt>
                <c:pt idx="43">
                  <c:v>-1.72777</c:v>
                </c:pt>
                <c:pt idx="44">
                  <c:v>-1.682715</c:v>
                </c:pt>
                <c:pt idx="45">
                  <c:v>-1.647116</c:v>
                </c:pt>
                <c:pt idx="46">
                  <c:v>-1.621321</c:v>
                </c:pt>
                <c:pt idx="47">
                  <c:v>-1.5403</c:v>
                </c:pt>
                <c:pt idx="48">
                  <c:v>-1.5061990000000001</c:v>
                </c:pt>
                <c:pt idx="49">
                  <c:v>-1.4314789999999999</c:v>
                </c:pt>
                <c:pt idx="50">
                  <c:v>-1.3910530000000001</c:v>
                </c:pt>
                <c:pt idx="51">
                  <c:v>-1.360193</c:v>
                </c:pt>
                <c:pt idx="52">
                  <c:v>-1.3512</c:v>
                </c:pt>
                <c:pt idx="53">
                  <c:v>-1.32938</c:v>
                </c:pt>
                <c:pt idx="54">
                  <c:v>-1.3083659999999999</c:v>
                </c:pt>
                <c:pt idx="55">
                  <c:v>-1.270413</c:v>
                </c:pt>
                <c:pt idx="56">
                  <c:v>-1.233549</c:v>
                </c:pt>
                <c:pt idx="57">
                  <c:v>-1.2176089999999999</c:v>
                </c:pt>
                <c:pt idx="58">
                  <c:v>-1.220512</c:v>
                </c:pt>
                <c:pt idx="59">
                  <c:v>-1.2225509999999999</c:v>
                </c:pt>
                <c:pt idx="60">
                  <c:v>-1.2221850000000001</c:v>
                </c:pt>
              </c:numCache>
            </c:numRef>
          </c:val>
        </c:ser>
        <c:ser>
          <c:idx val="1"/>
          <c:order val="1"/>
          <c:tx>
            <c:strRef>
              <c:f>trade!$C$39</c:f>
              <c:strCache>
                <c:ptCount val="1"/>
                <c:pt idx="0">
                  <c:v>mexico imports</c:v>
                </c:pt>
              </c:strCache>
            </c:strRef>
          </c:tx>
          <c:spPr>
            <a:solidFill>
              <a:schemeClr val="accent3">
                <a:lumMod val="75000"/>
              </a:schemeClr>
            </a:solidFill>
            <a:ln>
              <a:noFill/>
            </a:ln>
            <a:effectLst/>
          </c:spPr>
          <c:cat>
            <c:numRef>
              <c:f>trade!$E$1:$CQ$1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trade!$E$39:$CQ$39</c:f>
              <c:numCache>
                <c:formatCode>General</c:formatCode>
                <c:ptCount val="61"/>
                <c:pt idx="0">
                  <c:v>-0.10241</c:v>
                </c:pt>
                <c:pt idx="1">
                  <c:v>-0.10501300000000001</c:v>
                </c:pt>
                <c:pt idx="2">
                  <c:v>-9.4794000000000003E-2</c:v>
                </c:pt>
                <c:pt idx="3">
                  <c:v>-7.5360999999999997E-2</c:v>
                </c:pt>
                <c:pt idx="4">
                  <c:v>-5.1501999999999999E-2</c:v>
                </c:pt>
                <c:pt idx="5">
                  <c:v>0</c:v>
                </c:pt>
                <c:pt idx="6">
                  <c:v>0</c:v>
                </c:pt>
                <c:pt idx="7">
                  <c:v>0</c:v>
                </c:pt>
                <c:pt idx="8">
                  <c:v>0</c:v>
                </c:pt>
                <c:pt idx="9">
                  <c:v>0</c:v>
                </c:pt>
                <c:pt idx="10">
                  <c:v>0</c:v>
                </c:pt>
                <c:pt idx="11">
                  <c:v>0</c:v>
                </c:pt>
                <c:pt idx="12">
                  <c:v>0</c:v>
                </c:pt>
                <c:pt idx="13">
                  <c:v>-1.678E-3</c:v>
                </c:pt>
                <c:pt idx="14">
                  <c:v>-7.0130000000000001E-3</c:v>
                </c:pt>
                <c:pt idx="15">
                  <c:v>-6.7220000000000005E-3</c:v>
                </c:pt>
                <c:pt idx="16">
                  <c:v>-1.3861999999999999E-2</c:v>
                </c:pt>
                <c:pt idx="17">
                  <c:v>-1.7242999999999998E-2</c:v>
                </c:pt>
                <c:pt idx="18">
                  <c:v>-1.4532E-2</c:v>
                </c:pt>
                <c:pt idx="19">
                  <c:v>-5.4530000000000002E-2</c:v>
                </c:pt>
                <c:pt idx="20">
                  <c:v>-1.1601E-2</c:v>
                </c:pt>
                <c:pt idx="21">
                  <c:v>-1.0276E-2</c:v>
                </c:pt>
                <c:pt idx="22">
                  <c:v>-1.7549999999999998E-3</c:v>
                </c:pt>
                <c:pt idx="23">
                  <c:v>0</c:v>
                </c:pt>
                <c:pt idx="24">
                  <c:v>0</c:v>
                </c:pt>
                <c:pt idx="25">
                  <c:v>-9.3200000000000002E-3</c:v>
                </c:pt>
                <c:pt idx="26">
                  <c:v>-1.2749E-2</c:v>
                </c:pt>
                <c:pt idx="27">
                  <c:v>-5.4061999999999999E-2</c:v>
                </c:pt>
                <c:pt idx="28">
                  <c:v>-4.3313999999999998E-2</c:v>
                </c:pt>
                <c:pt idx="29">
                  <c:v>-2.8295999999999998E-2</c:v>
                </c:pt>
                <c:pt idx="30">
                  <c:v>-2.9995000000000001E-2</c:v>
                </c:pt>
                <c:pt idx="31">
                  <c:v>-2.6720000000000003E-3</c:v>
                </c:pt>
                <c:pt idx="32">
                  <c:v>-3.1399999999999999E-4</c:v>
                </c:pt>
                <c:pt idx="33">
                  <c:v>-1.0689999999999999E-3</c:v>
                </c:pt>
                <c:pt idx="34">
                  <c:v>-1.426E-3</c:v>
                </c:pt>
                <c:pt idx="35">
                  <c:v>-9.3300000000000002E-4</c:v>
                </c:pt>
                <c:pt idx="36">
                  <c:v>-9.19E-4</c:v>
                </c:pt>
                <c:pt idx="37">
                  <c:v>-8.4999999999999995E-4</c:v>
                </c:pt>
                <c:pt idx="38">
                  <c:v>-2.9999999999999997E-4</c:v>
                </c:pt>
                <c:pt idx="39">
                  <c:v>-2.9999999999999997E-4</c:v>
                </c:pt>
                <c:pt idx="40">
                  <c:v>-2.9999999999999997E-4</c:v>
                </c:pt>
                <c:pt idx="41">
                  <c:v>-2.9999999999999997E-4</c:v>
                </c:pt>
                <c:pt idx="42">
                  <c:v>-2.9999999999999997E-4</c:v>
                </c:pt>
                <c:pt idx="43">
                  <c:v>-2.9999999999999997E-4</c:v>
                </c:pt>
                <c:pt idx="44">
                  <c:v>-2.9999999999999997E-4</c:v>
                </c:pt>
                <c:pt idx="45">
                  <c:v>-2.9999999999999997E-4</c:v>
                </c:pt>
                <c:pt idx="46">
                  <c:v>-2.9999999999999997E-4</c:v>
                </c:pt>
                <c:pt idx="47">
                  <c:v>-2.9999999999999997E-4</c:v>
                </c:pt>
                <c:pt idx="48">
                  <c:v>-2.9999999999999997E-4</c:v>
                </c:pt>
                <c:pt idx="49">
                  <c:v>-2.9999999999999997E-4</c:v>
                </c:pt>
                <c:pt idx="50">
                  <c:v>-2.9999999999999997E-4</c:v>
                </c:pt>
                <c:pt idx="51">
                  <c:v>-2.9999999999999997E-4</c:v>
                </c:pt>
                <c:pt idx="52">
                  <c:v>-2.9999999999999997E-4</c:v>
                </c:pt>
                <c:pt idx="53">
                  <c:v>-2.9999999999999997E-4</c:v>
                </c:pt>
                <c:pt idx="54">
                  <c:v>-2.9999999999999997E-4</c:v>
                </c:pt>
                <c:pt idx="55">
                  <c:v>-2.9999999999999997E-4</c:v>
                </c:pt>
                <c:pt idx="56">
                  <c:v>-2.9999999999999997E-4</c:v>
                </c:pt>
                <c:pt idx="57">
                  <c:v>-2.9999999999999997E-4</c:v>
                </c:pt>
                <c:pt idx="58">
                  <c:v>-2.9999999999999997E-4</c:v>
                </c:pt>
                <c:pt idx="59">
                  <c:v>-2.9999999999999997E-4</c:v>
                </c:pt>
                <c:pt idx="60">
                  <c:v>-2.9999999999999997E-4</c:v>
                </c:pt>
              </c:numCache>
            </c:numRef>
          </c:val>
        </c:ser>
        <c:ser>
          <c:idx val="3"/>
          <c:order val="2"/>
          <c:tx>
            <c:strRef>
              <c:f>trade!$C$37</c:f>
              <c:strCache>
                <c:ptCount val="1"/>
                <c:pt idx="0">
                  <c:v>LNG imports</c:v>
                </c:pt>
              </c:strCache>
            </c:strRef>
          </c:tx>
          <c:spPr>
            <a:solidFill>
              <a:schemeClr val="accent1">
                <a:lumMod val="60000"/>
                <a:lumOff val="40000"/>
              </a:schemeClr>
            </a:solidFill>
            <a:ln>
              <a:noFill/>
            </a:ln>
            <a:effectLst/>
          </c:spPr>
          <c:cat>
            <c:numRef>
              <c:f>trade!$E$1:$CQ$1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trade!$E$37:$CQ$37</c:f>
              <c:numCache>
                <c:formatCode>General</c:formatCode>
                <c:ptCount val="61"/>
                <c:pt idx="0">
                  <c:v>-8.5850000000000093E-2</c:v>
                </c:pt>
                <c:pt idx="1">
                  <c:v>-3.6822999999999939E-2</c:v>
                </c:pt>
                <c:pt idx="2">
                  <c:v>-5.5134999999999934E-2</c:v>
                </c:pt>
                <c:pt idx="3">
                  <c:v>-0.1311230000000001</c:v>
                </c:pt>
                <c:pt idx="4">
                  <c:v>-3.6189999999999833E-2</c:v>
                </c:pt>
                <c:pt idx="5">
                  <c:v>-2.3659000000000097E-2</c:v>
                </c:pt>
                <c:pt idx="6">
                  <c:v>-1.6689999999999205E-3</c:v>
                </c:pt>
                <c:pt idx="7">
                  <c:v>0</c:v>
                </c:pt>
                <c:pt idx="8">
                  <c:v>-1.7490000000000006E-2</c:v>
                </c:pt>
                <c:pt idx="9">
                  <c:v>-4.2163000000000173E-2</c:v>
                </c:pt>
                <c:pt idx="10">
                  <c:v>-8.419399999999988E-2</c:v>
                </c:pt>
                <c:pt idx="11">
                  <c:v>-6.3597000000000348E-2</c:v>
                </c:pt>
                <c:pt idx="12">
                  <c:v>-4.3116999999999628E-2</c:v>
                </c:pt>
                <c:pt idx="13">
                  <c:v>-8.1685999999999481E-2</c:v>
                </c:pt>
                <c:pt idx="14">
                  <c:v>-5.0776999999999628E-2</c:v>
                </c:pt>
                <c:pt idx="15">
                  <c:v>-1.7917999999999878E-2</c:v>
                </c:pt>
                <c:pt idx="16">
                  <c:v>-4.0273999999999699E-2</c:v>
                </c:pt>
                <c:pt idx="17">
                  <c:v>-7.7777999999999903E-2</c:v>
                </c:pt>
                <c:pt idx="18">
                  <c:v>-8.5452999999999779E-2</c:v>
                </c:pt>
                <c:pt idx="19">
                  <c:v>-0.16342999999999952</c:v>
                </c:pt>
                <c:pt idx="20">
                  <c:v>-0.22603600000000013</c:v>
                </c:pt>
                <c:pt idx="21">
                  <c:v>-0.23812599999999984</c:v>
                </c:pt>
                <c:pt idx="22">
                  <c:v>-0.2287300000000001</c:v>
                </c:pt>
                <c:pt idx="23">
                  <c:v>-0.50651899999999994</c:v>
                </c:pt>
                <c:pt idx="24">
                  <c:v>-0.65201499999999957</c:v>
                </c:pt>
                <c:pt idx="25">
                  <c:v>-0.63125999999999927</c:v>
                </c:pt>
                <c:pt idx="26">
                  <c:v>-0.58353700000000019</c:v>
                </c:pt>
                <c:pt idx="27">
                  <c:v>-0.77081200000000072</c:v>
                </c:pt>
                <c:pt idx="28">
                  <c:v>-0.35169799999999984</c:v>
                </c:pt>
                <c:pt idx="29">
                  <c:v>-0.45195700000000016</c:v>
                </c:pt>
                <c:pt idx="30">
                  <c:v>-0.43101000000000012</c:v>
                </c:pt>
                <c:pt idx="31">
                  <c:v>-0.34893999999999981</c:v>
                </c:pt>
                <c:pt idx="32">
                  <c:v>-0.17464799999999991</c:v>
                </c:pt>
                <c:pt idx="33">
                  <c:v>-9.6303999999999501E-2</c:v>
                </c:pt>
                <c:pt idx="34">
                  <c:v>-5.9143000000000168E-2</c:v>
                </c:pt>
                <c:pt idx="35">
                  <c:v>-9.1073000000000182E-2</c:v>
                </c:pt>
                <c:pt idx="36">
                  <c:v>-8.0519999999999994E-2</c:v>
                </c:pt>
                <c:pt idx="37">
                  <c:v>-7.2999999999999995E-2</c:v>
                </c:pt>
                <c:pt idx="38">
                  <c:v>-7.2999999999999995E-2</c:v>
                </c:pt>
                <c:pt idx="39">
                  <c:v>-6.4000000000000001E-2</c:v>
                </c:pt>
                <c:pt idx="40">
                  <c:v>-5.5E-2</c:v>
                </c:pt>
                <c:pt idx="41">
                  <c:v>-5.5E-2</c:v>
                </c:pt>
                <c:pt idx="42">
                  <c:v>-5.5E-2</c:v>
                </c:pt>
                <c:pt idx="43">
                  <c:v>-5.5E-2</c:v>
                </c:pt>
                <c:pt idx="44">
                  <c:v>-5.5E-2</c:v>
                </c:pt>
                <c:pt idx="45">
                  <c:v>-5.5E-2</c:v>
                </c:pt>
                <c:pt idx="46">
                  <c:v>-5.5E-2</c:v>
                </c:pt>
                <c:pt idx="47">
                  <c:v>-5.5E-2</c:v>
                </c:pt>
                <c:pt idx="48">
                  <c:v>-5.5E-2</c:v>
                </c:pt>
                <c:pt idx="49">
                  <c:v>-5.5E-2</c:v>
                </c:pt>
                <c:pt idx="50">
                  <c:v>-5.5E-2</c:v>
                </c:pt>
                <c:pt idx="51">
                  <c:v>-5.5E-2</c:v>
                </c:pt>
                <c:pt idx="52">
                  <c:v>-5.5E-2</c:v>
                </c:pt>
                <c:pt idx="53">
                  <c:v>-5.5E-2</c:v>
                </c:pt>
                <c:pt idx="54">
                  <c:v>-5.5E-2</c:v>
                </c:pt>
                <c:pt idx="55">
                  <c:v>-5.5E-2</c:v>
                </c:pt>
                <c:pt idx="56">
                  <c:v>-5.5E-2</c:v>
                </c:pt>
                <c:pt idx="57">
                  <c:v>-5.5E-2</c:v>
                </c:pt>
                <c:pt idx="58">
                  <c:v>-5.5E-2</c:v>
                </c:pt>
                <c:pt idx="59">
                  <c:v>-5.5E-2</c:v>
                </c:pt>
                <c:pt idx="60">
                  <c:v>-5.5E-2</c:v>
                </c:pt>
              </c:numCache>
            </c:numRef>
          </c:val>
        </c:ser>
        <c:dLbls>
          <c:showLegendKey val="0"/>
          <c:showVal val="0"/>
          <c:showCatName val="0"/>
          <c:showSerName val="0"/>
          <c:showPercent val="0"/>
          <c:showBubbleSize val="0"/>
        </c:dLbls>
        <c:axId val="225795088"/>
        <c:axId val="225795648"/>
        <c:extLst>
          <c:ext xmlns:c15="http://schemas.microsoft.com/office/drawing/2012/chart" uri="{02D57815-91ED-43cb-92C2-25804820EDAC}">
            <c15:filteredAreaSeries>
              <c15:ser>
                <c:idx val="6"/>
                <c:order val="5"/>
                <c:tx>
                  <c:strRef>
                    <c:extLst>
                      <c:ext uri="{02D57815-91ED-43cb-92C2-25804820EDAC}">
                        <c15:formulaRef>
                          <c15:sqref>trade!$C$44</c15:sqref>
                        </c15:formulaRef>
                      </c:ext>
                    </c:extLst>
                    <c:strCache>
                      <c:ptCount val="1"/>
                      <c:pt idx="0">
                        <c:v>LNG imports</c:v>
                      </c:pt>
                    </c:strCache>
                  </c:strRef>
                </c:tx>
                <c:spPr>
                  <a:solidFill>
                    <a:schemeClr val="accent1">
                      <a:lumMod val="60000"/>
                    </a:schemeClr>
                  </a:solidFill>
                  <a:ln w="25400">
                    <a:noFill/>
                  </a:ln>
                  <a:effectLst/>
                </c:spPr>
                <c:cat>
                  <c:strLit>
                    <c:ptCount val="61"/>
                    <c:pt idx="0">
                      <c:v>31</c:v>
                    </c:pt>
                    <c:pt idx="1">
                      <c:v>32</c:v>
                    </c:pt>
                    <c:pt idx="2">
                      <c:v>33</c:v>
                    </c:pt>
                    <c:pt idx="3">
                      <c:v>34</c:v>
                    </c:pt>
                    <c:pt idx="4">
                      <c:v>35</c:v>
                    </c:pt>
                    <c:pt idx="5">
                      <c:v>36</c:v>
                    </c:pt>
                    <c:pt idx="6">
                      <c:v>37</c:v>
                    </c:pt>
                    <c:pt idx="7">
                      <c:v>38</c:v>
                    </c:pt>
                    <c:pt idx="8">
                      <c:v>39</c:v>
                    </c:pt>
                    <c:pt idx="9">
                      <c:v>40</c:v>
                    </c:pt>
                    <c:pt idx="10">
                      <c:v>41</c:v>
                    </c:pt>
                    <c:pt idx="11">
                      <c:v>42</c:v>
                    </c:pt>
                    <c:pt idx="12">
                      <c:v>43</c:v>
                    </c:pt>
                    <c:pt idx="13">
                      <c:v>44</c:v>
                    </c:pt>
                    <c:pt idx="14">
                      <c:v>45</c:v>
                    </c:pt>
                    <c:pt idx="15">
                      <c:v>46</c:v>
                    </c:pt>
                    <c:pt idx="16">
                      <c:v>47</c:v>
                    </c:pt>
                    <c:pt idx="17">
                      <c:v>48</c:v>
                    </c:pt>
                    <c:pt idx="18">
                      <c:v>49</c:v>
                    </c:pt>
                    <c:pt idx="19">
                      <c:v>50</c:v>
                    </c:pt>
                    <c:pt idx="20">
                      <c:v>51</c:v>
                    </c:pt>
                    <c:pt idx="21">
                      <c:v>52</c:v>
                    </c:pt>
                    <c:pt idx="22">
                      <c:v>53</c:v>
                    </c:pt>
                    <c:pt idx="23">
                      <c:v>54</c:v>
                    </c:pt>
                    <c:pt idx="24">
                      <c:v>55</c:v>
                    </c:pt>
                    <c:pt idx="25">
                      <c:v>56</c:v>
                    </c:pt>
                    <c:pt idx="26">
                      <c:v>57</c:v>
                    </c:pt>
                    <c:pt idx="27">
                      <c:v>58</c:v>
                    </c:pt>
                    <c:pt idx="28">
                      <c:v>59</c:v>
                    </c:pt>
                    <c:pt idx="29">
                      <c:v>60</c:v>
                    </c:pt>
                    <c:pt idx="30">
                      <c:v>61</c:v>
                    </c:pt>
                    <c:pt idx="31">
                      <c:v>62</c:v>
                    </c:pt>
                    <c:pt idx="32">
                      <c:v>63</c:v>
                    </c:pt>
                    <c:pt idx="33">
                      <c:v>64</c:v>
                    </c:pt>
                    <c:pt idx="34">
                      <c:v>65</c:v>
                    </c:pt>
                    <c:pt idx="35">
                      <c:v>66</c:v>
                    </c:pt>
                    <c:pt idx="36">
                      <c:v>67</c:v>
                    </c:pt>
                    <c:pt idx="37">
                      <c:v>68</c:v>
                    </c:pt>
                    <c:pt idx="38">
                      <c:v>69</c:v>
                    </c:pt>
                    <c:pt idx="39">
                      <c:v>70</c:v>
                    </c:pt>
                    <c:pt idx="40">
                      <c:v>71</c:v>
                    </c:pt>
                    <c:pt idx="41">
                      <c:v>72</c:v>
                    </c:pt>
                    <c:pt idx="42">
                      <c:v>73</c:v>
                    </c:pt>
                    <c:pt idx="43">
                      <c:v>74</c:v>
                    </c:pt>
                    <c:pt idx="44">
                      <c:v>75</c:v>
                    </c:pt>
                    <c:pt idx="45">
                      <c:v>76</c:v>
                    </c:pt>
                    <c:pt idx="46">
                      <c:v>77</c:v>
                    </c:pt>
                    <c:pt idx="47">
                      <c:v>78</c:v>
                    </c:pt>
                    <c:pt idx="48">
                      <c:v>79</c:v>
                    </c:pt>
                    <c:pt idx="49">
                      <c:v>80</c:v>
                    </c:pt>
                    <c:pt idx="50">
                      <c:v>81</c:v>
                    </c:pt>
                    <c:pt idx="51">
                      <c:v>82</c:v>
                    </c:pt>
                    <c:pt idx="52">
                      <c:v>83</c:v>
                    </c:pt>
                    <c:pt idx="53">
                      <c:v>84</c:v>
                    </c:pt>
                    <c:pt idx="54">
                      <c:v>85</c:v>
                    </c:pt>
                    <c:pt idx="55">
                      <c:v>86</c:v>
                    </c:pt>
                    <c:pt idx="56">
                      <c:v>87</c:v>
                    </c:pt>
                    <c:pt idx="57">
                      <c:v>88</c:v>
                    </c:pt>
                    <c:pt idx="58">
                      <c:v>89</c:v>
                    </c:pt>
                    <c:pt idx="59">
                      <c:v>90</c:v>
                    </c:pt>
                    <c:pt idx="60">
                      <c:v>91</c:v>
                    </c:pt>
                    <c:extLst>
                      <c:ext uri="{02D57815-91ED-43cb-92C2-25804820EDAC}">
                        <c15:autoCat val="1"/>
                      </c:ext>
                    </c:extLst>
                  </c:strLit>
                </c:cat>
                <c:val>
                  <c:numRef>
                    <c:extLst>
                      <c:ext uri="{02D57815-91ED-43cb-92C2-25804820EDAC}">
                        <c15:formulaRef>
                          <c15:sqref>trade!$E$44:$CQ$44</c15:sqref>
                        </c15:formulaRef>
                      </c:ext>
                    </c:extLst>
                    <c:numCache>
                      <c:formatCode>General</c:formatCode>
                      <c:ptCount val="61"/>
                      <c:pt idx="0">
                        <c:v>-2.9785671232876714E-3</c:v>
                      </c:pt>
                      <c:pt idx="1">
                        <c:v>-2.7642794520547943E-3</c:v>
                      </c:pt>
                      <c:pt idx="2">
                        <c:v>-2.8167945205479451E-3</c:v>
                      </c:pt>
                      <c:pt idx="3">
                        <c:v>-2.7226520547945208E-3</c:v>
                      </c:pt>
                      <c:pt idx="4">
                        <c:v>-2.450854794520548E-3</c:v>
                      </c:pt>
                      <c:pt idx="5">
                        <c:v>-2.6019589041095894E-3</c:v>
                      </c:pt>
                      <c:pt idx="6">
                        <c:v>-2.0560246575342463E-3</c:v>
                      </c:pt>
                      <c:pt idx="7">
                        <c:v>-2.719265753424658E-3</c:v>
                      </c:pt>
                      <c:pt idx="8">
                        <c:v>-3.5446904109589041E-3</c:v>
                      </c:pt>
                      <c:pt idx="9">
                        <c:v>-3.7849863013698633E-3</c:v>
                      </c:pt>
                      <c:pt idx="10">
                        <c:v>-4.1979698630136989E-3</c:v>
                      </c:pt>
                      <c:pt idx="11">
                        <c:v>-4.8583917808219185E-3</c:v>
                      </c:pt>
                      <c:pt idx="12">
                        <c:v>-5.8561753424657527E-3</c:v>
                      </c:pt>
                      <c:pt idx="13">
                        <c:v>-6.4432684931506846E-3</c:v>
                      </c:pt>
                      <c:pt idx="14">
                        <c:v>-7.2078136986301368E-3</c:v>
                      </c:pt>
                      <c:pt idx="15">
                        <c:v>-7.8021095890410952E-3</c:v>
                      </c:pt>
                      <c:pt idx="16">
                        <c:v>-8.0856849315068483E-3</c:v>
                      </c:pt>
                      <c:pt idx="17">
                        <c:v>-8.2504547945205474E-3</c:v>
                      </c:pt>
                      <c:pt idx="18">
                        <c:v>-8.6755890410958898E-3</c:v>
                      </c:pt>
                      <c:pt idx="19">
                        <c:v>-9.9726986301369863E-3</c:v>
                      </c:pt>
                      <c:pt idx="20">
                        <c:v>-1.0392339726027398E-2</c:v>
                      </c:pt>
                      <c:pt idx="21">
                        <c:v>-1.0923876712328766E-2</c:v>
                      </c:pt>
                      <c:pt idx="22">
                        <c:v>-1.1006076712328769E-2</c:v>
                      </c:pt>
                      <c:pt idx="23">
                        <c:v>-1.0804791780821917E-2</c:v>
                      </c:pt>
                      <c:pt idx="24">
                        <c:v>-1.1667282191780821E-2</c:v>
                      </c:pt>
                      <c:pt idx="25">
                        <c:v>-1.1918778082191779E-2</c:v>
                      </c:pt>
                      <c:pt idx="26">
                        <c:v>-1.150419178082192E-2</c:v>
                      </c:pt>
                      <c:pt idx="27">
                        <c:v>-1.2771627397260276E-2</c:v>
                      </c:pt>
                      <c:pt idx="28">
                        <c:v>-1.1034013698630135E-2</c:v>
                      </c:pt>
                      <c:pt idx="29">
                        <c:v>-1.035522191780822E-2</c:v>
                      </c:pt>
                      <c:pt idx="30">
                        <c:v>-1.0330827397260274E-2</c:v>
                      </c:pt>
                      <c:pt idx="31">
                        <c:v>-9.5105890410958904E-3</c:v>
                      </c:pt>
                      <c:pt idx="32">
                        <c:v>-8.5975424657534251E-3</c:v>
                      </c:pt>
                      <c:pt idx="33">
                        <c:v>-7.9025315068493151E-3</c:v>
                      </c:pt>
                      <c:pt idx="34">
                        <c:v>-7.3885041095890416E-3</c:v>
                      </c:pt>
                      <c:pt idx="35">
                        <c:v>-7.4493890410958904E-3</c:v>
                      </c:pt>
                      <c:pt idx="36">
                        <c:v>-8.2393753424657538E-3</c:v>
                      </c:pt>
                      <c:pt idx="37">
                        <c:v>-7.4790356164383554E-3</c:v>
                      </c:pt>
                      <c:pt idx="38">
                        <c:v>-7.0162273972602749E-3</c:v>
                      </c:pt>
                      <c:pt idx="39">
                        <c:v>-6.3880465753424678E-3</c:v>
                      </c:pt>
                      <c:pt idx="40">
                        <c:v>-5.9130821917808239E-3</c:v>
                      </c:pt>
                      <c:pt idx="41">
                        <c:v>-5.5489123287671242E-3</c:v>
                      </c:pt>
                      <c:pt idx="42">
                        <c:v>-5.217936986301369E-3</c:v>
                      </c:pt>
                      <c:pt idx="43">
                        <c:v>-4.8859452054794521E-3</c:v>
                      </c:pt>
                      <c:pt idx="44">
                        <c:v>-4.7625068493150676E-3</c:v>
                      </c:pt>
                      <c:pt idx="45">
                        <c:v>-4.6649753424657528E-3</c:v>
                      </c:pt>
                      <c:pt idx="46">
                        <c:v>-4.5943041095890405E-3</c:v>
                      </c:pt>
                      <c:pt idx="47">
                        <c:v>-4.3723287671232876E-3</c:v>
                      </c:pt>
                      <c:pt idx="48">
                        <c:v>-4.2789013698630134E-3</c:v>
                      </c:pt>
                      <c:pt idx="49">
                        <c:v>-4.0741890410958903E-3</c:v>
                      </c:pt>
                      <c:pt idx="50">
                        <c:v>-3.9634328767123288E-3</c:v>
                      </c:pt>
                      <c:pt idx="51">
                        <c:v>-3.8788849315068491E-3</c:v>
                      </c:pt>
                      <c:pt idx="52">
                        <c:v>-3.8542465753424655E-3</c:v>
                      </c:pt>
                      <c:pt idx="53">
                        <c:v>-3.7944657534246572E-3</c:v>
                      </c:pt>
                      <c:pt idx="54">
                        <c:v>-3.7368931506849309E-3</c:v>
                      </c:pt>
                      <c:pt idx="55">
                        <c:v>-3.6329123287671228E-3</c:v>
                      </c:pt>
                      <c:pt idx="56">
                        <c:v>-3.5319150684931504E-3</c:v>
                      </c:pt>
                      <c:pt idx="57">
                        <c:v>-3.4882438356164378E-3</c:v>
                      </c:pt>
                      <c:pt idx="58">
                        <c:v>-3.4961972602739724E-3</c:v>
                      </c:pt>
                      <c:pt idx="59">
                        <c:v>-3.5017835616438352E-3</c:v>
                      </c:pt>
                      <c:pt idx="60">
                        <c:v>-3.5007808219178079E-3</c:v>
                      </c:pt>
                    </c:numCache>
                  </c:numRef>
                </c:val>
              </c15:ser>
            </c15:filteredAreaSeries>
            <c15:filteredAreaSeries>
              <c15:ser>
                <c:idx val="7"/>
                <c:order val="7"/>
                <c:tx>
                  <c:strRef>
                    <c:extLst xmlns:c15="http://schemas.microsoft.com/office/drawing/2012/chart">
                      <c:ext xmlns:c15="http://schemas.microsoft.com/office/drawing/2012/chart" uri="{02D57815-91ED-43cb-92C2-25804820EDAC}">
                        <c15:formulaRef>
                          <c15:sqref>trade!$C$45</c15:sqref>
                        </c15:formulaRef>
                      </c:ext>
                    </c:extLst>
                    <c:strCache>
                      <c:ptCount val="1"/>
                      <c:pt idx="0">
                        <c:v>canada imports</c:v>
                      </c:pt>
                    </c:strCache>
                  </c:strRef>
                </c:tx>
                <c:spPr>
                  <a:solidFill>
                    <a:schemeClr val="accent2">
                      <a:lumMod val="60000"/>
                    </a:schemeClr>
                  </a:solidFill>
                  <a:ln w="25400">
                    <a:noFill/>
                  </a:ln>
                  <a:effectLst/>
                </c:spPr>
                <c:cat>
                  <c:strLit>
                    <c:ptCount val="61"/>
                    <c:pt idx="0">
                      <c:v>31</c:v>
                    </c:pt>
                    <c:pt idx="1">
                      <c:v>32</c:v>
                    </c:pt>
                    <c:pt idx="2">
                      <c:v>33</c:v>
                    </c:pt>
                    <c:pt idx="3">
                      <c:v>34</c:v>
                    </c:pt>
                    <c:pt idx="4">
                      <c:v>35</c:v>
                    </c:pt>
                    <c:pt idx="5">
                      <c:v>36</c:v>
                    </c:pt>
                    <c:pt idx="6">
                      <c:v>37</c:v>
                    </c:pt>
                    <c:pt idx="7">
                      <c:v>38</c:v>
                    </c:pt>
                    <c:pt idx="8">
                      <c:v>39</c:v>
                    </c:pt>
                    <c:pt idx="9">
                      <c:v>40</c:v>
                    </c:pt>
                    <c:pt idx="10">
                      <c:v>41</c:v>
                    </c:pt>
                    <c:pt idx="11">
                      <c:v>42</c:v>
                    </c:pt>
                    <c:pt idx="12">
                      <c:v>43</c:v>
                    </c:pt>
                    <c:pt idx="13">
                      <c:v>44</c:v>
                    </c:pt>
                    <c:pt idx="14">
                      <c:v>45</c:v>
                    </c:pt>
                    <c:pt idx="15">
                      <c:v>46</c:v>
                    </c:pt>
                    <c:pt idx="16">
                      <c:v>47</c:v>
                    </c:pt>
                    <c:pt idx="17">
                      <c:v>48</c:v>
                    </c:pt>
                    <c:pt idx="18">
                      <c:v>49</c:v>
                    </c:pt>
                    <c:pt idx="19">
                      <c:v>50</c:v>
                    </c:pt>
                    <c:pt idx="20">
                      <c:v>51</c:v>
                    </c:pt>
                    <c:pt idx="21">
                      <c:v>52</c:v>
                    </c:pt>
                    <c:pt idx="22">
                      <c:v>53</c:v>
                    </c:pt>
                    <c:pt idx="23">
                      <c:v>54</c:v>
                    </c:pt>
                    <c:pt idx="24">
                      <c:v>55</c:v>
                    </c:pt>
                    <c:pt idx="25">
                      <c:v>56</c:v>
                    </c:pt>
                    <c:pt idx="26">
                      <c:v>57</c:v>
                    </c:pt>
                    <c:pt idx="27">
                      <c:v>58</c:v>
                    </c:pt>
                    <c:pt idx="28">
                      <c:v>59</c:v>
                    </c:pt>
                    <c:pt idx="29">
                      <c:v>60</c:v>
                    </c:pt>
                    <c:pt idx="30">
                      <c:v>61</c:v>
                    </c:pt>
                    <c:pt idx="31">
                      <c:v>62</c:v>
                    </c:pt>
                    <c:pt idx="32">
                      <c:v>63</c:v>
                    </c:pt>
                    <c:pt idx="33">
                      <c:v>64</c:v>
                    </c:pt>
                    <c:pt idx="34">
                      <c:v>65</c:v>
                    </c:pt>
                    <c:pt idx="35">
                      <c:v>66</c:v>
                    </c:pt>
                    <c:pt idx="36">
                      <c:v>67</c:v>
                    </c:pt>
                    <c:pt idx="37">
                      <c:v>68</c:v>
                    </c:pt>
                    <c:pt idx="38">
                      <c:v>69</c:v>
                    </c:pt>
                    <c:pt idx="39">
                      <c:v>70</c:v>
                    </c:pt>
                    <c:pt idx="40">
                      <c:v>71</c:v>
                    </c:pt>
                    <c:pt idx="41">
                      <c:v>72</c:v>
                    </c:pt>
                    <c:pt idx="42">
                      <c:v>73</c:v>
                    </c:pt>
                    <c:pt idx="43">
                      <c:v>74</c:v>
                    </c:pt>
                    <c:pt idx="44">
                      <c:v>75</c:v>
                    </c:pt>
                    <c:pt idx="45">
                      <c:v>76</c:v>
                    </c:pt>
                    <c:pt idx="46">
                      <c:v>77</c:v>
                    </c:pt>
                    <c:pt idx="47">
                      <c:v>78</c:v>
                    </c:pt>
                    <c:pt idx="48">
                      <c:v>79</c:v>
                    </c:pt>
                    <c:pt idx="49">
                      <c:v>80</c:v>
                    </c:pt>
                    <c:pt idx="50">
                      <c:v>81</c:v>
                    </c:pt>
                    <c:pt idx="51">
                      <c:v>82</c:v>
                    </c:pt>
                    <c:pt idx="52">
                      <c:v>83</c:v>
                    </c:pt>
                    <c:pt idx="53">
                      <c:v>84</c:v>
                    </c:pt>
                    <c:pt idx="54">
                      <c:v>85</c:v>
                    </c:pt>
                    <c:pt idx="55">
                      <c:v>86</c:v>
                    </c:pt>
                    <c:pt idx="56">
                      <c:v>87</c:v>
                    </c:pt>
                    <c:pt idx="57">
                      <c:v>88</c:v>
                    </c:pt>
                    <c:pt idx="58">
                      <c:v>89</c:v>
                    </c:pt>
                    <c:pt idx="59">
                      <c:v>90</c:v>
                    </c:pt>
                    <c:pt idx="60">
                      <c:v>91</c:v>
                    </c:pt>
                    <c:extLst>
                      <c:ext xmlns:c15="http://schemas.microsoft.com/office/drawing/2012/chart" uri="{02D57815-91ED-43cb-92C2-25804820EDAC}">
                        <c15:autoCat val="1"/>
                      </c:ext>
                    </c:extLst>
                  </c:strLit>
                </c:cat>
                <c:val>
                  <c:numRef>
                    <c:extLst xmlns:c15="http://schemas.microsoft.com/office/drawing/2012/chart">
                      <c:ext xmlns:c15="http://schemas.microsoft.com/office/drawing/2012/chart" uri="{02D57815-91ED-43cb-92C2-25804820EDAC}">
                        <c15:formulaRef>
                          <c15:sqref>trade!$E$45:$CQ$45</c15:sqref>
                        </c15:formulaRef>
                      </c:ext>
                    </c:extLst>
                    <c:numCache>
                      <c:formatCode>General</c:formatCode>
                      <c:ptCount val="61"/>
                      <c:pt idx="0">
                        <c:v>-2.4627863013698629E-3</c:v>
                      </c:pt>
                      <c:pt idx="1">
                        <c:v>-2.375687671232877E-3</c:v>
                      </c:pt>
                      <c:pt idx="2">
                        <c:v>-2.4060301369863016E-3</c:v>
                      </c:pt>
                      <c:pt idx="3">
                        <c:v>-2.1569424657534248E-3</c:v>
                      </c:pt>
                      <c:pt idx="4">
                        <c:v>-2.2106027397260277E-3</c:v>
                      </c:pt>
                      <c:pt idx="5">
                        <c:v>-2.5371397260273974E-3</c:v>
                      </c:pt>
                      <c:pt idx="6">
                        <c:v>-2.0514520547945205E-3</c:v>
                      </c:pt>
                      <c:pt idx="7">
                        <c:v>-2.719265753424658E-3</c:v>
                      </c:pt>
                      <c:pt idx="8">
                        <c:v>-3.4967726027397257E-3</c:v>
                      </c:pt>
                      <c:pt idx="9">
                        <c:v>-3.6694712328767119E-3</c:v>
                      </c:pt>
                      <c:pt idx="10">
                        <c:v>-3.9673013698630138E-3</c:v>
                      </c:pt>
                      <c:pt idx="11">
                        <c:v>-4.6841534246575339E-3</c:v>
                      </c:pt>
                      <c:pt idx="12">
                        <c:v>-5.7380465753424665E-3</c:v>
                      </c:pt>
                      <c:pt idx="13">
                        <c:v>-6.2148739726027406E-3</c:v>
                      </c:pt>
                      <c:pt idx="14">
                        <c:v>-7.0494849315068499E-3</c:v>
                      </c:pt>
                      <c:pt idx="15">
                        <c:v>-7.7346027397260271E-3</c:v>
                      </c:pt>
                      <c:pt idx="16">
                        <c:v>-7.9373671232876707E-3</c:v>
                      </c:pt>
                      <c:pt idx="17">
                        <c:v>-7.9901232876712323E-3</c:v>
                      </c:pt>
                      <c:pt idx="18">
                        <c:v>-8.4016575342465757E-3</c:v>
                      </c:pt>
                      <c:pt idx="19">
                        <c:v>-9.3755479452054813E-3</c:v>
                      </c:pt>
                      <c:pt idx="20">
                        <c:v>-9.7412794520547949E-3</c:v>
                      </c:pt>
                      <c:pt idx="21">
                        <c:v>-1.0243323287671233E-2</c:v>
                      </c:pt>
                      <c:pt idx="22">
                        <c:v>-1.037461095890411E-2</c:v>
                      </c:pt>
                      <c:pt idx="23">
                        <c:v>-9.4170684931506841E-3</c:v>
                      </c:pt>
                      <c:pt idx="24">
                        <c:v>-9.880939726027398E-3</c:v>
                      </c:pt>
                      <c:pt idx="25">
                        <c:v>-1.0163764383561645E-2</c:v>
                      </c:pt>
                      <c:pt idx="26">
                        <c:v>-9.8705315068493144E-3</c:v>
                      </c:pt>
                      <c:pt idx="27">
                        <c:v>-1.0511698630136986E-2</c:v>
                      </c:pt>
                      <c:pt idx="28">
                        <c:v>-9.9517890410958914E-3</c:v>
                      </c:pt>
                      <c:pt idx="29">
                        <c:v>-9.0394602739726024E-3</c:v>
                      </c:pt>
                      <c:pt idx="30">
                        <c:v>-9.0677999999999991E-3</c:v>
                      </c:pt>
                      <c:pt idx="31">
                        <c:v>-8.5472684931506854E-3</c:v>
                      </c:pt>
                      <c:pt idx="32">
                        <c:v>-8.1181945205479455E-3</c:v>
                      </c:pt>
                      <c:pt idx="33">
                        <c:v>-7.6357561643835628E-3</c:v>
                      </c:pt>
                      <c:pt idx="34">
                        <c:v>-7.2225616438356165E-3</c:v>
                      </c:pt>
                      <c:pt idx="35">
                        <c:v>-7.1973178082191782E-3</c:v>
                      </c:pt>
                      <c:pt idx="36">
                        <c:v>-8.0162547945205487E-3</c:v>
                      </c:pt>
                      <c:pt idx="37">
                        <c:v>-7.2767068493150679E-3</c:v>
                      </c:pt>
                      <c:pt idx="38">
                        <c:v>-6.8154054794520554E-3</c:v>
                      </c:pt>
                      <c:pt idx="39">
                        <c:v>-6.2118821917808232E-3</c:v>
                      </c:pt>
                      <c:pt idx="40">
                        <c:v>-5.7615753424657542E-3</c:v>
                      </c:pt>
                      <c:pt idx="41">
                        <c:v>-5.3974054794520545E-3</c:v>
                      </c:pt>
                      <c:pt idx="42">
                        <c:v>-5.066430136986301E-3</c:v>
                      </c:pt>
                      <c:pt idx="43">
                        <c:v>-4.7344383561643832E-3</c:v>
                      </c:pt>
                      <c:pt idx="44">
                        <c:v>-4.6109999999999996E-3</c:v>
                      </c:pt>
                      <c:pt idx="45">
                        <c:v>-4.5134684931506849E-3</c:v>
                      </c:pt>
                      <c:pt idx="46">
                        <c:v>-4.4427972602739726E-3</c:v>
                      </c:pt>
                      <c:pt idx="47">
                        <c:v>-4.2208219178082188E-3</c:v>
                      </c:pt>
                      <c:pt idx="48">
                        <c:v>-4.1273945205479454E-3</c:v>
                      </c:pt>
                      <c:pt idx="49">
                        <c:v>-3.9226821917808215E-3</c:v>
                      </c:pt>
                      <c:pt idx="50">
                        <c:v>-3.8119260273972604E-3</c:v>
                      </c:pt>
                      <c:pt idx="51">
                        <c:v>-3.7273780821917807E-3</c:v>
                      </c:pt>
                      <c:pt idx="52">
                        <c:v>-3.7027397260273971E-3</c:v>
                      </c:pt>
                      <c:pt idx="53">
                        <c:v>-3.6429589041095888E-3</c:v>
                      </c:pt>
                      <c:pt idx="54">
                        <c:v>-3.5853863013698625E-3</c:v>
                      </c:pt>
                      <c:pt idx="55">
                        <c:v>-3.4814054794520548E-3</c:v>
                      </c:pt>
                      <c:pt idx="56">
                        <c:v>-3.380408219178082E-3</c:v>
                      </c:pt>
                      <c:pt idx="57">
                        <c:v>-3.3367369863013694E-3</c:v>
                      </c:pt>
                      <c:pt idx="58">
                        <c:v>-3.344690410958904E-3</c:v>
                      </c:pt>
                      <c:pt idx="59">
                        <c:v>-3.3502767123287668E-3</c:v>
                      </c:pt>
                      <c:pt idx="60">
                        <c:v>-3.3492739726027399E-3</c:v>
                      </c:pt>
                    </c:numCache>
                  </c:numRef>
                </c:val>
              </c15:ser>
            </c15:filteredAreaSeries>
            <c15:filteredAreaSeries>
              <c15:ser>
                <c:idx val="8"/>
                <c:order val="8"/>
                <c:tx>
                  <c:strRef>
                    <c:extLst xmlns:c15="http://schemas.microsoft.com/office/drawing/2012/chart">
                      <c:ext xmlns:c15="http://schemas.microsoft.com/office/drawing/2012/chart" uri="{02D57815-91ED-43cb-92C2-25804820EDAC}">
                        <c15:formulaRef>
                          <c15:sqref>trade!$C$46</c15:sqref>
                        </c15:formulaRef>
                      </c:ext>
                    </c:extLst>
                    <c:strCache>
                      <c:ptCount val="1"/>
                      <c:pt idx="0">
                        <c:v>mexico imports</c:v>
                      </c:pt>
                    </c:strCache>
                  </c:strRef>
                </c:tx>
                <c:spPr>
                  <a:solidFill>
                    <a:schemeClr val="accent3">
                      <a:lumMod val="60000"/>
                    </a:schemeClr>
                  </a:solidFill>
                  <a:ln w="25400">
                    <a:noFill/>
                  </a:ln>
                  <a:effectLst/>
                </c:spPr>
                <c:cat>
                  <c:strLit>
                    <c:ptCount val="61"/>
                    <c:pt idx="0">
                      <c:v>31</c:v>
                    </c:pt>
                    <c:pt idx="1">
                      <c:v>32</c:v>
                    </c:pt>
                    <c:pt idx="2">
                      <c:v>33</c:v>
                    </c:pt>
                    <c:pt idx="3">
                      <c:v>34</c:v>
                    </c:pt>
                    <c:pt idx="4">
                      <c:v>35</c:v>
                    </c:pt>
                    <c:pt idx="5">
                      <c:v>36</c:v>
                    </c:pt>
                    <c:pt idx="6">
                      <c:v>37</c:v>
                    </c:pt>
                    <c:pt idx="7">
                      <c:v>38</c:v>
                    </c:pt>
                    <c:pt idx="8">
                      <c:v>39</c:v>
                    </c:pt>
                    <c:pt idx="9">
                      <c:v>40</c:v>
                    </c:pt>
                    <c:pt idx="10">
                      <c:v>41</c:v>
                    </c:pt>
                    <c:pt idx="11">
                      <c:v>42</c:v>
                    </c:pt>
                    <c:pt idx="12">
                      <c:v>43</c:v>
                    </c:pt>
                    <c:pt idx="13">
                      <c:v>44</c:v>
                    </c:pt>
                    <c:pt idx="14">
                      <c:v>45</c:v>
                    </c:pt>
                    <c:pt idx="15">
                      <c:v>46</c:v>
                    </c:pt>
                    <c:pt idx="16">
                      <c:v>47</c:v>
                    </c:pt>
                    <c:pt idx="17">
                      <c:v>48</c:v>
                    </c:pt>
                    <c:pt idx="18">
                      <c:v>49</c:v>
                    </c:pt>
                    <c:pt idx="19">
                      <c:v>50</c:v>
                    </c:pt>
                    <c:pt idx="20">
                      <c:v>51</c:v>
                    </c:pt>
                    <c:pt idx="21">
                      <c:v>52</c:v>
                    </c:pt>
                    <c:pt idx="22">
                      <c:v>53</c:v>
                    </c:pt>
                    <c:pt idx="23">
                      <c:v>54</c:v>
                    </c:pt>
                    <c:pt idx="24">
                      <c:v>55</c:v>
                    </c:pt>
                    <c:pt idx="25">
                      <c:v>56</c:v>
                    </c:pt>
                    <c:pt idx="26">
                      <c:v>57</c:v>
                    </c:pt>
                    <c:pt idx="27">
                      <c:v>58</c:v>
                    </c:pt>
                    <c:pt idx="28">
                      <c:v>59</c:v>
                    </c:pt>
                    <c:pt idx="29">
                      <c:v>60</c:v>
                    </c:pt>
                    <c:pt idx="30">
                      <c:v>61</c:v>
                    </c:pt>
                    <c:pt idx="31">
                      <c:v>62</c:v>
                    </c:pt>
                    <c:pt idx="32">
                      <c:v>63</c:v>
                    </c:pt>
                    <c:pt idx="33">
                      <c:v>64</c:v>
                    </c:pt>
                    <c:pt idx="34">
                      <c:v>65</c:v>
                    </c:pt>
                    <c:pt idx="35">
                      <c:v>66</c:v>
                    </c:pt>
                    <c:pt idx="36">
                      <c:v>67</c:v>
                    </c:pt>
                    <c:pt idx="37">
                      <c:v>68</c:v>
                    </c:pt>
                    <c:pt idx="38">
                      <c:v>69</c:v>
                    </c:pt>
                    <c:pt idx="39">
                      <c:v>70</c:v>
                    </c:pt>
                    <c:pt idx="40">
                      <c:v>71</c:v>
                    </c:pt>
                    <c:pt idx="41">
                      <c:v>72</c:v>
                    </c:pt>
                    <c:pt idx="42">
                      <c:v>73</c:v>
                    </c:pt>
                    <c:pt idx="43">
                      <c:v>74</c:v>
                    </c:pt>
                    <c:pt idx="44">
                      <c:v>75</c:v>
                    </c:pt>
                    <c:pt idx="45">
                      <c:v>76</c:v>
                    </c:pt>
                    <c:pt idx="46">
                      <c:v>77</c:v>
                    </c:pt>
                    <c:pt idx="47">
                      <c:v>78</c:v>
                    </c:pt>
                    <c:pt idx="48">
                      <c:v>79</c:v>
                    </c:pt>
                    <c:pt idx="49">
                      <c:v>80</c:v>
                    </c:pt>
                    <c:pt idx="50">
                      <c:v>81</c:v>
                    </c:pt>
                    <c:pt idx="51">
                      <c:v>82</c:v>
                    </c:pt>
                    <c:pt idx="52">
                      <c:v>83</c:v>
                    </c:pt>
                    <c:pt idx="53">
                      <c:v>84</c:v>
                    </c:pt>
                    <c:pt idx="54">
                      <c:v>85</c:v>
                    </c:pt>
                    <c:pt idx="55">
                      <c:v>86</c:v>
                    </c:pt>
                    <c:pt idx="56">
                      <c:v>87</c:v>
                    </c:pt>
                    <c:pt idx="57">
                      <c:v>88</c:v>
                    </c:pt>
                    <c:pt idx="58">
                      <c:v>89</c:v>
                    </c:pt>
                    <c:pt idx="59">
                      <c:v>90</c:v>
                    </c:pt>
                    <c:pt idx="60">
                      <c:v>91</c:v>
                    </c:pt>
                    <c:extLst>
                      <c:ext xmlns:c15="http://schemas.microsoft.com/office/drawing/2012/chart" uri="{02D57815-91ED-43cb-92C2-25804820EDAC}">
                        <c15:autoCat val="1"/>
                      </c:ext>
                    </c:extLst>
                  </c:strLit>
                </c:cat>
                <c:val>
                  <c:numRef>
                    <c:extLst xmlns:c15="http://schemas.microsoft.com/office/drawing/2012/chart">
                      <c:ext xmlns:c15="http://schemas.microsoft.com/office/drawing/2012/chart" uri="{02D57815-91ED-43cb-92C2-25804820EDAC}">
                        <c15:formulaRef>
                          <c15:sqref>trade!$E$46:$CQ$46</c15:sqref>
                        </c15:formulaRef>
                      </c:ext>
                    </c:extLst>
                    <c:numCache>
                      <c:formatCode>General</c:formatCode>
                      <c:ptCount val="61"/>
                      <c:pt idx="0">
                        <c:v>-2.8057534246575343E-4</c:v>
                      </c:pt>
                      <c:pt idx="1">
                        <c:v>-2.8770684931506851E-4</c:v>
                      </c:pt>
                      <c:pt idx="2">
                        <c:v>-2.5970958904109591E-4</c:v>
                      </c:pt>
                      <c:pt idx="3">
                        <c:v>-2.0646849315068494E-4</c:v>
                      </c:pt>
                      <c:pt idx="4">
                        <c:v>-1.411013698630137E-4</c:v>
                      </c:pt>
                      <c:pt idx="5">
                        <c:v>0</c:v>
                      </c:pt>
                      <c:pt idx="6">
                        <c:v>0</c:v>
                      </c:pt>
                      <c:pt idx="7">
                        <c:v>0</c:v>
                      </c:pt>
                      <c:pt idx="8">
                        <c:v>0</c:v>
                      </c:pt>
                      <c:pt idx="9">
                        <c:v>0</c:v>
                      </c:pt>
                      <c:pt idx="10">
                        <c:v>0</c:v>
                      </c:pt>
                      <c:pt idx="11">
                        <c:v>0</c:v>
                      </c:pt>
                      <c:pt idx="12">
                        <c:v>0</c:v>
                      </c:pt>
                      <c:pt idx="13">
                        <c:v>-4.5972602739726024E-6</c:v>
                      </c:pt>
                      <c:pt idx="14">
                        <c:v>-1.9213698630136988E-5</c:v>
                      </c:pt>
                      <c:pt idx="15">
                        <c:v>-1.8416438356164384E-5</c:v>
                      </c:pt>
                      <c:pt idx="16">
                        <c:v>-3.7978082191780821E-5</c:v>
                      </c:pt>
                      <c:pt idx="17">
                        <c:v>-4.7241095890410952E-5</c:v>
                      </c:pt>
                      <c:pt idx="18">
                        <c:v>-3.9813698630136984E-5</c:v>
                      </c:pt>
                      <c:pt idx="19">
                        <c:v>-1.493972602739726E-4</c:v>
                      </c:pt>
                      <c:pt idx="20">
                        <c:v>-3.1783561643835617E-5</c:v>
                      </c:pt>
                      <c:pt idx="21">
                        <c:v>-2.8153424657534248E-5</c:v>
                      </c:pt>
                      <c:pt idx="22">
                        <c:v>-4.8082191780821917E-6</c:v>
                      </c:pt>
                      <c:pt idx="23">
                        <c:v>0</c:v>
                      </c:pt>
                      <c:pt idx="24">
                        <c:v>0</c:v>
                      </c:pt>
                      <c:pt idx="25">
                        <c:v>-2.5534246575342467E-5</c:v>
                      </c:pt>
                      <c:pt idx="26">
                        <c:v>-3.4928767123287671E-5</c:v>
                      </c:pt>
                      <c:pt idx="27">
                        <c:v>-1.4811506849315067E-4</c:v>
                      </c:pt>
                      <c:pt idx="28">
                        <c:v>-1.1866849315068493E-4</c:v>
                      </c:pt>
                      <c:pt idx="29">
                        <c:v>-7.7523287671232873E-5</c:v>
                      </c:pt>
                      <c:pt idx="30">
                        <c:v>-8.2178082191780818E-5</c:v>
                      </c:pt>
                      <c:pt idx="31">
                        <c:v>-7.3205479452054802E-6</c:v>
                      </c:pt>
                      <c:pt idx="32">
                        <c:v>-8.6027397260273972E-7</c:v>
                      </c:pt>
                      <c:pt idx="33">
                        <c:v>-2.9287671232876707E-6</c:v>
                      </c:pt>
                      <c:pt idx="34">
                        <c:v>-3.9068493150684926E-6</c:v>
                      </c:pt>
                      <c:pt idx="35">
                        <c:v>-2.5561643835616437E-6</c:v>
                      </c:pt>
                      <c:pt idx="36">
                        <c:v>-2.517808219178082E-6</c:v>
                      </c:pt>
                      <c:pt idx="37">
                        <c:v>-2.3287671232876709E-6</c:v>
                      </c:pt>
                      <c:pt idx="38">
                        <c:v>-8.2191780821917796E-7</c:v>
                      </c:pt>
                      <c:pt idx="39">
                        <c:v>-8.2191780821917796E-7</c:v>
                      </c:pt>
                      <c:pt idx="40">
                        <c:v>-8.2191780821917796E-7</c:v>
                      </c:pt>
                      <c:pt idx="41">
                        <c:v>-8.2191780821917796E-7</c:v>
                      </c:pt>
                      <c:pt idx="42">
                        <c:v>-8.2191780821917796E-7</c:v>
                      </c:pt>
                      <c:pt idx="43">
                        <c:v>-8.2191780821917796E-7</c:v>
                      </c:pt>
                      <c:pt idx="44">
                        <c:v>-8.2191780821917796E-7</c:v>
                      </c:pt>
                      <c:pt idx="45">
                        <c:v>-8.2191780821917796E-7</c:v>
                      </c:pt>
                      <c:pt idx="46">
                        <c:v>-8.2191780821917796E-7</c:v>
                      </c:pt>
                      <c:pt idx="47">
                        <c:v>-8.2191780821917796E-7</c:v>
                      </c:pt>
                      <c:pt idx="48">
                        <c:v>-8.2191780821917796E-7</c:v>
                      </c:pt>
                      <c:pt idx="49">
                        <c:v>-8.2191780821917796E-7</c:v>
                      </c:pt>
                      <c:pt idx="50">
                        <c:v>-8.2191780821917796E-7</c:v>
                      </c:pt>
                      <c:pt idx="51">
                        <c:v>-8.2191780821917796E-7</c:v>
                      </c:pt>
                      <c:pt idx="52">
                        <c:v>-8.2191780821917796E-7</c:v>
                      </c:pt>
                      <c:pt idx="53">
                        <c:v>-8.2191780821917796E-7</c:v>
                      </c:pt>
                      <c:pt idx="54">
                        <c:v>-8.2191780821917796E-7</c:v>
                      </c:pt>
                      <c:pt idx="55">
                        <c:v>-8.2191780821917796E-7</c:v>
                      </c:pt>
                      <c:pt idx="56">
                        <c:v>-8.2191780821917796E-7</c:v>
                      </c:pt>
                      <c:pt idx="57">
                        <c:v>-8.2191780821917796E-7</c:v>
                      </c:pt>
                      <c:pt idx="58">
                        <c:v>-8.2191780821917796E-7</c:v>
                      </c:pt>
                      <c:pt idx="59">
                        <c:v>-8.2191780821917796E-7</c:v>
                      </c:pt>
                      <c:pt idx="60">
                        <c:v>-8.2191780821917796E-7</c:v>
                      </c:pt>
                    </c:numCache>
                  </c:numRef>
                </c:val>
              </c15:ser>
            </c15:filteredAreaSeries>
          </c:ext>
        </c:extLst>
      </c:areaChart>
      <c:areaChart>
        <c:grouping val="stacked"/>
        <c:varyColors val="0"/>
        <c:ser>
          <c:idx val="2"/>
          <c:order val="3"/>
          <c:tx>
            <c:strRef>
              <c:f>trade!$C$40</c:f>
              <c:strCache>
                <c:ptCount val="1"/>
                <c:pt idx="0">
                  <c:v>mexico exports</c:v>
                </c:pt>
              </c:strCache>
            </c:strRef>
          </c:tx>
          <c:spPr>
            <a:solidFill>
              <a:schemeClr val="accent2"/>
            </a:solidFill>
            <a:ln>
              <a:noFill/>
            </a:ln>
            <a:effectLst/>
          </c:spPr>
          <c:cat>
            <c:numRef>
              <c:f>trade!$E$1:$CQ$1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trade!$E$40:$CQ$40</c:f>
              <c:numCache>
                <c:formatCode>General</c:formatCode>
                <c:ptCount val="61"/>
                <c:pt idx="0">
                  <c:v>3.8860000000000001E-3</c:v>
                </c:pt>
                <c:pt idx="1">
                  <c:v>3.3370000000000001E-3</c:v>
                </c:pt>
                <c:pt idx="2">
                  <c:v>1.7050000000000001E-3</c:v>
                </c:pt>
                <c:pt idx="3">
                  <c:v>1.6459999999999999E-3</c:v>
                </c:pt>
                <c:pt idx="4">
                  <c:v>1.786E-3</c:v>
                </c:pt>
                <c:pt idx="5">
                  <c:v>2.2069999999999998E-3</c:v>
                </c:pt>
                <c:pt idx="6">
                  <c:v>1.8959999999999999E-3</c:v>
                </c:pt>
                <c:pt idx="7">
                  <c:v>2.1250000000000002E-3</c:v>
                </c:pt>
                <c:pt idx="8">
                  <c:v>2.3270000000000001E-3</c:v>
                </c:pt>
                <c:pt idx="9">
                  <c:v>1.7004000000000002E-2</c:v>
                </c:pt>
                <c:pt idx="10">
                  <c:v>1.5658999999999999E-2</c:v>
                </c:pt>
                <c:pt idx="11">
                  <c:v>6.0448000000000002E-2</c:v>
                </c:pt>
                <c:pt idx="12">
                  <c:v>9.5973000000000003E-2</c:v>
                </c:pt>
                <c:pt idx="13">
                  <c:v>3.9676000000000003E-2</c:v>
                </c:pt>
                <c:pt idx="14">
                  <c:v>4.65E-2</c:v>
                </c:pt>
                <c:pt idx="15">
                  <c:v>6.1283000000000004E-2</c:v>
                </c:pt>
                <c:pt idx="16">
                  <c:v>3.3840000000000002E-2</c:v>
                </c:pt>
                <c:pt idx="17">
                  <c:v>3.8372000000000003E-2</c:v>
                </c:pt>
                <c:pt idx="18">
                  <c:v>5.3164999999999997E-2</c:v>
                </c:pt>
                <c:pt idx="19">
                  <c:v>6.13E-2</c:v>
                </c:pt>
                <c:pt idx="20">
                  <c:v>0.10552</c:v>
                </c:pt>
                <c:pt idx="21">
                  <c:v>0.14083500000000002</c:v>
                </c:pt>
                <c:pt idx="22">
                  <c:v>0.26348100000000002</c:v>
                </c:pt>
                <c:pt idx="23">
                  <c:v>0.34323599999999999</c:v>
                </c:pt>
                <c:pt idx="24">
                  <c:v>0.397453</c:v>
                </c:pt>
                <c:pt idx="25">
                  <c:v>0.30519600000000002</c:v>
                </c:pt>
                <c:pt idx="26">
                  <c:v>0.32212799999999997</c:v>
                </c:pt>
                <c:pt idx="27">
                  <c:v>0.29186000000000001</c:v>
                </c:pt>
                <c:pt idx="28">
                  <c:v>0.36544900000000002</c:v>
                </c:pt>
                <c:pt idx="29">
                  <c:v>0.33849000000000001</c:v>
                </c:pt>
                <c:pt idx="30">
                  <c:v>0.33345900000000001</c:v>
                </c:pt>
                <c:pt idx="31">
                  <c:v>0.498892</c:v>
                </c:pt>
                <c:pt idx="32">
                  <c:v>0.61995500000000003</c:v>
                </c:pt>
                <c:pt idx="33">
                  <c:v>0.66122100000000006</c:v>
                </c:pt>
                <c:pt idx="34">
                  <c:v>0.72869399999999995</c:v>
                </c:pt>
                <c:pt idx="35">
                  <c:v>1.054467</c:v>
                </c:pt>
                <c:pt idx="36">
                  <c:v>1.1659999999999999</c:v>
                </c:pt>
                <c:pt idx="37">
                  <c:v>1.177</c:v>
                </c:pt>
                <c:pt idx="38">
                  <c:v>1.5821019999999999</c:v>
                </c:pt>
                <c:pt idx="39">
                  <c:v>1.745285</c:v>
                </c:pt>
                <c:pt idx="40">
                  <c:v>1.826497</c:v>
                </c:pt>
                <c:pt idx="41">
                  <c:v>1.8410150000000001</c:v>
                </c:pt>
                <c:pt idx="42">
                  <c:v>1.8625480000000001</c:v>
                </c:pt>
                <c:pt idx="43">
                  <c:v>1.856797</c:v>
                </c:pt>
                <c:pt idx="44">
                  <c:v>1.8339460000000001</c:v>
                </c:pt>
                <c:pt idx="45">
                  <c:v>1.8135760000000001</c:v>
                </c:pt>
                <c:pt idx="46">
                  <c:v>1.7907200000000001</c:v>
                </c:pt>
                <c:pt idx="47">
                  <c:v>1.768059</c:v>
                </c:pt>
                <c:pt idx="48">
                  <c:v>1.7455590000000001</c:v>
                </c:pt>
                <c:pt idx="49">
                  <c:v>1.7238500000000001</c:v>
                </c:pt>
                <c:pt idx="50">
                  <c:v>1.703352</c:v>
                </c:pt>
                <c:pt idx="51">
                  <c:v>1.681527</c:v>
                </c:pt>
                <c:pt idx="52">
                  <c:v>1.6636439999999999</c:v>
                </c:pt>
                <c:pt idx="53">
                  <c:v>1.650563</c:v>
                </c:pt>
                <c:pt idx="54">
                  <c:v>1.6363970000000001</c:v>
                </c:pt>
                <c:pt idx="55">
                  <c:v>1.615623</c:v>
                </c:pt>
                <c:pt idx="56">
                  <c:v>1.6006769999999999</c:v>
                </c:pt>
                <c:pt idx="57">
                  <c:v>1.5853660000000001</c:v>
                </c:pt>
                <c:pt idx="58">
                  <c:v>1.5711200000000001</c:v>
                </c:pt>
                <c:pt idx="59">
                  <c:v>1.55467</c:v>
                </c:pt>
                <c:pt idx="60">
                  <c:v>1.542886</c:v>
                </c:pt>
              </c:numCache>
            </c:numRef>
          </c:val>
        </c:ser>
        <c:ser>
          <c:idx val="4"/>
          <c:order val="4"/>
          <c:tx>
            <c:strRef>
              <c:f>trade!$C$41</c:f>
              <c:strCache>
                <c:ptCount val="1"/>
                <c:pt idx="0">
                  <c:v>canada exports</c:v>
                </c:pt>
              </c:strCache>
            </c:strRef>
          </c:tx>
          <c:spPr>
            <a:solidFill>
              <a:schemeClr val="accent5"/>
            </a:solidFill>
            <a:ln>
              <a:noFill/>
            </a:ln>
            <a:effectLst/>
          </c:spPr>
          <c:cat>
            <c:numRef>
              <c:f>trade!$E$1:$CQ$1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trade!$E$41:$CQ$41</c:f>
              <c:numCache>
                <c:formatCode>General</c:formatCode>
                <c:ptCount val="61"/>
                <c:pt idx="0">
                  <c:v>1.1300000000000001E-4</c:v>
                </c:pt>
                <c:pt idx="1">
                  <c:v>1.06E-4</c:v>
                </c:pt>
                <c:pt idx="2">
                  <c:v>1.6200000000000001E-4</c:v>
                </c:pt>
                <c:pt idx="3">
                  <c:v>1.36E-4</c:v>
                </c:pt>
                <c:pt idx="4">
                  <c:v>1.27E-4</c:v>
                </c:pt>
                <c:pt idx="5">
                  <c:v>1.7799999999999999E-4</c:v>
                </c:pt>
                <c:pt idx="6">
                  <c:v>9.2029999999999994E-3</c:v>
                </c:pt>
                <c:pt idx="7">
                  <c:v>3.297E-3</c:v>
                </c:pt>
                <c:pt idx="8">
                  <c:v>1.9737999999999999E-2</c:v>
                </c:pt>
                <c:pt idx="9">
                  <c:v>3.8442999999999998E-2</c:v>
                </c:pt>
                <c:pt idx="10">
                  <c:v>1.7359000000000003E-2</c:v>
                </c:pt>
                <c:pt idx="11">
                  <c:v>1.4791E-2</c:v>
                </c:pt>
                <c:pt idx="12">
                  <c:v>6.7777000000000004E-2</c:v>
                </c:pt>
                <c:pt idx="13">
                  <c:v>4.4518000000000002E-2</c:v>
                </c:pt>
                <c:pt idx="14">
                  <c:v>5.2555999999999999E-2</c:v>
                </c:pt>
                <c:pt idx="15">
                  <c:v>2.7553999999999999E-2</c:v>
                </c:pt>
                <c:pt idx="16">
                  <c:v>5.1905E-2</c:v>
                </c:pt>
                <c:pt idx="17">
                  <c:v>5.6447000000000004E-2</c:v>
                </c:pt>
                <c:pt idx="18">
                  <c:v>3.9890999999999996E-2</c:v>
                </c:pt>
                <c:pt idx="19">
                  <c:v>3.8508000000000001E-2</c:v>
                </c:pt>
                <c:pt idx="20">
                  <c:v>7.2585999999999998E-2</c:v>
                </c:pt>
                <c:pt idx="21">
                  <c:v>0.16669</c:v>
                </c:pt>
                <c:pt idx="22">
                  <c:v>0.18931299999999998</c:v>
                </c:pt>
                <c:pt idx="23">
                  <c:v>0.27098800000000001</c:v>
                </c:pt>
                <c:pt idx="24">
                  <c:v>0.39458499999999996</c:v>
                </c:pt>
                <c:pt idx="25">
                  <c:v>0.35827999999999999</c:v>
                </c:pt>
                <c:pt idx="26">
                  <c:v>0.34106500000000001</c:v>
                </c:pt>
                <c:pt idx="27">
                  <c:v>0.48219799999999996</c:v>
                </c:pt>
                <c:pt idx="28">
                  <c:v>0.55864999999999998</c:v>
                </c:pt>
                <c:pt idx="29">
                  <c:v>0.700596</c:v>
                </c:pt>
                <c:pt idx="30">
                  <c:v>0.73874499999999999</c:v>
                </c:pt>
                <c:pt idx="31">
                  <c:v>0.93699300000000008</c:v>
                </c:pt>
                <c:pt idx="32">
                  <c:v>0.97073100000000001</c:v>
                </c:pt>
                <c:pt idx="33">
                  <c:v>0.91119300000000003</c:v>
                </c:pt>
                <c:pt idx="34">
                  <c:v>0.76957299999999995</c:v>
                </c:pt>
                <c:pt idx="35">
                  <c:v>0.70090200000000003</c:v>
                </c:pt>
                <c:pt idx="36">
                  <c:v>0.73000100000000001</c:v>
                </c:pt>
                <c:pt idx="37">
                  <c:v>0.72499999999999998</c:v>
                </c:pt>
                <c:pt idx="38">
                  <c:v>0.73622799999999999</c:v>
                </c:pt>
                <c:pt idx="39">
                  <c:v>0.76721099999999998</c:v>
                </c:pt>
                <c:pt idx="40">
                  <c:v>0.780532</c:v>
                </c:pt>
                <c:pt idx="41">
                  <c:v>0.80677399999999999</c:v>
                </c:pt>
                <c:pt idx="42">
                  <c:v>0.82632899999999998</c:v>
                </c:pt>
                <c:pt idx="43">
                  <c:v>0.85442399999999996</c:v>
                </c:pt>
                <c:pt idx="44">
                  <c:v>0.86151699999999998</c:v>
                </c:pt>
                <c:pt idx="45">
                  <c:v>0.89060799999999996</c:v>
                </c:pt>
                <c:pt idx="46">
                  <c:v>0.91908699999999999</c:v>
                </c:pt>
                <c:pt idx="47">
                  <c:v>0.940971</c:v>
                </c:pt>
                <c:pt idx="48">
                  <c:v>0.95838299999999998</c:v>
                </c:pt>
                <c:pt idx="49">
                  <c:v>0.98661500000000002</c:v>
                </c:pt>
                <c:pt idx="50">
                  <c:v>0.99588500000000002</c:v>
                </c:pt>
                <c:pt idx="51">
                  <c:v>0.99923899999999999</c:v>
                </c:pt>
                <c:pt idx="52">
                  <c:v>1.004413</c:v>
                </c:pt>
                <c:pt idx="53">
                  <c:v>1.0199879999999999</c:v>
                </c:pt>
                <c:pt idx="54">
                  <c:v>1.0299560000000001</c:v>
                </c:pt>
                <c:pt idx="55">
                  <c:v>1.025825</c:v>
                </c:pt>
                <c:pt idx="56">
                  <c:v>1.031002</c:v>
                </c:pt>
                <c:pt idx="57">
                  <c:v>1.03634</c:v>
                </c:pt>
                <c:pt idx="58">
                  <c:v>1.0354559999999999</c:v>
                </c:pt>
                <c:pt idx="59">
                  <c:v>1.033056</c:v>
                </c:pt>
                <c:pt idx="60">
                  <c:v>1.02504</c:v>
                </c:pt>
              </c:numCache>
            </c:numRef>
          </c:val>
        </c:ser>
        <c:ser>
          <c:idx val="5"/>
          <c:order val="6"/>
          <c:tx>
            <c:strRef>
              <c:f>trade!$C$42</c:f>
              <c:strCache>
                <c:ptCount val="1"/>
                <c:pt idx="0">
                  <c:v>LNG exports</c:v>
                </c:pt>
              </c:strCache>
            </c:strRef>
          </c:tx>
          <c:spPr>
            <a:solidFill>
              <a:schemeClr val="tx2"/>
            </a:solidFill>
            <a:ln>
              <a:noFill/>
            </a:ln>
            <a:effectLst/>
          </c:spPr>
          <c:cat>
            <c:numRef>
              <c:f>trade!$E$1:$CQ$1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trade!$E$42:$CQ$42</c:f>
              <c:numCache>
                <c:formatCode>General</c:formatCode>
                <c:ptCount val="61"/>
                <c:pt idx="0">
                  <c:v>4.4732000000000001E-2</c:v>
                </c:pt>
                <c:pt idx="1">
                  <c:v>5.5929E-2</c:v>
                </c:pt>
                <c:pt idx="2">
                  <c:v>4.9861000000000003E-2</c:v>
                </c:pt>
                <c:pt idx="3">
                  <c:v>5.2857000000000001E-2</c:v>
                </c:pt>
                <c:pt idx="4">
                  <c:v>5.2840000000000005E-2</c:v>
                </c:pt>
                <c:pt idx="5">
                  <c:v>5.2882999999999999E-2</c:v>
                </c:pt>
                <c:pt idx="6">
                  <c:v>5.0172000000000001E-2</c:v>
                </c:pt>
                <c:pt idx="7">
                  <c:v>4.8598000000000002E-2</c:v>
                </c:pt>
                <c:pt idx="8">
                  <c:v>5.1573000000000008E-2</c:v>
                </c:pt>
                <c:pt idx="9">
                  <c:v>5.1423999999999997E-2</c:v>
                </c:pt>
                <c:pt idx="10">
                  <c:v>5.2546999999999996E-2</c:v>
                </c:pt>
                <c:pt idx="11">
                  <c:v>5.4004999999999997E-2</c:v>
                </c:pt>
                <c:pt idx="12">
                  <c:v>5.2531999999999995E-2</c:v>
                </c:pt>
                <c:pt idx="13">
                  <c:v>5.5988999999999997E-2</c:v>
                </c:pt>
                <c:pt idx="14">
                  <c:v>6.2681999999999988E-2</c:v>
                </c:pt>
                <c:pt idx="15">
                  <c:v>6.5282000000000007E-2</c:v>
                </c:pt>
                <c:pt idx="16">
                  <c:v>6.7648E-2</c:v>
                </c:pt>
                <c:pt idx="17">
                  <c:v>6.2186999999999992E-2</c:v>
                </c:pt>
                <c:pt idx="18">
                  <c:v>6.595100000000001E-2</c:v>
                </c:pt>
                <c:pt idx="19">
                  <c:v>6.3606999999999997E-2</c:v>
                </c:pt>
                <c:pt idx="20">
                  <c:v>6.5610000000000029E-2</c:v>
                </c:pt>
                <c:pt idx="21">
                  <c:v>6.575299999999995E-2</c:v>
                </c:pt>
                <c:pt idx="22">
                  <c:v>6.3438999999999912E-2</c:v>
                </c:pt>
                <c:pt idx="23">
                  <c:v>6.5698000000000034E-2</c:v>
                </c:pt>
                <c:pt idx="24">
                  <c:v>6.2100000000000044E-2</c:v>
                </c:pt>
                <c:pt idx="25">
                  <c:v>6.5125000000000099E-2</c:v>
                </c:pt>
                <c:pt idx="26">
                  <c:v>6.0765000000000069E-2</c:v>
                </c:pt>
                <c:pt idx="27">
                  <c:v>4.8395999999999995E-2</c:v>
                </c:pt>
                <c:pt idx="28">
                  <c:v>3.9163999999999977E-2</c:v>
                </c:pt>
                <c:pt idx="29">
                  <c:v>3.3271000000000051E-2</c:v>
                </c:pt>
                <c:pt idx="30">
                  <c:v>6.4585000000000115E-2</c:v>
                </c:pt>
                <c:pt idx="31">
                  <c:v>6.9765000000000077E-2</c:v>
                </c:pt>
                <c:pt idx="32">
                  <c:v>2.8141999999999889E-2</c:v>
                </c:pt>
                <c:pt idx="33">
                  <c:v>-1.000000000139778E-6</c:v>
                </c:pt>
                <c:pt idx="34">
                  <c:v>1.5975000000000072E-2</c:v>
                </c:pt>
                <c:pt idx="35">
                  <c:v>2.8143000000000029E-2</c:v>
                </c:pt>
                <c:pt idx="36">
                  <c:v>0.171982</c:v>
                </c:pt>
                <c:pt idx="37">
                  <c:v>0.53290000000000004</c:v>
                </c:pt>
                <c:pt idx="38">
                  <c:v>1.0174000000000001</c:v>
                </c:pt>
                <c:pt idx="39">
                  <c:v>1.8735999999999999</c:v>
                </c:pt>
                <c:pt idx="40">
                  <c:v>2.9135</c:v>
                </c:pt>
                <c:pt idx="41">
                  <c:v>3.0365000000000002</c:v>
                </c:pt>
                <c:pt idx="42">
                  <c:v>3.1698339999999998</c:v>
                </c:pt>
                <c:pt idx="43">
                  <c:v>3.3698329999999999</c:v>
                </c:pt>
                <c:pt idx="44">
                  <c:v>3.5698340000000002</c:v>
                </c:pt>
                <c:pt idx="45">
                  <c:v>3.7031670000000001</c:v>
                </c:pt>
                <c:pt idx="46">
                  <c:v>3.8365</c:v>
                </c:pt>
                <c:pt idx="47">
                  <c:v>3.9698329999999999</c:v>
                </c:pt>
                <c:pt idx="48">
                  <c:v>4.0365000000000002</c:v>
                </c:pt>
                <c:pt idx="49">
                  <c:v>4.0365000000000002</c:v>
                </c:pt>
                <c:pt idx="50">
                  <c:v>4.103167</c:v>
                </c:pt>
                <c:pt idx="51">
                  <c:v>4.1698329999999997</c:v>
                </c:pt>
                <c:pt idx="52">
                  <c:v>4.2365000000000004</c:v>
                </c:pt>
                <c:pt idx="53">
                  <c:v>4.3031670000000002</c:v>
                </c:pt>
                <c:pt idx="54">
                  <c:v>4.3698329999999999</c:v>
                </c:pt>
                <c:pt idx="55">
                  <c:v>4.4364999999999997</c:v>
                </c:pt>
                <c:pt idx="56">
                  <c:v>4.4364999999999997</c:v>
                </c:pt>
                <c:pt idx="57">
                  <c:v>4.4364999999999997</c:v>
                </c:pt>
                <c:pt idx="58">
                  <c:v>4.4364999999999997</c:v>
                </c:pt>
                <c:pt idx="59">
                  <c:v>4.4364999999999997</c:v>
                </c:pt>
                <c:pt idx="60">
                  <c:v>4.4364999999999997</c:v>
                </c:pt>
              </c:numCache>
            </c:numRef>
          </c:val>
        </c:ser>
        <c:dLbls>
          <c:showLegendKey val="0"/>
          <c:showVal val="0"/>
          <c:showCatName val="0"/>
          <c:showSerName val="0"/>
          <c:showPercent val="0"/>
          <c:showBubbleSize val="0"/>
        </c:dLbls>
        <c:axId val="225796768"/>
        <c:axId val="225796208"/>
        <c:extLst>
          <c:ext xmlns:c15="http://schemas.microsoft.com/office/drawing/2012/chart" uri="{02D57815-91ED-43cb-92C2-25804820EDAC}">
            <c15:filteredAreaSeries>
              <c15:ser>
                <c:idx val="9"/>
                <c:order val="9"/>
                <c:tx>
                  <c:strRef>
                    <c:extLst>
                      <c:ext uri="{02D57815-91ED-43cb-92C2-25804820EDAC}">
                        <c15:formulaRef>
                          <c15:sqref>trade!$C$47</c15:sqref>
                        </c15:formulaRef>
                      </c:ext>
                    </c:extLst>
                    <c:strCache>
                      <c:ptCount val="1"/>
                      <c:pt idx="0">
                        <c:v>mexico exports</c:v>
                      </c:pt>
                    </c:strCache>
                  </c:strRef>
                </c:tx>
                <c:spPr>
                  <a:solidFill>
                    <a:schemeClr val="accent4">
                      <a:lumMod val="60000"/>
                    </a:schemeClr>
                  </a:solidFill>
                  <a:ln w="25400">
                    <a:noFill/>
                  </a:ln>
                  <a:effectLst/>
                </c:spPr>
                <c:cat>
                  <c:strLit>
                    <c:ptCount val="61"/>
                    <c:pt idx="0">
                      <c:v>31</c:v>
                    </c:pt>
                    <c:pt idx="1">
                      <c:v>32</c:v>
                    </c:pt>
                    <c:pt idx="2">
                      <c:v>33</c:v>
                    </c:pt>
                    <c:pt idx="3">
                      <c:v>34</c:v>
                    </c:pt>
                    <c:pt idx="4">
                      <c:v>35</c:v>
                    </c:pt>
                    <c:pt idx="5">
                      <c:v>36</c:v>
                    </c:pt>
                    <c:pt idx="6">
                      <c:v>37</c:v>
                    </c:pt>
                    <c:pt idx="7">
                      <c:v>38</c:v>
                    </c:pt>
                    <c:pt idx="8">
                      <c:v>39</c:v>
                    </c:pt>
                    <c:pt idx="9">
                      <c:v>40</c:v>
                    </c:pt>
                    <c:pt idx="10">
                      <c:v>41</c:v>
                    </c:pt>
                    <c:pt idx="11">
                      <c:v>42</c:v>
                    </c:pt>
                    <c:pt idx="12">
                      <c:v>43</c:v>
                    </c:pt>
                    <c:pt idx="13">
                      <c:v>44</c:v>
                    </c:pt>
                    <c:pt idx="14">
                      <c:v>45</c:v>
                    </c:pt>
                    <c:pt idx="15">
                      <c:v>46</c:v>
                    </c:pt>
                    <c:pt idx="16">
                      <c:v>47</c:v>
                    </c:pt>
                    <c:pt idx="17">
                      <c:v>48</c:v>
                    </c:pt>
                    <c:pt idx="18">
                      <c:v>49</c:v>
                    </c:pt>
                    <c:pt idx="19">
                      <c:v>50</c:v>
                    </c:pt>
                    <c:pt idx="20">
                      <c:v>51</c:v>
                    </c:pt>
                    <c:pt idx="21">
                      <c:v>52</c:v>
                    </c:pt>
                    <c:pt idx="22">
                      <c:v>53</c:v>
                    </c:pt>
                    <c:pt idx="23">
                      <c:v>54</c:v>
                    </c:pt>
                    <c:pt idx="24">
                      <c:v>55</c:v>
                    </c:pt>
                    <c:pt idx="25">
                      <c:v>56</c:v>
                    </c:pt>
                    <c:pt idx="26">
                      <c:v>57</c:v>
                    </c:pt>
                    <c:pt idx="27">
                      <c:v>58</c:v>
                    </c:pt>
                    <c:pt idx="28">
                      <c:v>59</c:v>
                    </c:pt>
                    <c:pt idx="29">
                      <c:v>60</c:v>
                    </c:pt>
                    <c:pt idx="30">
                      <c:v>61</c:v>
                    </c:pt>
                    <c:pt idx="31">
                      <c:v>62</c:v>
                    </c:pt>
                    <c:pt idx="32">
                      <c:v>63</c:v>
                    </c:pt>
                    <c:pt idx="33">
                      <c:v>64</c:v>
                    </c:pt>
                    <c:pt idx="34">
                      <c:v>65</c:v>
                    </c:pt>
                    <c:pt idx="35">
                      <c:v>66</c:v>
                    </c:pt>
                    <c:pt idx="36">
                      <c:v>67</c:v>
                    </c:pt>
                    <c:pt idx="37">
                      <c:v>68</c:v>
                    </c:pt>
                    <c:pt idx="38">
                      <c:v>69</c:v>
                    </c:pt>
                    <c:pt idx="39">
                      <c:v>70</c:v>
                    </c:pt>
                    <c:pt idx="40">
                      <c:v>71</c:v>
                    </c:pt>
                    <c:pt idx="41">
                      <c:v>72</c:v>
                    </c:pt>
                    <c:pt idx="42">
                      <c:v>73</c:v>
                    </c:pt>
                    <c:pt idx="43">
                      <c:v>74</c:v>
                    </c:pt>
                    <c:pt idx="44">
                      <c:v>75</c:v>
                    </c:pt>
                    <c:pt idx="45">
                      <c:v>76</c:v>
                    </c:pt>
                    <c:pt idx="46">
                      <c:v>77</c:v>
                    </c:pt>
                    <c:pt idx="47">
                      <c:v>78</c:v>
                    </c:pt>
                    <c:pt idx="48">
                      <c:v>79</c:v>
                    </c:pt>
                    <c:pt idx="49">
                      <c:v>80</c:v>
                    </c:pt>
                    <c:pt idx="50">
                      <c:v>81</c:v>
                    </c:pt>
                    <c:pt idx="51">
                      <c:v>82</c:v>
                    </c:pt>
                    <c:pt idx="52">
                      <c:v>83</c:v>
                    </c:pt>
                    <c:pt idx="53">
                      <c:v>84</c:v>
                    </c:pt>
                    <c:pt idx="54">
                      <c:v>85</c:v>
                    </c:pt>
                    <c:pt idx="55">
                      <c:v>86</c:v>
                    </c:pt>
                    <c:pt idx="56">
                      <c:v>87</c:v>
                    </c:pt>
                    <c:pt idx="57">
                      <c:v>88</c:v>
                    </c:pt>
                    <c:pt idx="58">
                      <c:v>89</c:v>
                    </c:pt>
                    <c:pt idx="59">
                      <c:v>90</c:v>
                    </c:pt>
                    <c:pt idx="60">
                      <c:v>91</c:v>
                    </c:pt>
                    <c:extLst>
                      <c:ext uri="{02D57815-91ED-43cb-92C2-25804820EDAC}">
                        <c15:autoCat val="1"/>
                      </c:ext>
                    </c:extLst>
                  </c:strLit>
                </c:cat>
                <c:val>
                  <c:numRef>
                    <c:extLst>
                      <c:ext uri="{02D57815-91ED-43cb-92C2-25804820EDAC}">
                        <c15:formulaRef>
                          <c15:sqref>trade!$E$47:$CQ$47</c15:sqref>
                        </c15:formulaRef>
                      </c:ext>
                    </c:extLst>
                    <c:numCache>
                      <c:formatCode>General</c:formatCode>
                      <c:ptCount val="61"/>
                      <c:pt idx="0">
                        <c:v>1.0646575342465753E-5</c:v>
                      </c:pt>
                      <c:pt idx="1">
                        <c:v>9.1424657534246582E-6</c:v>
                      </c:pt>
                      <c:pt idx="2">
                        <c:v>4.671232876712329E-6</c:v>
                      </c:pt>
                      <c:pt idx="3">
                        <c:v>4.5095890410958904E-6</c:v>
                      </c:pt>
                      <c:pt idx="4">
                        <c:v>4.893150684931507E-6</c:v>
                      </c:pt>
                      <c:pt idx="5">
                        <c:v>6.0465753424657525E-6</c:v>
                      </c:pt>
                      <c:pt idx="6">
                        <c:v>5.194520547945205E-6</c:v>
                      </c:pt>
                      <c:pt idx="7">
                        <c:v>5.8219178082191786E-6</c:v>
                      </c:pt>
                      <c:pt idx="8">
                        <c:v>6.3753424657534248E-6</c:v>
                      </c:pt>
                      <c:pt idx="9">
                        <c:v>4.6586301369863016E-5</c:v>
                      </c:pt>
                      <c:pt idx="10">
                        <c:v>4.2901369863013698E-5</c:v>
                      </c:pt>
                      <c:pt idx="11">
                        <c:v>1.6561095890410958E-4</c:v>
                      </c:pt>
                      <c:pt idx="12">
                        <c:v>2.6293972602739728E-4</c:v>
                      </c:pt>
                      <c:pt idx="13">
                        <c:v>1.0870136986301371E-4</c:v>
                      </c:pt>
                      <c:pt idx="14">
                        <c:v>1.2739726027397261E-4</c:v>
                      </c:pt>
                      <c:pt idx="15">
                        <c:v>1.678986301369863E-4</c:v>
                      </c:pt>
                      <c:pt idx="16">
                        <c:v>9.2712328767123297E-5</c:v>
                      </c:pt>
                      <c:pt idx="17">
                        <c:v>1.0512876712328768E-4</c:v>
                      </c:pt>
                      <c:pt idx="18">
                        <c:v>1.4565753424657533E-4</c:v>
                      </c:pt>
                      <c:pt idx="19">
                        <c:v>1.6794520547945205E-4</c:v>
                      </c:pt>
                      <c:pt idx="20">
                        <c:v>2.890958904109589E-4</c:v>
                      </c:pt>
                      <c:pt idx="21">
                        <c:v>3.8584931506849317E-4</c:v>
                      </c:pt>
                      <c:pt idx="22">
                        <c:v>7.2186575342465754E-4</c:v>
                      </c:pt>
                      <c:pt idx="23">
                        <c:v>9.4037260273972594E-4</c:v>
                      </c:pt>
                      <c:pt idx="24">
                        <c:v>1.0889123287671234E-3</c:v>
                      </c:pt>
                      <c:pt idx="25">
                        <c:v>8.3615342465753436E-4</c:v>
                      </c:pt>
                      <c:pt idx="26">
                        <c:v>8.8254246575342459E-4</c:v>
                      </c:pt>
                      <c:pt idx="27">
                        <c:v>7.9961643835616437E-4</c:v>
                      </c:pt>
                      <c:pt idx="28">
                        <c:v>1.0012301369863015E-3</c:v>
                      </c:pt>
                      <c:pt idx="29">
                        <c:v>9.2736986301369864E-4</c:v>
                      </c:pt>
                      <c:pt idx="30">
                        <c:v>9.1358630136986307E-4</c:v>
                      </c:pt>
                      <c:pt idx="31">
                        <c:v>1.3668273972602741E-3</c:v>
                      </c:pt>
                      <c:pt idx="32">
                        <c:v>1.6985068493150686E-3</c:v>
                      </c:pt>
                      <c:pt idx="33">
                        <c:v>1.8115643835616439E-3</c:v>
                      </c:pt>
                      <c:pt idx="34">
                        <c:v>1.9964219178082191E-3</c:v>
                      </c:pt>
                      <c:pt idx="35">
                        <c:v>2.8889506849315068E-3</c:v>
                      </c:pt>
                      <c:pt idx="36">
                        <c:v>3.1945205479452054E-3</c:v>
                      </c:pt>
                      <c:pt idx="37">
                        <c:v>3.2246575342465755E-3</c:v>
                      </c:pt>
                      <c:pt idx="38">
                        <c:v>4.3345260273972598E-3</c:v>
                      </c:pt>
                      <c:pt idx="39">
                        <c:v>4.7816027397260272E-3</c:v>
                      </c:pt>
                      <c:pt idx="40">
                        <c:v>5.0041013698630139E-3</c:v>
                      </c:pt>
                      <c:pt idx="41">
                        <c:v>5.0438767123287672E-3</c:v>
                      </c:pt>
                      <c:pt idx="42">
                        <c:v>5.1028712328767128E-3</c:v>
                      </c:pt>
                      <c:pt idx="43">
                        <c:v>5.0871150684931509E-3</c:v>
                      </c:pt>
                      <c:pt idx="44">
                        <c:v>5.0245095890410962E-3</c:v>
                      </c:pt>
                      <c:pt idx="45">
                        <c:v>4.9687013698630142E-3</c:v>
                      </c:pt>
                      <c:pt idx="46">
                        <c:v>4.9060821917808221E-3</c:v>
                      </c:pt>
                      <c:pt idx="47">
                        <c:v>4.8439972602739726E-3</c:v>
                      </c:pt>
                      <c:pt idx="48">
                        <c:v>4.7823534246575344E-3</c:v>
                      </c:pt>
                      <c:pt idx="49">
                        <c:v>4.7228767123287671E-3</c:v>
                      </c:pt>
                      <c:pt idx="50">
                        <c:v>4.6667178082191781E-3</c:v>
                      </c:pt>
                      <c:pt idx="51">
                        <c:v>4.6069232876712329E-3</c:v>
                      </c:pt>
                      <c:pt idx="52">
                        <c:v>4.5579287671232878E-3</c:v>
                      </c:pt>
                      <c:pt idx="53">
                        <c:v>4.5220904109589044E-3</c:v>
                      </c:pt>
                      <c:pt idx="54">
                        <c:v>4.4832794520547944E-3</c:v>
                      </c:pt>
                      <c:pt idx="55">
                        <c:v>4.4263643835616437E-3</c:v>
                      </c:pt>
                      <c:pt idx="56">
                        <c:v>4.3854164383561644E-3</c:v>
                      </c:pt>
                      <c:pt idx="57">
                        <c:v>4.3434684931506849E-3</c:v>
                      </c:pt>
                      <c:pt idx="58">
                        <c:v>4.3044383561643834E-3</c:v>
                      </c:pt>
                      <c:pt idx="59">
                        <c:v>4.2593698630136985E-3</c:v>
                      </c:pt>
                      <c:pt idx="60">
                        <c:v>4.227084931506849E-3</c:v>
                      </c:pt>
                    </c:numCache>
                  </c:numRef>
                </c:val>
              </c15:ser>
            </c15:filteredAreaSeries>
            <c15:filteredAreaSeries>
              <c15:ser>
                <c:idx val="10"/>
                <c:order val="10"/>
                <c:tx>
                  <c:strRef>
                    <c:extLst xmlns:c15="http://schemas.microsoft.com/office/drawing/2012/chart">
                      <c:ext xmlns:c15="http://schemas.microsoft.com/office/drawing/2012/chart" uri="{02D57815-91ED-43cb-92C2-25804820EDAC}">
                        <c15:formulaRef>
                          <c15:sqref>trade!$C$48</c15:sqref>
                        </c15:formulaRef>
                      </c:ext>
                    </c:extLst>
                    <c:strCache>
                      <c:ptCount val="1"/>
                      <c:pt idx="0">
                        <c:v>canada exports</c:v>
                      </c:pt>
                    </c:strCache>
                  </c:strRef>
                </c:tx>
                <c:spPr>
                  <a:solidFill>
                    <a:schemeClr val="accent5">
                      <a:lumMod val="60000"/>
                    </a:schemeClr>
                  </a:solidFill>
                  <a:ln w="25400">
                    <a:noFill/>
                  </a:ln>
                  <a:effectLst/>
                </c:spPr>
                <c:cat>
                  <c:strLit>
                    <c:ptCount val="61"/>
                    <c:pt idx="0">
                      <c:v>31</c:v>
                    </c:pt>
                    <c:pt idx="1">
                      <c:v>32</c:v>
                    </c:pt>
                    <c:pt idx="2">
                      <c:v>33</c:v>
                    </c:pt>
                    <c:pt idx="3">
                      <c:v>34</c:v>
                    </c:pt>
                    <c:pt idx="4">
                      <c:v>35</c:v>
                    </c:pt>
                    <c:pt idx="5">
                      <c:v>36</c:v>
                    </c:pt>
                    <c:pt idx="6">
                      <c:v>37</c:v>
                    </c:pt>
                    <c:pt idx="7">
                      <c:v>38</c:v>
                    </c:pt>
                    <c:pt idx="8">
                      <c:v>39</c:v>
                    </c:pt>
                    <c:pt idx="9">
                      <c:v>40</c:v>
                    </c:pt>
                    <c:pt idx="10">
                      <c:v>41</c:v>
                    </c:pt>
                    <c:pt idx="11">
                      <c:v>42</c:v>
                    </c:pt>
                    <c:pt idx="12">
                      <c:v>43</c:v>
                    </c:pt>
                    <c:pt idx="13">
                      <c:v>44</c:v>
                    </c:pt>
                    <c:pt idx="14">
                      <c:v>45</c:v>
                    </c:pt>
                    <c:pt idx="15">
                      <c:v>46</c:v>
                    </c:pt>
                    <c:pt idx="16">
                      <c:v>47</c:v>
                    </c:pt>
                    <c:pt idx="17">
                      <c:v>48</c:v>
                    </c:pt>
                    <c:pt idx="18">
                      <c:v>49</c:v>
                    </c:pt>
                    <c:pt idx="19">
                      <c:v>50</c:v>
                    </c:pt>
                    <c:pt idx="20">
                      <c:v>51</c:v>
                    </c:pt>
                    <c:pt idx="21">
                      <c:v>52</c:v>
                    </c:pt>
                    <c:pt idx="22">
                      <c:v>53</c:v>
                    </c:pt>
                    <c:pt idx="23">
                      <c:v>54</c:v>
                    </c:pt>
                    <c:pt idx="24">
                      <c:v>55</c:v>
                    </c:pt>
                    <c:pt idx="25">
                      <c:v>56</c:v>
                    </c:pt>
                    <c:pt idx="26">
                      <c:v>57</c:v>
                    </c:pt>
                    <c:pt idx="27">
                      <c:v>58</c:v>
                    </c:pt>
                    <c:pt idx="28">
                      <c:v>59</c:v>
                    </c:pt>
                    <c:pt idx="29">
                      <c:v>60</c:v>
                    </c:pt>
                    <c:pt idx="30">
                      <c:v>61</c:v>
                    </c:pt>
                    <c:pt idx="31">
                      <c:v>62</c:v>
                    </c:pt>
                    <c:pt idx="32">
                      <c:v>63</c:v>
                    </c:pt>
                    <c:pt idx="33">
                      <c:v>64</c:v>
                    </c:pt>
                    <c:pt idx="34">
                      <c:v>65</c:v>
                    </c:pt>
                    <c:pt idx="35">
                      <c:v>66</c:v>
                    </c:pt>
                    <c:pt idx="36">
                      <c:v>67</c:v>
                    </c:pt>
                    <c:pt idx="37">
                      <c:v>68</c:v>
                    </c:pt>
                    <c:pt idx="38">
                      <c:v>69</c:v>
                    </c:pt>
                    <c:pt idx="39">
                      <c:v>70</c:v>
                    </c:pt>
                    <c:pt idx="40">
                      <c:v>71</c:v>
                    </c:pt>
                    <c:pt idx="41">
                      <c:v>72</c:v>
                    </c:pt>
                    <c:pt idx="42">
                      <c:v>73</c:v>
                    </c:pt>
                    <c:pt idx="43">
                      <c:v>74</c:v>
                    </c:pt>
                    <c:pt idx="44">
                      <c:v>75</c:v>
                    </c:pt>
                    <c:pt idx="45">
                      <c:v>76</c:v>
                    </c:pt>
                    <c:pt idx="46">
                      <c:v>77</c:v>
                    </c:pt>
                    <c:pt idx="47">
                      <c:v>78</c:v>
                    </c:pt>
                    <c:pt idx="48">
                      <c:v>79</c:v>
                    </c:pt>
                    <c:pt idx="49">
                      <c:v>80</c:v>
                    </c:pt>
                    <c:pt idx="50">
                      <c:v>81</c:v>
                    </c:pt>
                    <c:pt idx="51">
                      <c:v>82</c:v>
                    </c:pt>
                    <c:pt idx="52">
                      <c:v>83</c:v>
                    </c:pt>
                    <c:pt idx="53">
                      <c:v>84</c:v>
                    </c:pt>
                    <c:pt idx="54">
                      <c:v>85</c:v>
                    </c:pt>
                    <c:pt idx="55">
                      <c:v>86</c:v>
                    </c:pt>
                    <c:pt idx="56">
                      <c:v>87</c:v>
                    </c:pt>
                    <c:pt idx="57">
                      <c:v>88</c:v>
                    </c:pt>
                    <c:pt idx="58">
                      <c:v>89</c:v>
                    </c:pt>
                    <c:pt idx="59">
                      <c:v>90</c:v>
                    </c:pt>
                    <c:pt idx="60">
                      <c:v>91</c:v>
                    </c:pt>
                    <c:extLst>
                      <c:ext xmlns:c15="http://schemas.microsoft.com/office/drawing/2012/chart" uri="{02D57815-91ED-43cb-92C2-25804820EDAC}">
                        <c15:autoCat val="1"/>
                      </c:ext>
                    </c:extLst>
                  </c:strLit>
                </c:cat>
                <c:val>
                  <c:numRef>
                    <c:extLst xmlns:c15="http://schemas.microsoft.com/office/drawing/2012/chart">
                      <c:ext xmlns:c15="http://schemas.microsoft.com/office/drawing/2012/chart" uri="{02D57815-91ED-43cb-92C2-25804820EDAC}">
                        <c15:formulaRef>
                          <c15:sqref>trade!$E$48:$CQ$48</c15:sqref>
                        </c15:formulaRef>
                      </c:ext>
                    </c:extLst>
                    <c:numCache>
                      <c:formatCode>General</c:formatCode>
                      <c:ptCount val="61"/>
                      <c:pt idx="0">
                        <c:v>1.0956164383561643E-5</c:v>
                      </c:pt>
                      <c:pt idx="1">
                        <c:v>9.4328767123287675E-6</c:v>
                      </c:pt>
                      <c:pt idx="2">
                        <c:v>5.1150684931506858E-6</c:v>
                      </c:pt>
                      <c:pt idx="3">
                        <c:v>4.8821917808219174E-6</c:v>
                      </c:pt>
                      <c:pt idx="4">
                        <c:v>5.241095890410959E-6</c:v>
                      </c:pt>
                      <c:pt idx="5">
                        <c:v>6.5342465753424657E-6</c:v>
                      </c:pt>
                      <c:pt idx="6">
                        <c:v>3.0408219178082189E-5</c:v>
                      </c:pt>
                      <c:pt idx="7">
                        <c:v>1.4854794520547944E-5</c:v>
                      </c:pt>
                      <c:pt idx="8">
                        <c:v>6.0452054794520541E-5</c:v>
                      </c:pt>
                      <c:pt idx="9">
                        <c:v>1.5190958904109589E-4</c:v>
                      </c:pt>
                      <c:pt idx="10">
                        <c:v>9.0460273972602754E-5</c:v>
                      </c:pt>
                      <c:pt idx="11">
                        <c:v>2.0613424657534246E-4</c:v>
                      </c:pt>
                      <c:pt idx="12">
                        <c:v>4.4863013698630136E-4</c:v>
                      </c:pt>
                      <c:pt idx="13">
                        <c:v>2.3066849315068496E-4</c:v>
                      </c:pt>
                      <c:pt idx="14">
                        <c:v>2.7138630136986302E-4</c:v>
                      </c:pt>
                      <c:pt idx="15">
                        <c:v>2.4338904109589041E-4</c:v>
                      </c:pt>
                      <c:pt idx="16">
                        <c:v>2.3491780821917809E-4</c:v>
                      </c:pt>
                      <c:pt idx="17">
                        <c:v>2.5977808219178084E-4</c:v>
                      </c:pt>
                      <c:pt idx="18">
                        <c:v>2.5494794520547948E-4</c:v>
                      </c:pt>
                      <c:pt idx="19">
                        <c:v>2.7344657534246578E-4</c:v>
                      </c:pt>
                      <c:pt idx="20">
                        <c:v>4.8796164383561641E-4</c:v>
                      </c:pt>
                      <c:pt idx="21">
                        <c:v>8.4253424657534264E-4</c:v>
                      </c:pt>
                      <c:pt idx="22">
                        <c:v>1.2405315068493151E-3</c:v>
                      </c:pt>
                      <c:pt idx="23">
                        <c:v>1.6828054794520548E-3</c:v>
                      </c:pt>
                      <c:pt idx="24">
                        <c:v>2.1699671232876714E-3</c:v>
                      </c:pt>
                      <c:pt idx="25">
                        <c:v>1.8177424657534246E-3</c:v>
                      </c:pt>
                      <c:pt idx="26">
                        <c:v>1.8169671232876709E-3</c:v>
                      </c:pt>
                      <c:pt idx="27">
                        <c:v>2.1207068493150683E-3</c:v>
                      </c:pt>
                      <c:pt idx="28">
                        <c:v>2.5317780821917809E-3</c:v>
                      </c:pt>
                      <c:pt idx="29">
                        <c:v>2.8468109589041093E-3</c:v>
                      </c:pt>
                      <c:pt idx="30">
                        <c:v>2.9375452054794518E-3</c:v>
                      </c:pt>
                      <c:pt idx="31">
                        <c:v>3.933931506849315E-3</c:v>
                      </c:pt>
                      <c:pt idx="32">
                        <c:v>4.3580438356164387E-3</c:v>
                      </c:pt>
                      <c:pt idx="33">
                        <c:v>4.3079835616438361E-3</c:v>
                      </c:pt>
                      <c:pt idx="34">
                        <c:v>4.1048410958904108E-3</c:v>
                      </c:pt>
                      <c:pt idx="35">
                        <c:v>4.8092301369863011E-3</c:v>
                      </c:pt>
                      <c:pt idx="36">
                        <c:v>5.1945232876712327E-3</c:v>
                      </c:pt>
                      <c:pt idx="37">
                        <c:v>5.2109589041095892E-3</c:v>
                      </c:pt>
                      <c:pt idx="38">
                        <c:v>6.3515890410958901E-3</c:v>
                      </c:pt>
                      <c:pt idx="39">
                        <c:v>6.8835506849315069E-3</c:v>
                      </c:pt>
                      <c:pt idx="40">
                        <c:v>7.1425452054794513E-3</c:v>
                      </c:pt>
                      <c:pt idx="41">
                        <c:v>7.2542164383561638E-3</c:v>
                      </c:pt>
                      <c:pt idx="42">
                        <c:v>7.3667863013698633E-3</c:v>
                      </c:pt>
                      <c:pt idx="43">
                        <c:v>7.4280027397260273E-3</c:v>
                      </c:pt>
                      <c:pt idx="44">
                        <c:v>7.3848301369863019E-3</c:v>
                      </c:pt>
                      <c:pt idx="45">
                        <c:v>7.4087232876712331E-3</c:v>
                      </c:pt>
                      <c:pt idx="46">
                        <c:v>7.424128767123288E-3</c:v>
                      </c:pt>
                      <c:pt idx="47">
                        <c:v>7.4220000000000006E-3</c:v>
                      </c:pt>
                      <c:pt idx="48">
                        <c:v>7.4080602739726026E-3</c:v>
                      </c:pt>
                      <c:pt idx="49">
                        <c:v>7.4259315068493153E-3</c:v>
                      </c:pt>
                      <c:pt idx="50">
                        <c:v>7.3951698630136987E-3</c:v>
                      </c:pt>
                      <c:pt idx="51">
                        <c:v>7.3445643835616447E-3</c:v>
                      </c:pt>
                      <c:pt idx="52">
                        <c:v>7.3097452054794523E-3</c:v>
                      </c:pt>
                      <c:pt idx="53">
                        <c:v>7.3165780821917801E-3</c:v>
                      </c:pt>
                      <c:pt idx="54">
                        <c:v>7.3050767123287669E-3</c:v>
                      </c:pt>
                      <c:pt idx="55">
                        <c:v>7.2368438356164386E-3</c:v>
                      </c:pt>
                      <c:pt idx="56">
                        <c:v>7.210079452054795E-3</c:v>
                      </c:pt>
                      <c:pt idx="57">
                        <c:v>7.1827561643835617E-3</c:v>
                      </c:pt>
                      <c:pt idx="58">
                        <c:v>7.1413041095890412E-3</c:v>
                      </c:pt>
                      <c:pt idx="59">
                        <c:v>7.0896602739726026E-3</c:v>
                      </c:pt>
                      <c:pt idx="60">
                        <c:v>7.0354136986301372E-3</c:v>
                      </c:pt>
                    </c:numCache>
                  </c:numRef>
                </c:val>
              </c15:ser>
            </c15:filteredAreaSeries>
            <c15:filteredAreaSeries>
              <c15:ser>
                <c:idx val="11"/>
                <c:order val="11"/>
                <c:tx>
                  <c:strRef>
                    <c:extLst xmlns:c15="http://schemas.microsoft.com/office/drawing/2012/chart">
                      <c:ext xmlns:c15="http://schemas.microsoft.com/office/drawing/2012/chart" uri="{02D57815-91ED-43cb-92C2-25804820EDAC}">
                        <c15:formulaRef>
                          <c15:sqref>trade!$C$49</c15:sqref>
                        </c15:formulaRef>
                      </c:ext>
                    </c:extLst>
                    <c:strCache>
                      <c:ptCount val="1"/>
                      <c:pt idx="0">
                        <c:v>LNG exports</c:v>
                      </c:pt>
                    </c:strCache>
                  </c:strRef>
                </c:tx>
                <c:spPr>
                  <a:solidFill>
                    <a:schemeClr val="accent6">
                      <a:lumMod val="60000"/>
                    </a:schemeClr>
                  </a:solidFill>
                  <a:ln w="25400">
                    <a:noFill/>
                  </a:ln>
                  <a:effectLst/>
                </c:spPr>
                <c:cat>
                  <c:strLit>
                    <c:ptCount val="61"/>
                    <c:pt idx="0">
                      <c:v>31</c:v>
                    </c:pt>
                    <c:pt idx="1">
                      <c:v>32</c:v>
                    </c:pt>
                    <c:pt idx="2">
                      <c:v>33</c:v>
                    </c:pt>
                    <c:pt idx="3">
                      <c:v>34</c:v>
                    </c:pt>
                    <c:pt idx="4">
                      <c:v>35</c:v>
                    </c:pt>
                    <c:pt idx="5">
                      <c:v>36</c:v>
                    </c:pt>
                    <c:pt idx="6">
                      <c:v>37</c:v>
                    </c:pt>
                    <c:pt idx="7">
                      <c:v>38</c:v>
                    </c:pt>
                    <c:pt idx="8">
                      <c:v>39</c:v>
                    </c:pt>
                    <c:pt idx="9">
                      <c:v>40</c:v>
                    </c:pt>
                    <c:pt idx="10">
                      <c:v>41</c:v>
                    </c:pt>
                    <c:pt idx="11">
                      <c:v>42</c:v>
                    </c:pt>
                    <c:pt idx="12">
                      <c:v>43</c:v>
                    </c:pt>
                    <c:pt idx="13">
                      <c:v>44</c:v>
                    </c:pt>
                    <c:pt idx="14">
                      <c:v>45</c:v>
                    </c:pt>
                    <c:pt idx="15">
                      <c:v>46</c:v>
                    </c:pt>
                    <c:pt idx="16">
                      <c:v>47</c:v>
                    </c:pt>
                    <c:pt idx="17">
                      <c:v>48</c:v>
                    </c:pt>
                    <c:pt idx="18">
                      <c:v>49</c:v>
                    </c:pt>
                    <c:pt idx="19">
                      <c:v>50</c:v>
                    </c:pt>
                    <c:pt idx="20">
                      <c:v>51</c:v>
                    </c:pt>
                    <c:pt idx="21">
                      <c:v>52</c:v>
                    </c:pt>
                    <c:pt idx="22">
                      <c:v>53</c:v>
                    </c:pt>
                    <c:pt idx="23">
                      <c:v>54</c:v>
                    </c:pt>
                    <c:pt idx="24">
                      <c:v>55</c:v>
                    </c:pt>
                    <c:pt idx="25">
                      <c:v>56</c:v>
                    </c:pt>
                    <c:pt idx="26">
                      <c:v>57</c:v>
                    </c:pt>
                    <c:pt idx="27">
                      <c:v>58</c:v>
                    </c:pt>
                    <c:pt idx="28">
                      <c:v>59</c:v>
                    </c:pt>
                    <c:pt idx="29">
                      <c:v>60</c:v>
                    </c:pt>
                    <c:pt idx="30">
                      <c:v>61</c:v>
                    </c:pt>
                    <c:pt idx="31">
                      <c:v>62</c:v>
                    </c:pt>
                    <c:pt idx="32">
                      <c:v>63</c:v>
                    </c:pt>
                    <c:pt idx="33">
                      <c:v>64</c:v>
                    </c:pt>
                    <c:pt idx="34">
                      <c:v>65</c:v>
                    </c:pt>
                    <c:pt idx="35">
                      <c:v>66</c:v>
                    </c:pt>
                    <c:pt idx="36">
                      <c:v>67</c:v>
                    </c:pt>
                    <c:pt idx="37">
                      <c:v>68</c:v>
                    </c:pt>
                    <c:pt idx="38">
                      <c:v>69</c:v>
                    </c:pt>
                    <c:pt idx="39">
                      <c:v>70</c:v>
                    </c:pt>
                    <c:pt idx="40">
                      <c:v>71</c:v>
                    </c:pt>
                    <c:pt idx="41">
                      <c:v>72</c:v>
                    </c:pt>
                    <c:pt idx="42">
                      <c:v>73</c:v>
                    </c:pt>
                    <c:pt idx="43">
                      <c:v>74</c:v>
                    </c:pt>
                    <c:pt idx="44">
                      <c:v>75</c:v>
                    </c:pt>
                    <c:pt idx="45">
                      <c:v>76</c:v>
                    </c:pt>
                    <c:pt idx="46">
                      <c:v>77</c:v>
                    </c:pt>
                    <c:pt idx="47">
                      <c:v>78</c:v>
                    </c:pt>
                    <c:pt idx="48">
                      <c:v>79</c:v>
                    </c:pt>
                    <c:pt idx="49">
                      <c:v>80</c:v>
                    </c:pt>
                    <c:pt idx="50">
                      <c:v>81</c:v>
                    </c:pt>
                    <c:pt idx="51">
                      <c:v>82</c:v>
                    </c:pt>
                    <c:pt idx="52">
                      <c:v>83</c:v>
                    </c:pt>
                    <c:pt idx="53">
                      <c:v>84</c:v>
                    </c:pt>
                    <c:pt idx="54">
                      <c:v>85</c:v>
                    </c:pt>
                    <c:pt idx="55">
                      <c:v>86</c:v>
                    </c:pt>
                    <c:pt idx="56">
                      <c:v>87</c:v>
                    </c:pt>
                    <c:pt idx="57">
                      <c:v>88</c:v>
                    </c:pt>
                    <c:pt idx="58">
                      <c:v>89</c:v>
                    </c:pt>
                    <c:pt idx="59">
                      <c:v>90</c:v>
                    </c:pt>
                    <c:pt idx="60">
                      <c:v>91</c:v>
                    </c:pt>
                    <c:extLst>
                      <c:ext xmlns:c15="http://schemas.microsoft.com/office/drawing/2012/chart" uri="{02D57815-91ED-43cb-92C2-25804820EDAC}">
                        <c15:autoCat val="1"/>
                      </c:ext>
                    </c:extLst>
                  </c:strLit>
                </c:cat>
                <c:val>
                  <c:numRef>
                    <c:extLst xmlns:c15="http://schemas.microsoft.com/office/drawing/2012/chart">
                      <c:ext xmlns:c15="http://schemas.microsoft.com/office/drawing/2012/chart" uri="{02D57815-91ED-43cb-92C2-25804820EDAC}">
                        <c15:formulaRef>
                          <c15:sqref>trade!$E$49:$CQ$49</c15:sqref>
                        </c15:formulaRef>
                      </c:ext>
                    </c:extLst>
                    <c:numCache>
                      <c:formatCode>General</c:formatCode>
                      <c:ptCount val="61"/>
                      <c:pt idx="0">
                        <c:v>2.1602739726027395E-5</c:v>
                      </c:pt>
                      <c:pt idx="1">
                        <c:v>1.8575342465753426E-5</c:v>
                      </c:pt>
                      <c:pt idx="2">
                        <c:v>9.7863013698630156E-6</c:v>
                      </c:pt>
                      <c:pt idx="3">
                        <c:v>9.3917808219178079E-6</c:v>
                      </c:pt>
                      <c:pt idx="4">
                        <c:v>1.0134246575342465E-5</c:v>
                      </c:pt>
                      <c:pt idx="5">
                        <c:v>1.2580821917808219E-5</c:v>
                      </c:pt>
                      <c:pt idx="6">
                        <c:v>3.5602739726027396E-5</c:v>
                      </c:pt>
                      <c:pt idx="7">
                        <c:v>2.0676712328767122E-5</c:v>
                      </c:pt>
                      <c:pt idx="8">
                        <c:v>6.6827397260273968E-5</c:v>
                      </c:pt>
                      <c:pt idx="9">
                        <c:v>1.9849589041095892E-4</c:v>
                      </c:pt>
                      <c:pt idx="10">
                        <c:v>1.3336164383561644E-4</c:v>
                      </c:pt>
                      <c:pt idx="11">
                        <c:v>3.7174520547945207E-4</c:v>
                      </c:pt>
                      <c:pt idx="12">
                        <c:v>7.115698630136987E-4</c:v>
                      </c:pt>
                      <c:pt idx="13">
                        <c:v>3.3936986301369865E-4</c:v>
                      </c:pt>
                      <c:pt idx="14">
                        <c:v>3.9878356164383565E-4</c:v>
                      </c:pt>
                      <c:pt idx="15">
                        <c:v>4.1128767123287672E-4</c:v>
                      </c:pt>
                      <c:pt idx="16">
                        <c:v>3.2763013698630135E-4</c:v>
                      </c:pt>
                      <c:pt idx="17">
                        <c:v>3.6490684931506849E-4</c:v>
                      </c:pt>
                      <c:pt idx="18">
                        <c:v>4.0060547945205478E-4</c:v>
                      </c:pt>
                      <c:pt idx="19">
                        <c:v>4.4139178082191783E-4</c:v>
                      </c:pt>
                      <c:pt idx="20">
                        <c:v>7.7705753424657531E-4</c:v>
                      </c:pt>
                      <c:pt idx="21">
                        <c:v>1.2283835616438358E-3</c:v>
                      </c:pt>
                      <c:pt idx="22">
                        <c:v>1.9623972602739728E-3</c:v>
                      </c:pt>
                      <c:pt idx="23">
                        <c:v>2.6231780821917806E-3</c:v>
                      </c:pt>
                      <c:pt idx="24">
                        <c:v>3.2588794520547948E-3</c:v>
                      </c:pt>
                      <c:pt idx="25">
                        <c:v>2.6538958904109588E-3</c:v>
                      </c:pt>
                      <c:pt idx="26">
                        <c:v>2.6995095890410955E-3</c:v>
                      </c:pt>
                      <c:pt idx="27">
                        <c:v>2.9203232876712326E-3</c:v>
                      </c:pt>
                      <c:pt idx="28">
                        <c:v>3.5330082191780822E-3</c:v>
                      </c:pt>
                      <c:pt idx="29">
                        <c:v>3.7741808219178079E-3</c:v>
                      </c:pt>
                      <c:pt idx="30">
                        <c:v>3.8511315068493149E-3</c:v>
                      </c:pt>
                      <c:pt idx="31">
                        <c:v>5.3007589041095893E-3</c:v>
                      </c:pt>
                      <c:pt idx="32">
                        <c:v>6.0565506849315064E-3</c:v>
                      </c:pt>
                      <c:pt idx="33">
                        <c:v>6.1195479452054811E-3</c:v>
                      </c:pt>
                      <c:pt idx="34">
                        <c:v>6.101263013698629E-3</c:v>
                      </c:pt>
                      <c:pt idx="35">
                        <c:v>7.6981808219178079E-3</c:v>
                      </c:pt>
                      <c:pt idx="36">
                        <c:v>8.3890438356164377E-3</c:v>
                      </c:pt>
                      <c:pt idx="37">
                        <c:v>8.4356164383561656E-3</c:v>
                      </c:pt>
                      <c:pt idx="38">
                        <c:v>1.068611506849315E-2</c:v>
                      </c:pt>
                      <c:pt idx="39">
                        <c:v>1.1665153424657532E-2</c:v>
                      </c:pt>
                      <c:pt idx="40">
                        <c:v>1.2146646575342465E-2</c:v>
                      </c:pt>
                      <c:pt idx="41">
                        <c:v>1.2298093150684931E-2</c:v>
                      </c:pt>
                      <c:pt idx="42">
                        <c:v>1.2469657534246576E-2</c:v>
                      </c:pt>
                      <c:pt idx="43">
                        <c:v>1.2515117808219178E-2</c:v>
                      </c:pt>
                      <c:pt idx="44">
                        <c:v>1.2409339726027398E-2</c:v>
                      </c:pt>
                      <c:pt idx="45">
                        <c:v>1.2377424657534247E-2</c:v>
                      </c:pt>
                      <c:pt idx="46">
                        <c:v>1.233021095890411E-2</c:v>
                      </c:pt>
                      <c:pt idx="47">
                        <c:v>1.2265997260273973E-2</c:v>
                      </c:pt>
                      <c:pt idx="48">
                        <c:v>1.2190413698630137E-2</c:v>
                      </c:pt>
                      <c:pt idx="49">
                        <c:v>1.2148808219178082E-2</c:v>
                      </c:pt>
                      <c:pt idx="50">
                        <c:v>1.2061887671232877E-2</c:v>
                      </c:pt>
                      <c:pt idx="51">
                        <c:v>1.1951487671232877E-2</c:v>
                      </c:pt>
                      <c:pt idx="52">
                        <c:v>1.1867673972602738E-2</c:v>
                      </c:pt>
                      <c:pt idx="53">
                        <c:v>1.1838668493150684E-2</c:v>
                      </c:pt>
                      <c:pt idx="54">
                        <c:v>1.178835616438356E-2</c:v>
                      </c:pt>
                      <c:pt idx="55">
                        <c:v>1.1663208219178081E-2</c:v>
                      </c:pt>
                      <c:pt idx="56">
                        <c:v>1.1595495890410959E-2</c:v>
                      </c:pt>
                      <c:pt idx="57">
                        <c:v>1.1526224657534247E-2</c:v>
                      </c:pt>
                      <c:pt idx="58">
                        <c:v>1.1445742465753425E-2</c:v>
                      </c:pt>
                      <c:pt idx="59">
                        <c:v>1.13490301369863E-2</c:v>
                      </c:pt>
                      <c:pt idx="60">
                        <c:v>1.1262498630136987E-2</c:v>
                      </c:pt>
                    </c:numCache>
                  </c:numRef>
                </c:val>
              </c15:ser>
            </c15:filteredAreaSeries>
          </c:ext>
        </c:extLst>
      </c:areaChart>
      <c:catAx>
        <c:axId val="225795088"/>
        <c:scaling>
          <c:orientation val="minMax"/>
        </c:scaling>
        <c:delete val="0"/>
        <c:axPos val="b"/>
        <c:numFmt formatCode="General" sourceLinked="1"/>
        <c:majorTickMark val="cross"/>
        <c:minorTickMark val="none"/>
        <c:tickLblPos val="low"/>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5795648"/>
        <c:crosses val="autoZero"/>
        <c:auto val="1"/>
        <c:lblAlgn val="ctr"/>
        <c:lblOffset val="100"/>
        <c:tickLblSkip val="10"/>
        <c:tickMarkSkip val="10"/>
        <c:noMultiLvlLbl val="0"/>
      </c:catAx>
      <c:valAx>
        <c:axId val="225795648"/>
        <c:scaling>
          <c:orientation val="minMax"/>
          <c:max val="8"/>
          <c:min val="-6"/>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5795088"/>
        <c:crosses val="autoZero"/>
        <c:crossBetween val="midCat"/>
      </c:valAx>
      <c:valAx>
        <c:axId val="225796208"/>
        <c:scaling>
          <c:orientation val="minMax"/>
          <c:max val="8"/>
          <c:min val="-6"/>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5796768"/>
        <c:crosses val="max"/>
        <c:crossBetween val="midCat"/>
        <c:majorUnit val="4"/>
        <c:minorUnit val="4"/>
      </c:valAx>
      <c:catAx>
        <c:axId val="225796768"/>
        <c:scaling>
          <c:orientation val="minMax"/>
        </c:scaling>
        <c:delete val="1"/>
        <c:axPos val="b"/>
        <c:numFmt formatCode="General" sourceLinked="1"/>
        <c:majorTickMark val="out"/>
        <c:minorTickMark val="none"/>
        <c:tickLblPos val="nextTo"/>
        <c:crossAx val="225796208"/>
        <c:crosses val="autoZero"/>
        <c:auto val="1"/>
        <c:lblAlgn val="ctr"/>
        <c:lblOffset val="100"/>
        <c:noMultiLvlLbl val="0"/>
      </c:cat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1313745505739984E-2"/>
          <c:y val="0.19380341880341884"/>
          <c:w val="0.7606614859019214"/>
          <c:h val="0.70224232788209151"/>
        </c:manualLayout>
      </c:layout>
      <c:lineChart>
        <c:grouping val="standard"/>
        <c:varyColors val="0"/>
        <c:ser>
          <c:idx val="1"/>
          <c:order val="0"/>
          <c:tx>
            <c:strRef>
              <c:f>LNGexports!$G$14</c:f>
              <c:strCache>
                <c:ptCount val="1"/>
                <c:pt idx="0">
                  <c:v>Reference</c:v>
                </c:pt>
              </c:strCache>
            </c:strRef>
          </c:tx>
          <c:spPr>
            <a:ln w="22225" cap="rnd">
              <a:solidFill>
                <a:schemeClr val="tx2"/>
              </a:solidFill>
              <a:round/>
            </a:ln>
            <a:effectLst/>
          </c:spPr>
          <c:marker>
            <c:symbol val="none"/>
          </c:marker>
          <c:cat>
            <c:numRef>
              <c:f>LNGexports!$R$1:$BF$1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LNGexports!$R$14:$BF$14</c:f>
              <c:numCache>
                <c:formatCode>General</c:formatCode>
                <c:ptCount val="41"/>
                <c:pt idx="0">
                  <c:v>6.5610000000000002E-2</c:v>
                </c:pt>
                <c:pt idx="1">
                  <c:v>6.5753000000000006E-2</c:v>
                </c:pt>
                <c:pt idx="2">
                  <c:v>6.3438999999999995E-2</c:v>
                </c:pt>
                <c:pt idx="3">
                  <c:v>6.5698000000000006E-2</c:v>
                </c:pt>
                <c:pt idx="4">
                  <c:v>6.2099000000000001E-2</c:v>
                </c:pt>
                <c:pt idx="5">
                  <c:v>6.5124000000000001E-2</c:v>
                </c:pt>
                <c:pt idx="6">
                  <c:v>6.0765E-2</c:v>
                </c:pt>
                <c:pt idx="7">
                  <c:v>4.8396000000000002E-2</c:v>
                </c:pt>
                <c:pt idx="8">
                  <c:v>3.9163999999999997E-2</c:v>
                </c:pt>
                <c:pt idx="9">
                  <c:v>3.3271000000000002E-2</c:v>
                </c:pt>
                <c:pt idx="10">
                  <c:v>6.4584000000000003E-2</c:v>
                </c:pt>
                <c:pt idx="11">
                  <c:v>6.9764000000000007E-2</c:v>
                </c:pt>
                <c:pt idx="12">
                  <c:v>2.8143000000000001E-2</c:v>
                </c:pt>
                <c:pt idx="13">
                  <c:v>2.725E-3</c:v>
                </c:pt>
                <c:pt idx="14">
                  <c:v>1.5973999999999999E-2</c:v>
                </c:pt>
                <c:pt idx="15">
                  <c:v>2.8143999999999999E-2</c:v>
                </c:pt>
                <c:pt idx="16">
                  <c:v>0.171982</c:v>
                </c:pt>
                <c:pt idx="17">
                  <c:v>0.53290000000000004</c:v>
                </c:pt>
                <c:pt idx="18">
                  <c:v>1.0174000000000001</c:v>
                </c:pt>
                <c:pt idx="19">
                  <c:v>1.8735999999999999</c:v>
                </c:pt>
                <c:pt idx="20">
                  <c:v>2.9135</c:v>
                </c:pt>
                <c:pt idx="21">
                  <c:v>3.0365000000000002</c:v>
                </c:pt>
                <c:pt idx="22">
                  <c:v>3.1698339999999998</c:v>
                </c:pt>
                <c:pt idx="23">
                  <c:v>3.3698329999999999</c:v>
                </c:pt>
                <c:pt idx="24">
                  <c:v>3.5698340000000002</c:v>
                </c:pt>
                <c:pt idx="25">
                  <c:v>3.7031670000000001</c:v>
                </c:pt>
                <c:pt idx="26">
                  <c:v>3.8365</c:v>
                </c:pt>
                <c:pt idx="27">
                  <c:v>3.9698329999999999</c:v>
                </c:pt>
                <c:pt idx="28">
                  <c:v>4.0365000000000002</c:v>
                </c:pt>
                <c:pt idx="29">
                  <c:v>4.0365000000000002</c:v>
                </c:pt>
                <c:pt idx="30">
                  <c:v>4.103167</c:v>
                </c:pt>
                <c:pt idx="31">
                  <c:v>4.1698329999999997</c:v>
                </c:pt>
                <c:pt idx="32">
                  <c:v>4.2365000000000004</c:v>
                </c:pt>
                <c:pt idx="33">
                  <c:v>4.3031670000000002</c:v>
                </c:pt>
                <c:pt idx="34">
                  <c:v>4.3698329999999999</c:v>
                </c:pt>
                <c:pt idx="35">
                  <c:v>4.4364999999999997</c:v>
                </c:pt>
                <c:pt idx="36">
                  <c:v>4.4364999999999997</c:v>
                </c:pt>
                <c:pt idx="37">
                  <c:v>4.4364999999999997</c:v>
                </c:pt>
                <c:pt idx="38">
                  <c:v>4.4364999999999997</c:v>
                </c:pt>
                <c:pt idx="39">
                  <c:v>4.4364999999999997</c:v>
                </c:pt>
                <c:pt idx="40">
                  <c:v>4.4364999999999997</c:v>
                </c:pt>
              </c:numCache>
            </c:numRef>
          </c:val>
          <c:smooth val="0"/>
        </c:ser>
        <c:ser>
          <c:idx val="2"/>
          <c:order val="1"/>
          <c:tx>
            <c:strRef>
              <c:f>LNGexports!$G$15</c:f>
              <c:strCache>
                <c:ptCount val="1"/>
                <c:pt idx="0">
                  <c:v>High Price</c:v>
                </c:pt>
              </c:strCache>
            </c:strRef>
          </c:tx>
          <c:spPr>
            <a:ln w="22225" cap="rnd">
              <a:solidFill>
                <a:schemeClr val="accent4"/>
              </a:solidFill>
              <a:round/>
            </a:ln>
            <a:effectLst/>
          </c:spPr>
          <c:marker>
            <c:symbol val="none"/>
          </c:marker>
          <c:cat>
            <c:numRef>
              <c:f>LNGexports!$R$1:$BF$1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LNGexports!$R$15:$BF$15</c:f>
              <c:numCache>
                <c:formatCode>General</c:formatCode>
                <c:ptCount val="41"/>
                <c:pt idx="16">
                  <c:v>0.171982</c:v>
                </c:pt>
                <c:pt idx="17">
                  <c:v>0.53290000000000004</c:v>
                </c:pt>
                <c:pt idx="18">
                  <c:v>1.0174000000000001</c:v>
                </c:pt>
                <c:pt idx="19">
                  <c:v>1.8735999999999999</c:v>
                </c:pt>
                <c:pt idx="20">
                  <c:v>2.9135</c:v>
                </c:pt>
                <c:pt idx="21">
                  <c:v>3.0365000000000002</c:v>
                </c:pt>
                <c:pt idx="22">
                  <c:v>3.2365010000000001</c:v>
                </c:pt>
                <c:pt idx="23">
                  <c:v>3.6364999999999998</c:v>
                </c:pt>
                <c:pt idx="24">
                  <c:v>4.2365000000000004</c:v>
                </c:pt>
                <c:pt idx="25">
                  <c:v>4.8365</c:v>
                </c:pt>
                <c:pt idx="26">
                  <c:v>5.4364999999999997</c:v>
                </c:pt>
                <c:pt idx="27">
                  <c:v>6.0365000000000002</c:v>
                </c:pt>
                <c:pt idx="28">
                  <c:v>6.6364999999999998</c:v>
                </c:pt>
                <c:pt idx="29">
                  <c:v>7.2365000000000004</c:v>
                </c:pt>
                <c:pt idx="30">
                  <c:v>7.9698339999999996</c:v>
                </c:pt>
                <c:pt idx="31">
                  <c:v>8.5031669999999995</c:v>
                </c:pt>
                <c:pt idx="32">
                  <c:v>8.8364999999999991</c:v>
                </c:pt>
                <c:pt idx="33">
                  <c:v>9.0365000000000002</c:v>
                </c:pt>
                <c:pt idx="34">
                  <c:v>9.0365000000000002</c:v>
                </c:pt>
                <c:pt idx="35">
                  <c:v>9.0365000000000002</c:v>
                </c:pt>
                <c:pt idx="36">
                  <c:v>9.0365000000000002</c:v>
                </c:pt>
                <c:pt idx="37">
                  <c:v>9.1031669999999991</c:v>
                </c:pt>
                <c:pt idx="38">
                  <c:v>9.1698339999999998</c:v>
                </c:pt>
                <c:pt idx="39">
                  <c:v>9.2365010000000005</c:v>
                </c:pt>
                <c:pt idx="40">
                  <c:v>9.2365010000000005</c:v>
                </c:pt>
              </c:numCache>
            </c:numRef>
          </c:val>
          <c:smooth val="0"/>
        </c:ser>
        <c:ser>
          <c:idx val="3"/>
          <c:order val="2"/>
          <c:tx>
            <c:strRef>
              <c:f>LNGexports!$G$16</c:f>
              <c:strCache>
                <c:ptCount val="1"/>
                <c:pt idx="0">
                  <c:v>Low Price</c:v>
                </c:pt>
              </c:strCache>
            </c:strRef>
          </c:tx>
          <c:spPr>
            <a:ln w="22225" cap="rnd">
              <a:solidFill>
                <a:schemeClr val="accent5"/>
              </a:solidFill>
              <a:round/>
            </a:ln>
            <a:effectLst/>
          </c:spPr>
          <c:marker>
            <c:symbol val="none"/>
          </c:marker>
          <c:cat>
            <c:numRef>
              <c:f>LNGexports!$R$1:$BF$1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LNGexports!$R$16:$BF$16</c:f>
              <c:numCache>
                <c:formatCode>General</c:formatCode>
                <c:ptCount val="41"/>
                <c:pt idx="16">
                  <c:v>0.171982</c:v>
                </c:pt>
                <c:pt idx="17">
                  <c:v>0.28438600000000003</c:v>
                </c:pt>
                <c:pt idx="18">
                  <c:v>0.62771699999999997</c:v>
                </c:pt>
                <c:pt idx="19">
                  <c:v>1.0331699999999999</c:v>
                </c:pt>
                <c:pt idx="20">
                  <c:v>1.4800310000000001</c:v>
                </c:pt>
                <c:pt idx="21">
                  <c:v>1.586492</c:v>
                </c:pt>
                <c:pt idx="22">
                  <c:v>1.736586</c:v>
                </c:pt>
                <c:pt idx="23">
                  <c:v>1.831569</c:v>
                </c:pt>
                <c:pt idx="24">
                  <c:v>1.863642</c:v>
                </c:pt>
                <c:pt idx="25">
                  <c:v>1.8715569999999999</c:v>
                </c:pt>
                <c:pt idx="26">
                  <c:v>1.8721779999999999</c:v>
                </c:pt>
                <c:pt idx="27">
                  <c:v>1.841224</c:v>
                </c:pt>
                <c:pt idx="28">
                  <c:v>1.9076500000000001</c:v>
                </c:pt>
                <c:pt idx="29">
                  <c:v>2.0211709999999998</c:v>
                </c:pt>
                <c:pt idx="30">
                  <c:v>2.219163</c:v>
                </c:pt>
                <c:pt idx="31">
                  <c:v>2.398034</c:v>
                </c:pt>
                <c:pt idx="32">
                  <c:v>2.6332040000000001</c:v>
                </c:pt>
                <c:pt idx="33">
                  <c:v>2.9133</c:v>
                </c:pt>
                <c:pt idx="34">
                  <c:v>2.9848379999999999</c:v>
                </c:pt>
                <c:pt idx="35">
                  <c:v>2.990148</c:v>
                </c:pt>
                <c:pt idx="36">
                  <c:v>3.0016210000000001</c:v>
                </c:pt>
                <c:pt idx="37">
                  <c:v>2.967854</c:v>
                </c:pt>
                <c:pt idx="38">
                  <c:v>2.977846</c:v>
                </c:pt>
                <c:pt idx="39">
                  <c:v>2.9869650000000001</c:v>
                </c:pt>
                <c:pt idx="40">
                  <c:v>3.008003</c:v>
                </c:pt>
              </c:numCache>
            </c:numRef>
          </c:val>
          <c:smooth val="0"/>
        </c:ser>
        <c:ser>
          <c:idx val="4"/>
          <c:order val="3"/>
          <c:tx>
            <c:strRef>
              <c:f>LNGexports!$G$17</c:f>
              <c:strCache>
                <c:ptCount val="1"/>
                <c:pt idx="0">
                  <c:v>High R &amp; T</c:v>
                </c:pt>
              </c:strCache>
            </c:strRef>
          </c:tx>
          <c:spPr>
            <a:ln w="22225" cap="rnd">
              <a:solidFill>
                <a:schemeClr val="accent2"/>
              </a:solidFill>
              <a:round/>
            </a:ln>
            <a:effectLst/>
          </c:spPr>
          <c:marker>
            <c:symbol val="none"/>
          </c:marker>
          <c:cat>
            <c:numRef>
              <c:f>LNGexports!$R$1:$BF$1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LNGexports!$R$17:$BF$17</c:f>
              <c:numCache>
                <c:formatCode>General</c:formatCode>
                <c:ptCount val="41"/>
                <c:pt idx="16">
                  <c:v>0.171982</c:v>
                </c:pt>
                <c:pt idx="17">
                  <c:v>0.53290000000000004</c:v>
                </c:pt>
                <c:pt idx="18">
                  <c:v>1.0174000000000001</c:v>
                </c:pt>
                <c:pt idx="19">
                  <c:v>1.8735999999999999</c:v>
                </c:pt>
                <c:pt idx="20">
                  <c:v>2.9135</c:v>
                </c:pt>
                <c:pt idx="21">
                  <c:v>3.0365000000000002</c:v>
                </c:pt>
                <c:pt idx="22">
                  <c:v>3.2365010000000001</c:v>
                </c:pt>
                <c:pt idx="23">
                  <c:v>3.6364999999999998</c:v>
                </c:pt>
                <c:pt idx="24">
                  <c:v>4.2365000000000004</c:v>
                </c:pt>
                <c:pt idx="25">
                  <c:v>4.8365</c:v>
                </c:pt>
                <c:pt idx="26">
                  <c:v>5.4364999999999997</c:v>
                </c:pt>
                <c:pt idx="27">
                  <c:v>6.0365000000000002</c:v>
                </c:pt>
                <c:pt idx="28">
                  <c:v>6.5698340000000002</c:v>
                </c:pt>
                <c:pt idx="29">
                  <c:v>6.9031669999999998</c:v>
                </c:pt>
                <c:pt idx="30">
                  <c:v>7.103167</c:v>
                </c:pt>
                <c:pt idx="31">
                  <c:v>7.1698339999999998</c:v>
                </c:pt>
                <c:pt idx="32">
                  <c:v>7.3698329999999999</c:v>
                </c:pt>
                <c:pt idx="33">
                  <c:v>7.5698340000000002</c:v>
                </c:pt>
                <c:pt idx="34">
                  <c:v>7.8365</c:v>
                </c:pt>
                <c:pt idx="35">
                  <c:v>7.9698339999999996</c:v>
                </c:pt>
                <c:pt idx="36">
                  <c:v>8.0365000000000002</c:v>
                </c:pt>
                <c:pt idx="37">
                  <c:v>8.1031669999999991</c:v>
                </c:pt>
                <c:pt idx="38">
                  <c:v>8.2365010000000005</c:v>
                </c:pt>
                <c:pt idx="39">
                  <c:v>8.3698340000000009</c:v>
                </c:pt>
                <c:pt idx="40">
                  <c:v>8.4365009999999998</c:v>
                </c:pt>
              </c:numCache>
            </c:numRef>
          </c:val>
          <c:smooth val="0"/>
        </c:ser>
        <c:ser>
          <c:idx val="5"/>
          <c:order val="4"/>
          <c:tx>
            <c:strRef>
              <c:f>LNGexports!$G$18</c:f>
              <c:strCache>
                <c:ptCount val="1"/>
                <c:pt idx="0">
                  <c:v>Low R &amp; T</c:v>
                </c:pt>
              </c:strCache>
            </c:strRef>
          </c:tx>
          <c:spPr>
            <a:ln w="28575" cap="rnd">
              <a:solidFill>
                <a:schemeClr val="accent3"/>
              </a:solidFill>
              <a:round/>
            </a:ln>
            <a:effectLst/>
          </c:spPr>
          <c:marker>
            <c:symbol val="none"/>
          </c:marker>
          <c:cat>
            <c:numRef>
              <c:f>LNGexports!$R$1:$BF$1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LNGexports!$R$18:$BF$18</c:f>
              <c:numCache>
                <c:formatCode>General</c:formatCode>
                <c:ptCount val="41"/>
                <c:pt idx="16">
                  <c:v>0.171982</c:v>
                </c:pt>
                <c:pt idx="17">
                  <c:v>0.53290000000000004</c:v>
                </c:pt>
                <c:pt idx="18">
                  <c:v>1.0174000000000001</c:v>
                </c:pt>
                <c:pt idx="19">
                  <c:v>1.8735999999999999</c:v>
                </c:pt>
                <c:pt idx="20">
                  <c:v>2.9135</c:v>
                </c:pt>
                <c:pt idx="21">
                  <c:v>3.0365000000000002</c:v>
                </c:pt>
                <c:pt idx="22">
                  <c:v>3.021363</c:v>
                </c:pt>
                <c:pt idx="23">
                  <c:v>2.9540459999999999</c:v>
                </c:pt>
                <c:pt idx="24">
                  <c:v>2.713419</c:v>
                </c:pt>
                <c:pt idx="25">
                  <c:v>2.7527330000000001</c:v>
                </c:pt>
                <c:pt idx="26">
                  <c:v>2.854994</c:v>
                </c:pt>
                <c:pt idx="27">
                  <c:v>2.7262</c:v>
                </c:pt>
                <c:pt idx="28">
                  <c:v>2.645216</c:v>
                </c:pt>
                <c:pt idx="29">
                  <c:v>2.5260050000000001</c:v>
                </c:pt>
                <c:pt idx="30">
                  <c:v>2.413395</c:v>
                </c:pt>
                <c:pt idx="31">
                  <c:v>2.7864610000000001</c:v>
                </c:pt>
                <c:pt idx="32">
                  <c:v>3.023952</c:v>
                </c:pt>
                <c:pt idx="33">
                  <c:v>3.1337039999999998</c:v>
                </c:pt>
                <c:pt idx="34">
                  <c:v>3.3069999999999999</c:v>
                </c:pt>
                <c:pt idx="35">
                  <c:v>3.3234379999999999</c:v>
                </c:pt>
                <c:pt idx="36">
                  <c:v>3.2499259999999999</c:v>
                </c:pt>
                <c:pt idx="37">
                  <c:v>3.2453449999999999</c:v>
                </c:pt>
                <c:pt idx="38">
                  <c:v>3.380878</c:v>
                </c:pt>
                <c:pt idx="39">
                  <c:v>3.411314</c:v>
                </c:pt>
                <c:pt idx="40">
                  <c:v>3.5023270000000002</c:v>
                </c:pt>
              </c:numCache>
            </c:numRef>
          </c:val>
          <c:smooth val="0"/>
        </c:ser>
        <c:dLbls>
          <c:showLegendKey val="0"/>
          <c:showVal val="0"/>
          <c:showCatName val="0"/>
          <c:showSerName val="0"/>
          <c:showPercent val="0"/>
          <c:showBubbleSize val="0"/>
        </c:dLbls>
        <c:marker val="1"/>
        <c:smooth val="0"/>
        <c:axId val="225805728"/>
        <c:axId val="225806288"/>
        <c:extLst>
          <c:ext xmlns:c15="http://schemas.microsoft.com/office/drawing/2012/chart" uri="{02D57815-91ED-43cb-92C2-25804820EDAC}">
            <c15:filteredLineSeries>
              <c15:ser>
                <c:idx val="0"/>
                <c:order val="5"/>
                <c:tx>
                  <c:strRef>
                    <c:extLst>
                      <c:ext uri="{02D57815-91ED-43cb-92C2-25804820EDAC}">
                        <c15:formulaRef>
                          <c15:sqref>LNGexports!$G$19</c15:sqref>
                        </c15:formulaRef>
                      </c:ext>
                    </c:extLst>
                    <c:strCache>
                      <c:ptCount val="1"/>
                      <c:pt idx="0">
                        <c:v>AEO2016</c:v>
                      </c:pt>
                    </c:strCache>
                  </c:strRef>
                </c:tx>
                <c:spPr>
                  <a:ln w="28575" cap="rnd">
                    <a:solidFill>
                      <a:schemeClr val="accent1"/>
                    </a:solidFill>
                    <a:round/>
                  </a:ln>
                  <a:effectLst/>
                </c:spPr>
                <c:marker>
                  <c:symbol val="none"/>
                </c:marker>
                <c:cat>
                  <c:numRef>
                    <c:extLst>
                      <c:ext uri="{02D57815-91ED-43cb-92C2-25804820EDAC}">
                        <c15:formulaRef>
                          <c15:sqref>LNGexports!$R$1:$BF$1</c15:sqref>
                        </c15:formulaRef>
                      </c:ext>
                    </c:extLst>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extLst>
                      <c:ext uri="{02D57815-91ED-43cb-92C2-25804820EDAC}">
                        <c15:formulaRef>
                          <c15:sqref>LNGexports!$H$19:$BF$19</c15:sqref>
                        </c15:formulaRef>
                      </c:ext>
                    </c:extLst>
                    <c:numCache>
                      <c:formatCode>General</c:formatCode>
                      <c:ptCount val="51"/>
                      <c:pt idx="26">
                        <c:v>0</c:v>
                      </c:pt>
                      <c:pt idx="27">
                        <c:v>0.48544999999999999</c:v>
                      </c:pt>
                      <c:pt idx="28">
                        <c:v>1.0571999999999999</c:v>
                      </c:pt>
                      <c:pt idx="29">
                        <c:v>1.4245000000000001</c:v>
                      </c:pt>
                      <c:pt idx="30">
                        <c:v>2.4794999999999998</c:v>
                      </c:pt>
                      <c:pt idx="31">
                        <c:v>3.0505</c:v>
                      </c:pt>
                      <c:pt idx="32">
                        <c:v>3.4504999999999999</c:v>
                      </c:pt>
                      <c:pt idx="33">
                        <c:v>4.0505000000000004</c:v>
                      </c:pt>
                      <c:pt idx="34">
                        <c:v>4.4504999999999999</c:v>
                      </c:pt>
                      <c:pt idx="35">
                        <c:v>4.6245060000000002</c:v>
                      </c:pt>
                      <c:pt idx="36">
                        <c:v>4.6272970000000004</c:v>
                      </c:pt>
                      <c:pt idx="37">
                        <c:v>4.7135049999999996</c:v>
                      </c:pt>
                      <c:pt idx="38">
                        <c:v>4.7763039999999997</c:v>
                      </c:pt>
                      <c:pt idx="39">
                        <c:v>4.9171670000000001</c:v>
                      </c:pt>
                      <c:pt idx="40">
                        <c:v>5.1171670000000002</c:v>
                      </c:pt>
                      <c:pt idx="41">
                        <c:v>5.3838340000000002</c:v>
                      </c:pt>
                      <c:pt idx="42">
                        <c:v>5.6505000000000001</c:v>
                      </c:pt>
                      <c:pt idx="43">
                        <c:v>5.8505000000000003</c:v>
                      </c:pt>
                      <c:pt idx="44">
                        <c:v>6.0505000000000004</c:v>
                      </c:pt>
                      <c:pt idx="45">
                        <c:v>6.2504999999999997</c:v>
                      </c:pt>
                      <c:pt idx="46">
                        <c:v>6.3838340000000002</c:v>
                      </c:pt>
                      <c:pt idx="47">
                        <c:v>6.4504999999999999</c:v>
                      </c:pt>
                      <c:pt idx="48">
                        <c:v>6.4504999999999999</c:v>
                      </c:pt>
                      <c:pt idx="49">
                        <c:v>6.5838330000000003</c:v>
                      </c:pt>
                      <c:pt idx="50">
                        <c:v>6.7171669999999999</c:v>
                      </c:pt>
                    </c:numCache>
                  </c:numRef>
                </c:val>
                <c:smooth val="0"/>
              </c15:ser>
            </c15:filteredLineSeries>
            <c15:filteredLineSeries>
              <c15:ser>
                <c:idx val="7"/>
                <c:order val="7"/>
                <c:tx>
                  <c:strRef>
                    <c:extLst xmlns:c15="http://schemas.microsoft.com/office/drawing/2012/chart">
                      <c:ext xmlns:c15="http://schemas.microsoft.com/office/drawing/2012/chart" uri="{02D57815-91ED-43cb-92C2-25804820EDAC}">
                        <c15:formulaRef>
                          <c15:sqref>LNGexports!$G$21</c15:sqref>
                        </c15:formulaRef>
                      </c:ext>
                    </c:extLst>
                    <c:strCache>
                      <c:ptCount val="1"/>
                      <c:pt idx="0">
                        <c:v>High Price</c:v>
                      </c:pt>
                    </c:strCache>
                  </c:strRef>
                </c:tx>
                <c:spPr>
                  <a:ln w="28575" cap="rnd">
                    <a:solidFill>
                      <a:schemeClr val="accent2">
                        <a:lumMod val="60000"/>
                      </a:schemeClr>
                    </a:solidFill>
                    <a:round/>
                  </a:ln>
                  <a:effectLst/>
                </c:spPr>
                <c:marker>
                  <c:symbol val="none"/>
                </c:marker>
                <c:cat>
                  <c:numRef>
                    <c:extLst xmlns:c15="http://schemas.microsoft.com/office/drawing/2012/chart">
                      <c:ext xmlns:c15="http://schemas.microsoft.com/office/drawing/2012/chart" uri="{02D57815-91ED-43cb-92C2-25804820EDAC}">
                        <c15:formulaRef>
                          <c15:sqref>LNGexports!$R$1:$BF$1</c15:sqref>
                        </c15:formulaRef>
                      </c:ext>
                    </c:extLst>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extLst xmlns:c15="http://schemas.microsoft.com/office/drawing/2012/chart">
                      <c:ext xmlns:c15="http://schemas.microsoft.com/office/drawing/2012/chart" uri="{02D57815-91ED-43cb-92C2-25804820EDAC}">
                        <c15:formulaRef>
                          <c15:sqref>LNGexports!$H$21:$BF$21</c15:sqref>
                        </c15:formulaRef>
                      </c:ext>
                    </c:extLst>
                    <c:numCache>
                      <c:formatCode>General</c:formatCode>
                      <c:ptCount val="5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0.47118356164383562</c:v>
                      </c:pt>
                      <c:pt idx="27">
                        <c:v>1.4600000000000002</c:v>
                      </c:pt>
                      <c:pt idx="28">
                        <c:v>2.7873972602739729</c:v>
                      </c:pt>
                      <c:pt idx="29">
                        <c:v>5.1331506849315067</c:v>
                      </c:pt>
                      <c:pt idx="30">
                        <c:v>7.9821917808219176</c:v>
                      </c:pt>
                      <c:pt idx="31">
                        <c:v>8.3191780821917813</c:v>
                      </c:pt>
                      <c:pt idx="32">
                        <c:v>8.8671260273972603</c:v>
                      </c:pt>
                      <c:pt idx="33">
                        <c:v>9.963013698630137</c:v>
                      </c:pt>
                      <c:pt idx="34">
                        <c:v>11.606849315068493</c:v>
                      </c:pt>
                      <c:pt idx="35">
                        <c:v>13.25068493150685</c:v>
                      </c:pt>
                      <c:pt idx="36">
                        <c:v>14.894520547945206</c:v>
                      </c:pt>
                      <c:pt idx="37">
                        <c:v>16.538356164383561</c:v>
                      </c:pt>
                      <c:pt idx="38">
                        <c:v>18.182191780821917</c:v>
                      </c:pt>
                      <c:pt idx="39">
                        <c:v>19.826027397260273</c:v>
                      </c:pt>
                      <c:pt idx="40">
                        <c:v>21.835161643835615</c:v>
                      </c:pt>
                      <c:pt idx="41">
                        <c:v>23.296347945205479</c:v>
                      </c:pt>
                      <c:pt idx="42">
                        <c:v>24.209589041095889</c:v>
                      </c:pt>
                      <c:pt idx="43">
                        <c:v>24.757534246575343</c:v>
                      </c:pt>
                      <c:pt idx="44">
                        <c:v>24.757534246575343</c:v>
                      </c:pt>
                      <c:pt idx="45">
                        <c:v>24.757534246575343</c:v>
                      </c:pt>
                      <c:pt idx="46">
                        <c:v>24.757534246575343</c:v>
                      </c:pt>
                      <c:pt idx="47">
                        <c:v>24.940183561643835</c:v>
                      </c:pt>
                      <c:pt idx="48">
                        <c:v>25.122832876712327</c:v>
                      </c:pt>
                      <c:pt idx="49">
                        <c:v>25.305482191780822</c:v>
                      </c:pt>
                      <c:pt idx="50">
                        <c:v>25.305482191780822</c:v>
                      </c:pt>
                    </c:numCache>
                  </c:numRef>
                </c:val>
                <c:smooth val="0"/>
              </c15:ser>
            </c15:filteredLineSeries>
          </c:ext>
        </c:extLst>
      </c:lineChart>
      <c:lineChart>
        <c:grouping val="standard"/>
        <c:varyColors val="0"/>
        <c:dLbls>
          <c:showLegendKey val="0"/>
          <c:showVal val="0"/>
          <c:showCatName val="0"/>
          <c:showSerName val="0"/>
          <c:showPercent val="0"/>
          <c:showBubbleSize val="0"/>
        </c:dLbls>
        <c:marker val="1"/>
        <c:smooth val="0"/>
        <c:axId val="225807408"/>
        <c:axId val="225806848"/>
        <c:extLst>
          <c:ext xmlns:c15="http://schemas.microsoft.com/office/drawing/2012/chart" uri="{02D57815-91ED-43cb-92C2-25804820EDAC}">
            <c15:filteredLineSeries>
              <c15:ser>
                <c:idx val="6"/>
                <c:order val="6"/>
                <c:tx>
                  <c:strRef>
                    <c:extLst>
                      <c:ext uri="{02D57815-91ED-43cb-92C2-25804820EDAC}">
                        <c15:formulaRef>
                          <c15:sqref>LNGexports!$G$20</c15:sqref>
                        </c15:formulaRef>
                      </c:ext>
                    </c:extLst>
                    <c:strCache>
                      <c:ptCount val="1"/>
                      <c:pt idx="0">
                        <c:v>Reference</c:v>
                      </c:pt>
                    </c:strCache>
                  </c:strRef>
                </c:tx>
                <c:spPr>
                  <a:ln w="28575" cap="rnd">
                    <a:solidFill>
                      <a:schemeClr val="accent1">
                        <a:lumMod val="60000"/>
                      </a:schemeClr>
                    </a:solidFill>
                    <a:round/>
                  </a:ln>
                  <a:effectLst/>
                </c:spPr>
                <c:marker>
                  <c:symbol val="none"/>
                </c:marker>
                <c:cat>
                  <c:numRef>
                    <c:extLst>
                      <c:ext uri="{02D57815-91ED-43cb-92C2-25804820EDAC}">
                        <c15:formulaRef>
                          <c15:sqref>LNGexports!$H$1:$BF$1</c15:sqref>
                        </c15:formulaRef>
                      </c:ext>
                    </c:extLst>
                    <c:numCache>
                      <c:formatCode>General</c:formatCode>
                      <c:ptCount val="5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pt idx="32">
                        <c:v>2022</c:v>
                      </c:pt>
                      <c:pt idx="33">
                        <c:v>2023</c:v>
                      </c:pt>
                      <c:pt idx="34">
                        <c:v>2024</c:v>
                      </c:pt>
                      <c:pt idx="35">
                        <c:v>2025</c:v>
                      </c:pt>
                      <c:pt idx="36">
                        <c:v>2026</c:v>
                      </c:pt>
                      <c:pt idx="37">
                        <c:v>2027</c:v>
                      </c:pt>
                      <c:pt idx="38">
                        <c:v>2028</c:v>
                      </c:pt>
                      <c:pt idx="39">
                        <c:v>2029</c:v>
                      </c:pt>
                      <c:pt idx="40">
                        <c:v>2030</c:v>
                      </c:pt>
                      <c:pt idx="41">
                        <c:v>2031</c:v>
                      </c:pt>
                      <c:pt idx="42">
                        <c:v>2032</c:v>
                      </c:pt>
                      <c:pt idx="43">
                        <c:v>2033</c:v>
                      </c:pt>
                      <c:pt idx="44">
                        <c:v>2034</c:v>
                      </c:pt>
                      <c:pt idx="45">
                        <c:v>2035</c:v>
                      </c:pt>
                      <c:pt idx="46">
                        <c:v>2036</c:v>
                      </c:pt>
                      <c:pt idx="47">
                        <c:v>2037</c:v>
                      </c:pt>
                      <c:pt idx="48">
                        <c:v>2038</c:v>
                      </c:pt>
                      <c:pt idx="49">
                        <c:v>2039</c:v>
                      </c:pt>
                      <c:pt idx="50">
                        <c:v>2040</c:v>
                      </c:pt>
                    </c:numCache>
                  </c:numRef>
                </c:cat>
                <c:val>
                  <c:numRef>
                    <c:extLst>
                      <c:ext uri="{02D57815-91ED-43cb-92C2-25804820EDAC}">
                        <c15:formulaRef>
                          <c15:sqref>LNGexports!$H$20:$BF$20</c15:sqref>
                        </c15:formulaRef>
                      </c:ext>
                    </c:extLst>
                    <c:numCache>
                      <c:formatCode>General</c:formatCode>
                      <c:ptCount val="51"/>
                      <c:pt idx="0">
                        <c:v>0.14396164383561644</c:v>
                      </c:pt>
                      <c:pt idx="1">
                        <c:v>0.14795890410958903</c:v>
                      </c:pt>
                      <c:pt idx="2">
                        <c:v>0.14392328767123289</c:v>
                      </c:pt>
                      <c:pt idx="3">
                        <c:v>0.1533945205479452</c:v>
                      </c:pt>
                      <c:pt idx="4">
                        <c:v>0.17173150684931507</c:v>
                      </c:pt>
                      <c:pt idx="5">
                        <c:v>0.1788575342465753</c:v>
                      </c:pt>
                      <c:pt idx="6">
                        <c:v>0.18533698630136985</c:v>
                      </c:pt>
                      <c:pt idx="7">
                        <c:v>0.17037534246575342</c:v>
                      </c:pt>
                      <c:pt idx="8">
                        <c:v>0.18068767123287668</c:v>
                      </c:pt>
                      <c:pt idx="9">
                        <c:v>0.17426575342465753</c:v>
                      </c:pt>
                      <c:pt idx="10">
                        <c:v>0.17975342465753424</c:v>
                      </c:pt>
                      <c:pt idx="11">
                        <c:v>0.18014520547945206</c:v>
                      </c:pt>
                      <c:pt idx="12">
                        <c:v>0.17380547945205477</c:v>
                      </c:pt>
                      <c:pt idx="13">
                        <c:v>0.17999452054794524</c:v>
                      </c:pt>
                      <c:pt idx="14">
                        <c:v>0.17013424657534248</c:v>
                      </c:pt>
                      <c:pt idx="15">
                        <c:v>0.17842191780821917</c:v>
                      </c:pt>
                      <c:pt idx="16">
                        <c:v>0.16647945205479453</c:v>
                      </c:pt>
                      <c:pt idx="17">
                        <c:v>0.1325917808219178</c:v>
                      </c:pt>
                      <c:pt idx="18">
                        <c:v>0.10729863013698629</c:v>
                      </c:pt>
                      <c:pt idx="19">
                        <c:v>9.1153424657534246E-2</c:v>
                      </c:pt>
                      <c:pt idx="20">
                        <c:v>0.17694246575342468</c:v>
                      </c:pt>
                      <c:pt idx="21">
                        <c:v>0.1911342465753425</c:v>
                      </c:pt>
                      <c:pt idx="22">
                        <c:v>7.7104109589041098E-2</c:v>
                      </c:pt>
                      <c:pt idx="23">
                        <c:v>7.4657534246575343E-3</c:v>
                      </c:pt>
                      <c:pt idx="24">
                        <c:v>4.3764383561643833E-2</c:v>
                      </c:pt>
                      <c:pt idx="25">
                        <c:v>7.710684931506849E-2</c:v>
                      </c:pt>
                      <c:pt idx="26">
                        <c:v>0.47118356164383562</c:v>
                      </c:pt>
                      <c:pt idx="27">
                        <c:v>1.4600000000000002</c:v>
                      </c:pt>
                      <c:pt idx="28">
                        <c:v>2.7873972602739729</c:v>
                      </c:pt>
                      <c:pt idx="29">
                        <c:v>5.1331506849315067</c:v>
                      </c:pt>
                      <c:pt idx="30">
                        <c:v>7.9821917808219176</c:v>
                      </c:pt>
                      <c:pt idx="31">
                        <c:v>8.3191780821917813</c:v>
                      </c:pt>
                      <c:pt idx="32">
                        <c:v>8.6844767123287667</c:v>
                      </c:pt>
                      <c:pt idx="33">
                        <c:v>9.2324191780821909</c:v>
                      </c:pt>
                      <c:pt idx="34">
                        <c:v>9.7803671232876717</c:v>
                      </c:pt>
                      <c:pt idx="35">
                        <c:v>10.145663013698631</c:v>
                      </c:pt>
                      <c:pt idx="36">
                        <c:v>10.510958904109589</c:v>
                      </c:pt>
                      <c:pt idx="37">
                        <c:v>10.876254794520548</c:v>
                      </c:pt>
                      <c:pt idx="38">
                        <c:v>11.058904109589042</c:v>
                      </c:pt>
                      <c:pt idx="39">
                        <c:v>11.058904109589042</c:v>
                      </c:pt>
                      <c:pt idx="40">
                        <c:v>11.241553424657535</c:v>
                      </c:pt>
                      <c:pt idx="41">
                        <c:v>11.424199999999999</c:v>
                      </c:pt>
                      <c:pt idx="42">
                        <c:v>11.606849315068493</c:v>
                      </c:pt>
                      <c:pt idx="43">
                        <c:v>11.789498630136988</c:v>
                      </c:pt>
                      <c:pt idx="44">
                        <c:v>11.972145205479451</c:v>
                      </c:pt>
                      <c:pt idx="45">
                        <c:v>12.154794520547945</c:v>
                      </c:pt>
                      <c:pt idx="46">
                        <c:v>12.154794520547945</c:v>
                      </c:pt>
                      <c:pt idx="47">
                        <c:v>12.154794520547945</c:v>
                      </c:pt>
                      <c:pt idx="48">
                        <c:v>12.154794520547945</c:v>
                      </c:pt>
                      <c:pt idx="49">
                        <c:v>12.154794520547945</c:v>
                      </c:pt>
                      <c:pt idx="50">
                        <c:v>12.154794520547945</c:v>
                      </c:pt>
                    </c:numCache>
                  </c:numRef>
                </c:val>
                <c:smooth val="0"/>
              </c15:ser>
            </c15:filteredLineSeries>
            <c15:filteredLineSeries>
              <c15:ser>
                <c:idx val="8"/>
                <c:order val="8"/>
                <c:tx>
                  <c:strRef>
                    <c:extLst xmlns:c15="http://schemas.microsoft.com/office/drawing/2012/chart">
                      <c:ext xmlns:c15="http://schemas.microsoft.com/office/drawing/2012/chart" uri="{02D57815-91ED-43cb-92C2-25804820EDAC}">
                        <c15:formulaRef>
                          <c15:sqref>LNGexports!$G$22</c15:sqref>
                        </c15:formulaRef>
                      </c:ext>
                    </c:extLst>
                    <c:strCache>
                      <c:ptCount val="1"/>
                      <c:pt idx="0">
                        <c:v>Low Price</c:v>
                      </c:pt>
                    </c:strCache>
                  </c:strRef>
                </c:tx>
                <c:spPr>
                  <a:ln w="28575" cap="rnd">
                    <a:solidFill>
                      <a:schemeClr val="accent3">
                        <a:lumMod val="60000"/>
                      </a:schemeClr>
                    </a:solidFill>
                    <a:round/>
                  </a:ln>
                  <a:effectLst/>
                </c:spPr>
                <c:marker>
                  <c:symbol val="none"/>
                </c:marker>
                <c:cat>
                  <c:numRef>
                    <c:extLst xmlns:c15="http://schemas.microsoft.com/office/drawing/2012/chart">
                      <c:ext xmlns:c15="http://schemas.microsoft.com/office/drawing/2012/chart" uri="{02D57815-91ED-43cb-92C2-25804820EDAC}">
                        <c15:formulaRef>
                          <c15:sqref>LNGexports!$H$1:$BF$1</c15:sqref>
                        </c15:formulaRef>
                      </c:ext>
                    </c:extLst>
                    <c:numCache>
                      <c:formatCode>General</c:formatCode>
                      <c:ptCount val="5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pt idx="32">
                        <c:v>2022</c:v>
                      </c:pt>
                      <c:pt idx="33">
                        <c:v>2023</c:v>
                      </c:pt>
                      <c:pt idx="34">
                        <c:v>2024</c:v>
                      </c:pt>
                      <c:pt idx="35">
                        <c:v>2025</c:v>
                      </c:pt>
                      <c:pt idx="36">
                        <c:v>2026</c:v>
                      </c:pt>
                      <c:pt idx="37">
                        <c:v>2027</c:v>
                      </c:pt>
                      <c:pt idx="38">
                        <c:v>2028</c:v>
                      </c:pt>
                      <c:pt idx="39">
                        <c:v>2029</c:v>
                      </c:pt>
                      <c:pt idx="40">
                        <c:v>2030</c:v>
                      </c:pt>
                      <c:pt idx="41">
                        <c:v>2031</c:v>
                      </c:pt>
                      <c:pt idx="42">
                        <c:v>2032</c:v>
                      </c:pt>
                      <c:pt idx="43">
                        <c:v>2033</c:v>
                      </c:pt>
                      <c:pt idx="44">
                        <c:v>2034</c:v>
                      </c:pt>
                      <c:pt idx="45">
                        <c:v>2035</c:v>
                      </c:pt>
                      <c:pt idx="46">
                        <c:v>2036</c:v>
                      </c:pt>
                      <c:pt idx="47">
                        <c:v>2037</c:v>
                      </c:pt>
                      <c:pt idx="48">
                        <c:v>2038</c:v>
                      </c:pt>
                      <c:pt idx="49">
                        <c:v>2039</c:v>
                      </c:pt>
                      <c:pt idx="50">
                        <c:v>2040</c:v>
                      </c:pt>
                    </c:numCache>
                  </c:numRef>
                </c:cat>
                <c:val>
                  <c:numRef>
                    <c:extLst xmlns:c15="http://schemas.microsoft.com/office/drawing/2012/chart">
                      <c:ext xmlns:c15="http://schemas.microsoft.com/office/drawing/2012/chart" uri="{02D57815-91ED-43cb-92C2-25804820EDAC}">
                        <c15:formulaRef>
                          <c15:sqref>LNGexports!$H$22:$BF$22</c15:sqref>
                        </c15:formulaRef>
                      </c:ext>
                    </c:extLst>
                    <c:numCache>
                      <c:formatCode>General</c:formatCode>
                      <c:ptCount val="5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0.47118356164383562</c:v>
                      </c:pt>
                      <c:pt idx="27">
                        <c:v>0.77913972602739734</c:v>
                      </c:pt>
                      <c:pt idx="28">
                        <c:v>1.719772602739726</c:v>
                      </c:pt>
                      <c:pt idx="29">
                        <c:v>2.8306027397260269</c:v>
                      </c:pt>
                      <c:pt idx="30">
                        <c:v>4.0548794520547951</c:v>
                      </c:pt>
                      <c:pt idx="31">
                        <c:v>4.3465534246575341</c:v>
                      </c:pt>
                      <c:pt idx="32">
                        <c:v>4.7577698630136984</c:v>
                      </c:pt>
                      <c:pt idx="33">
                        <c:v>5.0179972602739724</c:v>
                      </c:pt>
                      <c:pt idx="34">
                        <c:v>5.1058684931506848</c:v>
                      </c:pt>
                      <c:pt idx="35">
                        <c:v>5.1275534246575347</c:v>
                      </c:pt>
                      <c:pt idx="36">
                        <c:v>5.1292547945205476</c:v>
                      </c:pt>
                      <c:pt idx="37">
                        <c:v>5.0444493150684933</c:v>
                      </c:pt>
                      <c:pt idx="38">
                        <c:v>5.2264383561643841</c:v>
                      </c:pt>
                      <c:pt idx="39">
                        <c:v>5.5374547945205475</c:v>
                      </c:pt>
                      <c:pt idx="40">
                        <c:v>6.0798986301369862</c:v>
                      </c:pt>
                      <c:pt idx="41">
                        <c:v>6.5699561643835622</c:v>
                      </c:pt>
                      <c:pt idx="42">
                        <c:v>7.2142575342465758</c:v>
                      </c:pt>
                      <c:pt idx="43">
                        <c:v>7.9816438356164392</c:v>
                      </c:pt>
                      <c:pt idx="44">
                        <c:v>8.1776383561643833</c:v>
                      </c:pt>
                      <c:pt idx="45">
                        <c:v>8.1921863013698637</c:v>
                      </c:pt>
                      <c:pt idx="46">
                        <c:v>8.2236191780821919</c:v>
                      </c:pt>
                      <c:pt idx="47">
                        <c:v>8.1311068493150671</c:v>
                      </c:pt>
                      <c:pt idx="48">
                        <c:v>8.1584821917808217</c:v>
                      </c:pt>
                      <c:pt idx="49">
                        <c:v>8.1834657534246578</c:v>
                      </c:pt>
                      <c:pt idx="50">
                        <c:v>8.2411041095890418</c:v>
                      </c:pt>
                    </c:numCache>
                  </c:numRef>
                </c:val>
                <c:smooth val="0"/>
              </c15:ser>
            </c15:filteredLineSeries>
            <c15:filteredLineSeries>
              <c15:ser>
                <c:idx val="9"/>
                <c:order val="9"/>
                <c:tx>
                  <c:strRef>
                    <c:extLst xmlns:c15="http://schemas.microsoft.com/office/drawing/2012/chart">
                      <c:ext xmlns:c15="http://schemas.microsoft.com/office/drawing/2012/chart" uri="{02D57815-91ED-43cb-92C2-25804820EDAC}">
                        <c15:formulaRef>
                          <c15:sqref>LNGexports!$G$23</c15:sqref>
                        </c15:formulaRef>
                      </c:ext>
                    </c:extLst>
                    <c:strCache>
                      <c:ptCount val="1"/>
                      <c:pt idx="0">
                        <c:v>High R &amp; T</c:v>
                      </c:pt>
                    </c:strCache>
                  </c:strRef>
                </c:tx>
                <c:spPr>
                  <a:ln w="28575" cap="rnd">
                    <a:solidFill>
                      <a:schemeClr val="accent4">
                        <a:lumMod val="60000"/>
                      </a:schemeClr>
                    </a:solidFill>
                    <a:round/>
                  </a:ln>
                  <a:effectLst/>
                </c:spPr>
                <c:marker>
                  <c:symbol val="none"/>
                </c:marker>
                <c:cat>
                  <c:numRef>
                    <c:extLst xmlns:c15="http://schemas.microsoft.com/office/drawing/2012/chart">
                      <c:ext xmlns:c15="http://schemas.microsoft.com/office/drawing/2012/chart" uri="{02D57815-91ED-43cb-92C2-25804820EDAC}">
                        <c15:formulaRef>
                          <c15:sqref>LNGexports!$H$1:$BF$1</c15:sqref>
                        </c15:formulaRef>
                      </c:ext>
                    </c:extLst>
                    <c:numCache>
                      <c:formatCode>General</c:formatCode>
                      <c:ptCount val="5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pt idx="32">
                        <c:v>2022</c:v>
                      </c:pt>
                      <c:pt idx="33">
                        <c:v>2023</c:v>
                      </c:pt>
                      <c:pt idx="34">
                        <c:v>2024</c:v>
                      </c:pt>
                      <c:pt idx="35">
                        <c:v>2025</c:v>
                      </c:pt>
                      <c:pt idx="36">
                        <c:v>2026</c:v>
                      </c:pt>
                      <c:pt idx="37">
                        <c:v>2027</c:v>
                      </c:pt>
                      <c:pt idx="38">
                        <c:v>2028</c:v>
                      </c:pt>
                      <c:pt idx="39">
                        <c:v>2029</c:v>
                      </c:pt>
                      <c:pt idx="40">
                        <c:v>2030</c:v>
                      </c:pt>
                      <c:pt idx="41">
                        <c:v>2031</c:v>
                      </c:pt>
                      <c:pt idx="42">
                        <c:v>2032</c:v>
                      </c:pt>
                      <c:pt idx="43">
                        <c:v>2033</c:v>
                      </c:pt>
                      <c:pt idx="44">
                        <c:v>2034</c:v>
                      </c:pt>
                      <c:pt idx="45">
                        <c:v>2035</c:v>
                      </c:pt>
                      <c:pt idx="46">
                        <c:v>2036</c:v>
                      </c:pt>
                      <c:pt idx="47">
                        <c:v>2037</c:v>
                      </c:pt>
                      <c:pt idx="48">
                        <c:v>2038</c:v>
                      </c:pt>
                      <c:pt idx="49">
                        <c:v>2039</c:v>
                      </c:pt>
                      <c:pt idx="50">
                        <c:v>2040</c:v>
                      </c:pt>
                    </c:numCache>
                  </c:numRef>
                </c:cat>
                <c:val>
                  <c:numRef>
                    <c:extLst xmlns:c15="http://schemas.microsoft.com/office/drawing/2012/chart">
                      <c:ext xmlns:c15="http://schemas.microsoft.com/office/drawing/2012/chart" uri="{02D57815-91ED-43cb-92C2-25804820EDAC}">
                        <c15:formulaRef>
                          <c15:sqref>LNGexports!$H$23:$BF$23</c15:sqref>
                        </c15:formulaRef>
                      </c:ext>
                    </c:extLst>
                    <c:numCache>
                      <c:formatCode>General</c:formatCode>
                      <c:ptCount val="5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0.47118356164383562</c:v>
                      </c:pt>
                      <c:pt idx="27">
                        <c:v>1.4600000000000002</c:v>
                      </c:pt>
                      <c:pt idx="28">
                        <c:v>2.7873972602739729</c:v>
                      </c:pt>
                      <c:pt idx="29">
                        <c:v>5.1331506849315067</c:v>
                      </c:pt>
                      <c:pt idx="30">
                        <c:v>7.9821917808219176</c:v>
                      </c:pt>
                      <c:pt idx="31">
                        <c:v>8.3191780821917813</c:v>
                      </c:pt>
                      <c:pt idx="32">
                        <c:v>8.8671260273972603</c:v>
                      </c:pt>
                      <c:pt idx="33">
                        <c:v>9.963013698630137</c:v>
                      </c:pt>
                      <c:pt idx="34">
                        <c:v>11.606849315068493</c:v>
                      </c:pt>
                      <c:pt idx="35">
                        <c:v>13.25068493150685</c:v>
                      </c:pt>
                      <c:pt idx="36">
                        <c:v>14.894520547945206</c:v>
                      </c:pt>
                      <c:pt idx="37">
                        <c:v>16.538356164383561</c:v>
                      </c:pt>
                      <c:pt idx="38">
                        <c:v>17.999545205479453</c:v>
                      </c:pt>
                      <c:pt idx="39">
                        <c:v>18.912786301369863</c:v>
                      </c:pt>
                      <c:pt idx="40">
                        <c:v>19.460731506849317</c:v>
                      </c:pt>
                      <c:pt idx="41">
                        <c:v>19.643380821917809</c:v>
                      </c:pt>
                      <c:pt idx="42">
                        <c:v>20.191323287671231</c:v>
                      </c:pt>
                      <c:pt idx="43">
                        <c:v>20.73927123287671</c:v>
                      </c:pt>
                      <c:pt idx="44">
                        <c:v>21.469863013698632</c:v>
                      </c:pt>
                      <c:pt idx="45">
                        <c:v>21.835161643835615</c:v>
                      </c:pt>
                      <c:pt idx="46">
                        <c:v>22.017808219178082</c:v>
                      </c:pt>
                      <c:pt idx="47">
                        <c:v>22.200457534246574</c:v>
                      </c:pt>
                      <c:pt idx="48">
                        <c:v>22.565756164383561</c:v>
                      </c:pt>
                      <c:pt idx="49">
                        <c:v>22.931052054794524</c:v>
                      </c:pt>
                      <c:pt idx="50">
                        <c:v>23.113701369863016</c:v>
                      </c:pt>
                    </c:numCache>
                  </c:numRef>
                </c:val>
                <c:smooth val="0"/>
              </c15:ser>
            </c15:filteredLineSeries>
            <c15:filteredLineSeries>
              <c15:ser>
                <c:idx val="10"/>
                <c:order val="10"/>
                <c:tx>
                  <c:strRef>
                    <c:extLst xmlns:c15="http://schemas.microsoft.com/office/drawing/2012/chart">
                      <c:ext xmlns:c15="http://schemas.microsoft.com/office/drawing/2012/chart" uri="{02D57815-91ED-43cb-92C2-25804820EDAC}">
                        <c15:formulaRef>
                          <c15:sqref>LNGexports!$G$24</c15:sqref>
                        </c15:formulaRef>
                      </c:ext>
                    </c:extLst>
                    <c:strCache>
                      <c:ptCount val="1"/>
                      <c:pt idx="0">
                        <c:v>Low R &amp; T</c:v>
                      </c:pt>
                    </c:strCache>
                  </c:strRef>
                </c:tx>
                <c:spPr>
                  <a:ln w="28575" cap="rnd">
                    <a:solidFill>
                      <a:schemeClr val="accent5">
                        <a:lumMod val="60000"/>
                      </a:schemeClr>
                    </a:solidFill>
                    <a:round/>
                  </a:ln>
                  <a:effectLst/>
                </c:spPr>
                <c:marker>
                  <c:symbol val="none"/>
                </c:marker>
                <c:cat>
                  <c:numRef>
                    <c:extLst xmlns:c15="http://schemas.microsoft.com/office/drawing/2012/chart">
                      <c:ext xmlns:c15="http://schemas.microsoft.com/office/drawing/2012/chart" uri="{02D57815-91ED-43cb-92C2-25804820EDAC}">
                        <c15:formulaRef>
                          <c15:sqref>LNGexports!$H$1:$BF$1</c15:sqref>
                        </c15:formulaRef>
                      </c:ext>
                    </c:extLst>
                    <c:numCache>
                      <c:formatCode>General</c:formatCode>
                      <c:ptCount val="51"/>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2017</c:v>
                      </c:pt>
                      <c:pt idx="28">
                        <c:v>2018</c:v>
                      </c:pt>
                      <c:pt idx="29">
                        <c:v>2019</c:v>
                      </c:pt>
                      <c:pt idx="30">
                        <c:v>2020</c:v>
                      </c:pt>
                      <c:pt idx="31">
                        <c:v>2021</c:v>
                      </c:pt>
                      <c:pt idx="32">
                        <c:v>2022</c:v>
                      </c:pt>
                      <c:pt idx="33">
                        <c:v>2023</c:v>
                      </c:pt>
                      <c:pt idx="34">
                        <c:v>2024</c:v>
                      </c:pt>
                      <c:pt idx="35">
                        <c:v>2025</c:v>
                      </c:pt>
                      <c:pt idx="36">
                        <c:v>2026</c:v>
                      </c:pt>
                      <c:pt idx="37">
                        <c:v>2027</c:v>
                      </c:pt>
                      <c:pt idx="38">
                        <c:v>2028</c:v>
                      </c:pt>
                      <c:pt idx="39">
                        <c:v>2029</c:v>
                      </c:pt>
                      <c:pt idx="40">
                        <c:v>2030</c:v>
                      </c:pt>
                      <c:pt idx="41">
                        <c:v>2031</c:v>
                      </c:pt>
                      <c:pt idx="42">
                        <c:v>2032</c:v>
                      </c:pt>
                      <c:pt idx="43">
                        <c:v>2033</c:v>
                      </c:pt>
                      <c:pt idx="44">
                        <c:v>2034</c:v>
                      </c:pt>
                      <c:pt idx="45">
                        <c:v>2035</c:v>
                      </c:pt>
                      <c:pt idx="46">
                        <c:v>2036</c:v>
                      </c:pt>
                      <c:pt idx="47">
                        <c:v>2037</c:v>
                      </c:pt>
                      <c:pt idx="48">
                        <c:v>2038</c:v>
                      </c:pt>
                      <c:pt idx="49">
                        <c:v>2039</c:v>
                      </c:pt>
                      <c:pt idx="50">
                        <c:v>2040</c:v>
                      </c:pt>
                    </c:numCache>
                  </c:numRef>
                </c:cat>
                <c:val>
                  <c:numRef>
                    <c:extLst xmlns:c15="http://schemas.microsoft.com/office/drawing/2012/chart">
                      <c:ext xmlns:c15="http://schemas.microsoft.com/office/drawing/2012/chart" uri="{02D57815-91ED-43cb-92C2-25804820EDAC}">
                        <c15:formulaRef>
                          <c15:sqref>LNGexports!$H$24:$BF$24</c15:sqref>
                        </c15:formulaRef>
                      </c:ext>
                    </c:extLst>
                    <c:numCache>
                      <c:formatCode>General</c:formatCode>
                      <c:ptCount val="5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0.47118356164383562</c:v>
                      </c:pt>
                      <c:pt idx="27">
                        <c:v>1.4600000000000002</c:v>
                      </c:pt>
                      <c:pt idx="28">
                        <c:v>2.7873972602739729</c:v>
                      </c:pt>
                      <c:pt idx="29">
                        <c:v>5.1331506849315067</c:v>
                      </c:pt>
                      <c:pt idx="30">
                        <c:v>7.9821917808219176</c:v>
                      </c:pt>
                      <c:pt idx="31">
                        <c:v>8.3191780821917813</c:v>
                      </c:pt>
                      <c:pt idx="32">
                        <c:v>8.2777068493150683</c:v>
                      </c:pt>
                      <c:pt idx="33">
                        <c:v>8.0932767123287661</c:v>
                      </c:pt>
                      <c:pt idx="34">
                        <c:v>7.4340246575342466</c:v>
                      </c:pt>
                      <c:pt idx="35">
                        <c:v>7.5417342465753432</c:v>
                      </c:pt>
                      <c:pt idx="36">
                        <c:v>7.8219013698630144</c:v>
                      </c:pt>
                      <c:pt idx="37">
                        <c:v>7.4690410958904101</c:v>
                      </c:pt>
                      <c:pt idx="38">
                        <c:v>7.2471671232876709</c:v>
                      </c:pt>
                      <c:pt idx="39">
                        <c:v>6.920561643835617</c:v>
                      </c:pt>
                      <c:pt idx="40">
                        <c:v>6.6120410958904108</c:v>
                      </c:pt>
                      <c:pt idx="41">
                        <c:v>7.6341397260273975</c:v>
                      </c:pt>
                      <c:pt idx="42">
                        <c:v>8.2847999999999988</c:v>
                      </c:pt>
                      <c:pt idx="43">
                        <c:v>8.5854904109589025</c:v>
                      </c:pt>
                      <c:pt idx="44">
                        <c:v>9.0602739726027401</c:v>
                      </c:pt>
                      <c:pt idx="45">
                        <c:v>9.1053095890410969</c:v>
                      </c:pt>
                      <c:pt idx="46">
                        <c:v>8.903906849315069</c:v>
                      </c:pt>
                      <c:pt idx="47">
                        <c:v>8.891356164383561</c:v>
                      </c:pt>
                      <c:pt idx="48">
                        <c:v>9.2626794520547957</c:v>
                      </c:pt>
                      <c:pt idx="49">
                        <c:v>9.3460657534246572</c:v>
                      </c:pt>
                      <c:pt idx="50">
                        <c:v>9.5954164383561658</c:v>
                      </c:pt>
                    </c:numCache>
                  </c:numRef>
                </c:val>
                <c:smooth val="0"/>
              </c15:ser>
            </c15:filteredLineSeries>
          </c:ext>
        </c:extLst>
      </c:lineChart>
      <c:catAx>
        <c:axId val="225805728"/>
        <c:scaling>
          <c:orientation val="minMax"/>
        </c:scaling>
        <c:delete val="0"/>
        <c:axPos val="b"/>
        <c:numFmt formatCode="General" sourceLinked="1"/>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5806288"/>
        <c:crosses val="autoZero"/>
        <c:auto val="1"/>
        <c:lblAlgn val="ctr"/>
        <c:lblOffset val="100"/>
        <c:tickLblSkip val="10"/>
        <c:tickMarkSkip val="10"/>
        <c:noMultiLvlLbl val="0"/>
      </c:catAx>
      <c:valAx>
        <c:axId val="225806288"/>
        <c:scaling>
          <c:orientation val="minMax"/>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5805728"/>
        <c:crosses val="autoZero"/>
        <c:crossBetween val="midCat"/>
        <c:majorUnit val="2"/>
      </c:valAx>
      <c:valAx>
        <c:axId val="225806848"/>
        <c:scaling>
          <c:orientation val="minMax"/>
          <c:max val="27"/>
          <c:min val="0"/>
        </c:scaling>
        <c:delete val="0"/>
        <c:axPos val="r"/>
        <c:numFmt formatCode="General" sourceLinked="1"/>
        <c:majorTickMark val="out"/>
        <c:minorTickMark val="none"/>
        <c:tickLblPos val="nextTo"/>
        <c:spPr>
          <a:noFill/>
          <a:ln>
            <a:noFill/>
          </a:ln>
          <a:effectLst/>
        </c:spPr>
        <c:txPr>
          <a:bodyPr rot="0" spcFirstLastPara="1" vertOverflow="ellipsis" wrap="square" anchor="t" anchorCtr="0"/>
          <a:lstStyle/>
          <a:p>
            <a:pPr>
              <a:defRPr sz="1200" b="0" i="0" u="none" strike="noStrike" kern="1200" baseline="0">
                <a:solidFill>
                  <a:sysClr val="windowText" lastClr="000000"/>
                </a:solidFill>
                <a:latin typeface="+mn-lt"/>
                <a:ea typeface="+mn-ea"/>
                <a:cs typeface="+mn-cs"/>
              </a:defRPr>
            </a:pPr>
            <a:endParaRPr lang="en-US"/>
          </a:p>
        </c:txPr>
        <c:crossAx val="225807408"/>
        <c:crosses val="max"/>
        <c:crossBetween val="between"/>
      </c:valAx>
      <c:catAx>
        <c:axId val="225807408"/>
        <c:scaling>
          <c:orientation val="minMax"/>
        </c:scaling>
        <c:delete val="1"/>
        <c:axPos val="b"/>
        <c:numFmt formatCode="General" sourceLinked="1"/>
        <c:majorTickMark val="out"/>
        <c:minorTickMark val="none"/>
        <c:tickLblPos val="nextTo"/>
        <c:crossAx val="225806848"/>
        <c:crosses val="autoZero"/>
        <c:auto val="1"/>
        <c:lblAlgn val="ctr"/>
        <c:lblOffset val="100"/>
        <c:noMultiLvlLbl val="0"/>
      </c:cat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836808382377603E-2"/>
          <c:y val="0.19773028672422116"/>
          <c:w val="0.82675574392979867"/>
          <c:h val="0.69831544766125786"/>
        </c:manualLayout>
      </c:layout>
      <c:lineChart>
        <c:grouping val="standard"/>
        <c:varyColors val="0"/>
        <c:ser>
          <c:idx val="2"/>
          <c:order val="0"/>
          <c:tx>
            <c:strRef>
              <c:f>LNGexports!$AR$74</c:f>
              <c:strCache>
                <c:ptCount val="1"/>
                <c:pt idx="0">
                  <c:v>High Price</c:v>
                </c:pt>
              </c:strCache>
            </c:strRef>
          </c:tx>
          <c:spPr>
            <a:ln w="22225" cap="rnd">
              <a:solidFill>
                <a:schemeClr val="accent4"/>
              </a:solidFill>
              <a:round/>
            </a:ln>
            <a:effectLst/>
          </c:spPr>
          <c:marker>
            <c:symbol val="none"/>
          </c:marker>
          <c:cat>
            <c:numRef>
              <c:f>LNGexports!$BC$1:$CQ$1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LNGexports!$BC$74:$CQ$74</c:f>
              <c:numCache>
                <c:formatCode>General</c:formatCode>
                <c:ptCount val="41"/>
                <c:pt idx="0">
                  <c:v>1.1300923610913374</c:v>
                </c:pt>
                <c:pt idx="1">
                  <c:v>1.0508834879278555</c:v>
                </c:pt>
                <c:pt idx="2">
                  <c:v>1.2616049749383429</c:v>
                </c:pt>
                <c:pt idx="3">
                  <c:v>0.89881632744125473</c:v>
                </c:pt>
                <c:pt idx="4">
                  <c:v>1.1077014099877227</c:v>
                </c:pt>
                <c:pt idx="5">
                  <c:v>1.0702740892239646</c:v>
                </c:pt>
                <c:pt idx="6">
                  <c:v>1.6498377845023886</c:v>
                </c:pt>
                <c:pt idx="7">
                  <c:v>1.7718673857227576</c:v>
                </c:pt>
                <c:pt idx="8">
                  <c:v>1.8640137706853763</c:v>
                </c:pt>
                <c:pt idx="9">
                  <c:v>2.6699038801652466</c:v>
                </c:pt>
                <c:pt idx="10">
                  <c:v>3.104643665351448</c:v>
                </c:pt>
                <c:pt idx="11">
                  <c:v>4.7413969203077393</c:v>
                </c:pt>
                <c:pt idx="12">
                  <c:v>6.9165255198762736</c:v>
                </c:pt>
                <c:pt idx="13">
                  <c:v>4.9579593230362438</c:v>
                </c:pt>
                <c:pt idx="14">
                  <c:v>3.855113830423945</c:v>
                </c:pt>
                <c:pt idx="15">
                  <c:v>3.4020192375763263</c:v>
                </c:pt>
                <c:pt idx="16">
                  <c:v>2.9801230716016751</c:v>
                </c:pt>
                <c:pt idx="17">
                  <c:v>6.0209897288376792</c:v>
                </c:pt>
                <c:pt idx="18">
                  <c:v>6.5914208177457789</c:v>
                </c:pt>
                <c:pt idx="19">
                  <c:v>6.8202541872748714</c:v>
                </c:pt>
                <c:pt idx="20">
                  <c:v>6.5364093250566073</c:v>
                </c:pt>
                <c:pt idx="21">
                  <c:v>6.8384856538312597</c:v>
                </c:pt>
                <c:pt idx="22">
                  <c:v>6.9353838021940355</c:v>
                </c:pt>
                <c:pt idx="23">
                  <c:v>6.8726920603303832</c:v>
                </c:pt>
                <c:pt idx="24">
                  <c:v>6.8259125480455367</c:v>
                </c:pt>
                <c:pt idx="25">
                  <c:v>6.6977001321378893</c:v>
                </c:pt>
                <c:pt idx="26">
                  <c:v>6.3958570882186594</c:v>
                </c:pt>
                <c:pt idx="27">
                  <c:v>6.2574445349165666</c:v>
                </c:pt>
                <c:pt idx="28">
                  <c:v>6.2292860189271728</c:v>
                </c:pt>
                <c:pt idx="29">
                  <c:v>5.7443339013182007</c:v>
                </c:pt>
                <c:pt idx="30">
                  <c:v>5.612208821658327</c:v>
                </c:pt>
                <c:pt idx="31">
                  <c:v>5.8259956945906417</c:v>
                </c:pt>
                <c:pt idx="32">
                  <c:v>5.5533726371279339</c:v>
                </c:pt>
                <c:pt idx="33">
                  <c:v>5.6310023164393481</c:v>
                </c:pt>
                <c:pt idx="34">
                  <c:v>5.7518348230064609</c:v>
                </c:pt>
                <c:pt idx="35">
                  <c:v>5.67667000647364</c:v>
                </c:pt>
                <c:pt idx="36">
                  <c:v>5.6584333357928198</c:v>
                </c:pt>
                <c:pt idx="37">
                  <c:v>5.5825581542196971</c:v>
                </c:pt>
                <c:pt idx="38">
                  <c:v>5.6360579400817397</c:v>
                </c:pt>
                <c:pt idx="39">
                  <c:v>5.6448587133483628</c:v>
                </c:pt>
                <c:pt idx="40">
                  <c:v>5.7558275163500063</c:v>
                </c:pt>
              </c:numCache>
            </c:numRef>
          </c:val>
          <c:smooth val="0"/>
        </c:ser>
        <c:ser>
          <c:idx val="3"/>
          <c:order val="1"/>
          <c:tx>
            <c:strRef>
              <c:f>LNGexports!$AR$75</c:f>
              <c:strCache>
                <c:ptCount val="1"/>
                <c:pt idx="0">
                  <c:v>Low Price</c:v>
                </c:pt>
              </c:strCache>
            </c:strRef>
          </c:tx>
          <c:spPr>
            <a:ln w="22225" cap="rnd">
              <a:solidFill>
                <a:schemeClr val="accent5"/>
              </a:solidFill>
              <a:round/>
            </a:ln>
            <a:effectLst/>
          </c:spPr>
          <c:marker>
            <c:symbol val="none"/>
          </c:marker>
          <c:cat>
            <c:numRef>
              <c:f>LNGexports!$BC$1:$CQ$1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LNGexports!$BC$75:$CQ$75</c:f>
              <c:numCache>
                <c:formatCode>General</c:formatCode>
                <c:ptCount val="41"/>
                <c:pt idx="0">
                  <c:v>1.1300923610913374</c:v>
                </c:pt>
                <c:pt idx="1">
                  <c:v>1.0508834879278555</c:v>
                </c:pt>
                <c:pt idx="2">
                  <c:v>1.2616049749383429</c:v>
                </c:pt>
                <c:pt idx="3">
                  <c:v>0.89881632744125473</c:v>
                </c:pt>
                <c:pt idx="4">
                  <c:v>1.1077014099877227</c:v>
                </c:pt>
                <c:pt idx="5">
                  <c:v>1.0702740892239646</c:v>
                </c:pt>
                <c:pt idx="6">
                  <c:v>1.6498377845023886</c:v>
                </c:pt>
                <c:pt idx="7">
                  <c:v>1.7718673857227576</c:v>
                </c:pt>
                <c:pt idx="8">
                  <c:v>1.8640137706853763</c:v>
                </c:pt>
                <c:pt idx="9">
                  <c:v>2.6699038801652466</c:v>
                </c:pt>
                <c:pt idx="10">
                  <c:v>3.104643665351448</c:v>
                </c:pt>
                <c:pt idx="11">
                  <c:v>4.7413969203077393</c:v>
                </c:pt>
                <c:pt idx="12">
                  <c:v>6.9165255198762736</c:v>
                </c:pt>
                <c:pt idx="13">
                  <c:v>4.9579593230362438</c:v>
                </c:pt>
                <c:pt idx="14">
                  <c:v>3.855113830423945</c:v>
                </c:pt>
                <c:pt idx="15">
                  <c:v>3.4020192375763263</c:v>
                </c:pt>
                <c:pt idx="16">
                  <c:v>2.9229207233534718</c:v>
                </c:pt>
                <c:pt idx="17">
                  <c:v>1.4780953827624821</c:v>
                </c:pt>
                <c:pt idx="18">
                  <c:v>1.496939557411225</c:v>
                </c:pt>
                <c:pt idx="19">
                  <c:v>1.3562633812648917</c:v>
                </c:pt>
                <c:pt idx="20">
                  <c:v>1.2866167891804281</c:v>
                </c:pt>
                <c:pt idx="21">
                  <c:v>1.2948089208735196</c:v>
                </c:pt>
                <c:pt idx="22">
                  <c:v>1.318866268248748</c:v>
                </c:pt>
                <c:pt idx="23">
                  <c:v>1.3122096653166917</c:v>
                </c:pt>
                <c:pt idx="24">
                  <c:v>1.2846197866690028</c:v>
                </c:pt>
                <c:pt idx="25">
                  <c:v>1.2926809626362286</c:v>
                </c:pt>
                <c:pt idx="26">
                  <c:v>1.2868503575327552</c:v>
                </c:pt>
                <c:pt idx="27">
                  <c:v>1.2817735639479235</c:v>
                </c:pt>
                <c:pt idx="28">
                  <c:v>1.2865868104928699</c:v>
                </c:pt>
                <c:pt idx="29">
                  <c:v>1.2920663388973184</c:v>
                </c:pt>
                <c:pt idx="30">
                  <c:v>1.3046564656044002</c:v>
                </c:pt>
                <c:pt idx="31">
                  <c:v>1.2915840352245729</c:v>
                </c:pt>
                <c:pt idx="32">
                  <c:v>1.3018540802008352</c:v>
                </c:pt>
                <c:pt idx="33">
                  <c:v>1.3322883554327365</c:v>
                </c:pt>
                <c:pt idx="34">
                  <c:v>1.3862489753880747</c:v>
                </c:pt>
                <c:pt idx="35">
                  <c:v>1.4016776629050809</c:v>
                </c:pt>
                <c:pt idx="36">
                  <c:v>1.4059680341193344</c:v>
                </c:pt>
                <c:pt idx="37">
                  <c:v>1.3882719568688546</c:v>
                </c:pt>
                <c:pt idx="38">
                  <c:v>1.4020127672364484</c:v>
                </c:pt>
                <c:pt idx="39">
                  <c:v>1.4397801290712575</c:v>
                </c:pt>
                <c:pt idx="40">
                  <c:v>1.4706462215215248</c:v>
                </c:pt>
              </c:numCache>
            </c:numRef>
          </c:val>
          <c:smooth val="0"/>
        </c:ser>
        <c:ser>
          <c:idx val="4"/>
          <c:order val="2"/>
          <c:tx>
            <c:strRef>
              <c:f>LNGexports!$AR$76</c:f>
              <c:strCache>
                <c:ptCount val="1"/>
                <c:pt idx="0">
                  <c:v>High R &amp; T</c:v>
                </c:pt>
              </c:strCache>
            </c:strRef>
          </c:tx>
          <c:spPr>
            <a:ln w="22225" cap="rnd">
              <a:solidFill>
                <a:schemeClr val="accent2"/>
              </a:solidFill>
              <a:round/>
            </a:ln>
            <a:effectLst/>
          </c:spPr>
          <c:marker>
            <c:symbol val="none"/>
          </c:marker>
          <c:cat>
            <c:numRef>
              <c:f>LNGexports!$BC$1:$CQ$1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LNGexports!$BC$76:$CQ$76</c:f>
              <c:numCache>
                <c:formatCode>General</c:formatCode>
                <c:ptCount val="41"/>
                <c:pt idx="0">
                  <c:v>1.1300923610913374</c:v>
                </c:pt>
                <c:pt idx="1">
                  <c:v>1.0508834879278555</c:v>
                </c:pt>
                <c:pt idx="2">
                  <c:v>1.2616049749383429</c:v>
                </c:pt>
                <c:pt idx="3">
                  <c:v>0.89881632744125473</c:v>
                </c:pt>
                <c:pt idx="4">
                  <c:v>1.1077014099877227</c:v>
                </c:pt>
                <c:pt idx="5">
                  <c:v>1.0702740892239646</c:v>
                </c:pt>
                <c:pt idx="6">
                  <c:v>1.6498377845023886</c:v>
                </c:pt>
                <c:pt idx="7">
                  <c:v>1.7718673857227576</c:v>
                </c:pt>
                <c:pt idx="8">
                  <c:v>1.8640137706853763</c:v>
                </c:pt>
                <c:pt idx="9">
                  <c:v>2.6699038801652466</c:v>
                </c:pt>
                <c:pt idx="10">
                  <c:v>3.104643665351448</c:v>
                </c:pt>
                <c:pt idx="11">
                  <c:v>4.7413969203077393</c:v>
                </c:pt>
                <c:pt idx="12">
                  <c:v>6.9165255198762736</c:v>
                </c:pt>
                <c:pt idx="13">
                  <c:v>4.9579593230362438</c:v>
                </c:pt>
                <c:pt idx="14">
                  <c:v>3.855113830423945</c:v>
                </c:pt>
                <c:pt idx="15">
                  <c:v>3.4020192375763263</c:v>
                </c:pt>
                <c:pt idx="16">
                  <c:v>3.0577830680807847</c:v>
                </c:pt>
                <c:pt idx="17">
                  <c:v>3.183327832560142</c:v>
                </c:pt>
                <c:pt idx="18">
                  <c:v>3.3868062256203735</c:v>
                </c:pt>
                <c:pt idx="19">
                  <c:v>3.3159317066168335</c:v>
                </c:pt>
                <c:pt idx="20">
                  <c:v>3.445896952973174</c:v>
                </c:pt>
                <c:pt idx="21">
                  <c:v>3.8781891462705103</c:v>
                </c:pt>
                <c:pt idx="22">
                  <c:v>4.1099348445444663</c:v>
                </c:pt>
                <c:pt idx="23">
                  <c:v>4.1146354426982921</c:v>
                </c:pt>
                <c:pt idx="24">
                  <c:v>4.0143198446046782</c:v>
                </c:pt>
                <c:pt idx="25">
                  <c:v>4.0016538804118396</c:v>
                </c:pt>
                <c:pt idx="26">
                  <c:v>3.9496656560820536</c:v>
                </c:pt>
                <c:pt idx="27">
                  <c:v>3.8017617315137966</c:v>
                </c:pt>
                <c:pt idx="28">
                  <c:v>3.6675281293483328</c:v>
                </c:pt>
                <c:pt idx="29">
                  <c:v>3.7018448538483124</c:v>
                </c:pt>
                <c:pt idx="30">
                  <c:v>3.8813874727405566</c:v>
                </c:pt>
                <c:pt idx="31">
                  <c:v>4.145692110954653</c:v>
                </c:pt>
                <c:pt idx="32">
                  <c:v>4.2877069227948219</c:v>
                </c:pt>
                <c:pt idx="33">
                  <c:v>4.318260874432152</c:v>
                </c:pt>
                <c:pt idx="34">
                  <c:v>4.3437337532189151</c:v>
                </c:pt>
                <c:pt idx="35">
                  <c:v>4.3933935844435705</c:v>
                </c:pt>
                <c:pt idx="36">
                  <c:v>4.4923100049724836</c:v>
                </c:pt>
                <c:pt idx="37">
                  <c:v>4.58071976913239</c:v>
                </c:pt>
                <c:pt idx="38">
                  <c:v>4.6100511996010098</c:v>
                </c:pt>
                <c:pt idx="39">
                  <c:v>4.6451212189627373</c:v>
                </c:pt>
                <c:pt idx="40">
                  <c:v>4.8326059820493912</c:v>
                </c:pt>
              </c:numCache>
            </c:numRef>
          </c:val>
          <c:smooth val="0"/>
        </c:ser>
        <c:ser>
          <c:idx val="5"/>
          <c:order val="3"/>
          <c:tx>
            <c:strRef>
              <c:f>LNGexports!$AR$77</c:f>
              <c:strCache>
                <c:ptCount val="1"/>
                <c:pt idx="0">
                  <c:v>Low R &amp; T</c:v>
                </c:pt>
              </c:strCache>
            </c:strRef>
          </c:tx>
          <c:spPr>
            <a:ln w="22225" cap="rnd">
              <a:solidFill>
                <a:schemeClr val="accent3"/>
              </a:solidFill>
              <a:round/>
            </a:ln>
            <a:effectLst/>
          </c:spPr>
          <c:marker>
            <c:symbol val="none"/>
          </c:marker>
          <c:cat>
            <c:numRef>
              <c:f>LNGexports!$BC$1:$CQ$1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LNGexports!$BC$77:$CQ$77</c:f>
              <c:numCache>
                <c:formatCode>General</c:formatCode>
                <c:ptCount val="41"/>
                <c:pt idx="0">
                  <c:v>1.1300923610913374</c:v>
                </c:pt>
                <c:pt idx="1">
                  <c:v>1.0508834879278555</c:v>
                </c:pt>
                <c:pt idx="2">
                  <c:v>1.2616049749383429</c:v>
                </c:pt>
                <c:pt idx="3">
                  <c:v>0.89881632744125473</c:v>
                </c:pt>
                <c:pt idx="4">
                  <c:v>1.1077014099877227</c:v>
                </c:pt>
                <c:pt idx="5">
                  <c:v>1.0702740892239646</c:v>
                </c:pt>
                <c:pt idx="6">
                  <c:v>1.6498377845023886</c:v>
                </c:pt>
                <c:pt idx="7">
                  <c:v>1.7718673857227576</c:v>
                </c:pt>
                <c:pt idx="8">
                  <c:v>1.8640137706853763</c:v>
                </c:pt>
                <c:pt idx="9">
                  <c:v>2.6699038801652466</c:v>
                </c:pt>
                <c:pt idx="10">
                  <c:v>3.104643665351448</c:v>
                </c:pt>
                <c:pt idx="11">
                  <c:v>4.7413969203077393</c:v>
                </c:pt>
                <c:pt idx="12">
                  <c:v>6.9165255198762736</c:v>
                </c:pt>
                <c:pt idx="13">
                  <c:v>4.9579593230362438</c:v>
                </c:pt>
                <c:pt idx="14">
                  <c:v>3.855113830423945</c:v>
                </c:pt>
                <c:pt idx="15">
                  <c:v>3.4020192375763263</c:v>
                </c:pt>
                <c:pt idx="16">
                  <c:v>2.8974829079692515</c:v>
                </c:pt>
                <c:pt idx="17">
                  <c:v>2.7685223891211024</c:v>
                </c:pt>
                <c:pt idx="18">
                  <c:v>2.9065808729486395</c:v>
                </c:pt>
                <c:pt idx="19">
                  <c:v>2.7571977742950522</c:v>
                </c:pt>
                <c:pt idx="20">
                  <c:v>2.4016524653642777</c:v>
                </c:pt>
                <c:pt idx="21">
                  <c:v>2.3826705386183864</c:v>
                </c:pt>
                <c:pt idx="22">
                  <c:v>2.2520979480379633</c:v>
                </c:pt>
                <c:pt idx="23">
                  <c:v>2.2189421583574789</c:v>
                </c:pt>
                <c:pt idx="24">
                  <c:v>2.1924874033665445</c:v>
                </c:pt>
                <c:pt idx="25">
                  <c:v>2.166394115737035</c:v>
                </c:pt>
                <c:pt idx="26">
                  <c:v>2.1266653808718852</c:v>
                </c:pt>
                <c:pt idx="27">
                  <c:v>2.112952659887406</c:v>
                </c:pt>
                <c:pt idx="28">
                  <c:v>2.1046346207113102</c:v>
                </c:pt>
                <c:pt idx="29">
                  <c:v>2.1114214257077832</c:v>
                </c:pt>
                <c:pt idx="30">
                  <c:v>2.1541408483853237</c:v>
                </c:pt>
                <c:pt idx="31">
                  <c:v>2.1037691964754979</c:v>
                </c:pt>
                <c:pt idx="32">
                  <c:v>2.097941634226562</c:v>
                </c:pt>
                <c:pt idx="33">
                  <c:v>2.1121657992621987</c:v>
                </c:pt>
                <c:pt idx="34">
                  <c:v>2.1556268223921933</c:v>
                </c:pt>
                <c:pt idx="35">
                  <c:v>2.1599443044657187</c:v>
                </c:pt>
                <c:pt idx="36">
                  <c:v>2.1479364100769778</c:v>
                </c:pt>
                <c:pt idx="37">
                  <c:v>2.1091547739641641</c:v>
                </c:pt>
                <c:pt idx="38">
                  <c:v>2.0756930057705167</c:v>
                </c:pt>
                <c:pt idx="39">
                  <c:v>2.0735466528894322</c:v>
                </c:pt>
                <c:pt idx="40">
                  <c:v>2.0752724392031889</c:v>
                </c:pt>
              </c:numCache>
            </c:numRef>
          </c:val>
          <c:smooth val="0"/>
        </c:ser>
        <c:ser>
          <c:idx val="1"/>
          <c:order val="4"/>
          <c:tx>
            <c:strRef>
              <c:f>LNGexports!$AR$73</c:f>
              <c:strCache>
                <c:ptCount val="1"/>
                <c:pt idx="0">
                  <c:v>Reference</c:v>
                </c:pt>
              </c:strCache>
            </c:strRef>
          </c:tx>
          <c:spPr>
            <a:ln w="22225" cap="rnd">
              <a:solidFill>
                <a:schemeClr val="tx2"/>
              </a:solidFill>
              <a:round/>
            </a:ln>
            <a:effectLst/>
          </c:spPr>
          <c:marker>
            <c:symbol val="none"/>
          </c:marker>
          <c:cat>
            <c:numRef>
              <c:f>LNGexports!$BC$1:$CQ$1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LNGexports!$BC$73:$CQ$73</c:f>
              <c:numCache>
                <c:formatCode>General</c:formatCode>
                <c:ptCount val="41"/>
                <c:pt idx="0">
                  <c:v>1.1300923610913374</c:v>
                </c:pt>
                <c:pt idx="1">
                  <c:v>1.0508834879278555</c:v>
                </c:pt>
                <c:pt idx="2">
                  <c:v>1.2616049749383429</c:v>
                </c:pt>
                <c:pt idx="3">
                  <c:v>0.89881632744125473</c:v>
                </c:pt>
                <c:pt idx="4">
                  <c:v>1.1077014099877227</c:v>
                </c:pt>
                <c:pt idx="5">
                  <c:v>1.0702740892239646</c:v>
                </c:pt>
                <c:pt idx="6">
                  <c:v>1.6498377845023886</c:v>
                </c:pt>
                <c:pt idx="7">
                  <c:v>1.7718673857227576</c:v>
                </c:pt>
                <c:pt idx="8">
                  <c:v>1.8640137706853763</c:v>
                </c:pt>
                <c:pt idx="9">
                  <c:v>2.6699038801652466</c:v>
                </c:pt>
                <c:pt idx="10">
                  <c:v>3.104643665351448</c:v>
                </c:pt>
                <c:pt idx="11">
                  <c:v>4.7413969203077393</c:v>
                </c:pt>
                <c:pt idx="12">
                  <c:v>6.9165255198762736</c:v>
                </c:pt>
                <c:pt idx="13">
                  <c:v>4.9579593230362438</c:v>
                </c:pt>
                <c:pt idx="14">
                  <c:v>3.855113830423945</c:v>
                </c:pt>
                <c:pt idx="15">
                  <c:v>3.4020192375763263</c:v>
                </c:pt>
                <c:pt idx="16">
                  <c:v>2.9584136502278926</c:v>
                </c:pt>
                <c:pt idx="17">
                  <c:v>2.8383181325238431</c:v>
                </c:pt>
                <c:pt idx="18">
                  <c:v>3.1557637838335215</c:v>
                </c:pt>
                <c:pt idx="19">
                  <c:v>3.0237335466409587</c:v>
                </c:pt>
                <c:pt idx="20">
                  <c:v>2.8291878346047086</c:v>
                </c:pt>
                <c:pt idx="21">
                  <c:v>3.0315878223626211</c:v>
                </c:pt>
                <c:pt idx="22">
                  <c:v>3.2309756546856532</c:v>
                </c:pt>
                <c:pt idx="23">
                  <c:v>3.2742611331183125</c:v>
                </c:pt>
                <c:pt idx="24">
                  <c:v>3.2314309953064893</c:v>
                </c:pt>
                <c:pt idx="25">
                  <c:v>3.2604379550122342</c:v>
                </c:pt>
                <c:pt idx="26">
                  <c:v>3.2502840299101337</c:v>
                </c:pt>
                <c:pt idx="27">
                  <c:v>3.2260909673116367</c:v>
                </c:pt>
                <c:pt idx="28">
                  <c:v>3.176328267792321</c:v>
                </c:pt>
                <c:pt idx="29">
                  <c:v>3.161026386516339</c:v>
                </c:pt>
                <c:pt idx="30">
                  <c:v>3.2176732496064289</c:v>
                </c:pt>
                <c:pt idx="31">
                  <c:v>3.230510435500523</c:v>
                </c:pt>
                <c:pt idx="32">
                  <c:v>3.3203370787104229</c:v>
                </c:pt>
                <c:pt idx="33">
                  <c:v>3.3754436621713251</c:v>
                </c:pt>
                <c:pt idx="34">
                  <c:v>3.4538841907216664</c:v>
                </c:pt>
                <c:pt idx="35">
                  <c:v>3.4182414343013887</c:v>
                </c:pt>
                <c:pt idx="36">
                  <c:v>3.5269600031910948</c:v>
                </c:pt>
                <c:pt idx="37">
                  <c:v>3.5443177451350261</c:v>
                </c:pt>
                <c:pt idx="38">
                  <c:v>3.5954214377732581</c:v>
                </c:pt>
                <c:pt idx="39">
                  <c:v>3.6335882307590754</c:v>
                </c:pt>
                <c:pt idx="40">
                  <c:v>3.6771578225997334</c:v>
                </c:pt>
              </c:numCache>
            </c:numRef>
          </c:val>
          <c:smooth val="0"/>
        </c:ser>
        <c:dLbls>
          <c:showLegendKey val="0"/>
          <c:showVal val="0"/>
          <c:showCatName val="0"/>
          <c:showSerName val="0"/>
          <c:showPercent val="0"/>
          <c:showBubbleSize val="0"/>
        </c:dLbls>
        <c:smooth val="0"/>
        <c:axId val="225811888"/>
        <c:axId val="225812448"/>
      </c:lineChart>
      <c:catAx>
        <c:axId val="225811888"/>
        <c:scaling>
          <c:orientation val="minMax"/>
        </c:scaling>
        <c:delete val="0"/>
        <c:axPos val="b"/>
        <c:numFmt formatCode="General" sourceLinked="1"/>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5812448"/>
        <c:crosses val="autoZero"/>
        <c:auto val="1"/>
        <c:lblAlgn val="ctr"/>
        <c:lblOffset val="100"/>
        <c:tickLblSkip val="10"/>
        <c:tickMarkSkip val="10"/>
        <c:noMultiLvlLbl val="0"/>
      </c:catAx>
      <c:valAx>
        <c:axId val="225812448"/>
        <c:scaling>
          <c:orientation val="minMax"/>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5811888"/>
        <c:crosses val="autoZero"/>
        <c:crossBetween val="midCat"/>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631296087989E-2"/>
          <c:y val="7.6998196651704293E-2"/>
          <c:w val="0.80161067366579175"/>
          <c:h val="0.81742162452085876"/>
        </c:manualLayout>
      </c:layout>
      <c:scatterChart>
        <c:scatterStyle val="lineMarker"/>
        <c:varyColors val="0"/>
        <c:ser>
          <c:idx val="0"/>
          <c:order val="0"/>
          <c:spPr>
            <a:ln w="22225" cap="rnd">
              <a:solidFill>
                <a:schemeClr val="accent3"/>
              </a:solidFill>
              <a:round/>
            </a:ln>
            <a:effectLst/>
          </c:spPr>
          <c:marker>
            <c:symbol val="none"/>
          </c:marker>
          <c:xVal>
            <c:numRef>
              <c:f>TechOilCaseGraphs!$D$1:$AR$1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TechOilCaseGraphs!$D$3:$AR$3</c:f>
              <c:numCache>
                <c:formatCode>General</c:formatCode>
                <c:ptCount val="41"/>
                <c:pt idx="0">
                  <c:v>5.8714779999999998</c:v>
                </c:pt>
                <c:pt idx="1">
                  <c:v>5.2745670000000002</c:v>
                </c:pt>
                <c:pt idx="2">
                  <c:v>4.4339620000000002</c:v>
                </c:pt>
                <c:pt idx="3">
                  <c:v>7.0354429999999999</c:v>
                </c:pt>
                <c:pt idx="4">
                  <c:v>7.373113</c:v>
                </c:pt>
                <c:pt idx="5">
                  <c:v>10.539104999999999</c:v>
                </c:pt>
                <c:pt idx="6">
                  <c:v>7.9187209999999997</c:v>
                </c:pt>
                <c:pt idx="7">
                  <c:v>7.9881219999999997</c:v>
                </c:pt>
                <c:pt idx="8">
                  <c:v>9.9619730000000004</c:v>
                </c:pt>
                <c:pt idx="9">
                  <c:v>4.3953990000000003</c:v>
                </c:pt>
                <c:pt idx="10">
                  <c:v>4.8160309999999997</c:v>
                </c:pt>
                <c:pt idx="11">
                  <c:v>4.3191230000000003</c:v>
                </c:pt>
                <c:pt idx="12">
                  <c:v>2.9156499999999999</c:v>
                </c:pt>
                <c:pt idx="13">
                  <c:v>3.8919030000000001</c:v>
                </c:pt>
                <c:pt idx="14">
                  <c:v>4.4792050000000003</c:v>
                </c:pt>
                <c:pt idx="15">
                  <c:v>2.6571400000000001</c:v>
                </c:pt>
                <c:pt idx="16">
                  <c:v>2.419441</c:v>
                </c:pt>
                <c:pt idx="17">
                  <c:v>2.7681049999999998</c:v>
                </c:pt>
                <c:pt idx="18">
                  <c:v>3.1115689999999998</c:v>
                </c:pt>
                <c:pt idx="19">
                  <c:v>3.5292949999999998</c:v>
                </c:pt>
                <c:pt idx="20">
                  <c:v>3.557534</c:v>
                </c:pt>
                <c:pt idx="21">
                  <c:v>3.2659189999999998</c:v>
                </c:pt>
                <c:pt idx="22">
                  <c:v>3.1464789999999998</c:v>
                </c:pt>
                <c:pt idx="23">
                  <c:v>3.2208739999999998</c:v>
                </c:pt>
                <c:pt idx="24">
                  <c:v>3.3521529999999999</c:v>
                </c:pt>
                <c:pt idx="25">
                  <c:v>3.4431069999999999</c:v>
                </c:pt>
                <c:pt idx="26">
                  <c:v>3.5609150000000001</c:v>
                </c:pt>
                <c:pt idx="27">
                  <c:v>3.684466</c:v>
                </c:pt>
                <c:pt idx="28">
                  <c:v>3.8577330000000001</c:v>
                </c:pt>
                <c:pt idx="29">
                  <c:v>3.8650229999999999</c:v>
                </c:pt>
                <c:pt idx="30">
                  <c:v>3.7407319999999999</c:v>
                </c:pt>
                <c:pt idx="31">
                  <c:v>3.5654020000000002</c:v>
                </c:pt>
                <c:pt idx="32">
                  <c:v>3.49675</c:v>
                </c:pt>
                <c:pt idx="33">
                  <c:v>3.4741330000000001</c:v>
                </c:pt>
                <c:pt idx="34">
                  <c:v>3.4765470000000001</c:v>
                </c:pt>
                <c:pt idx="35">
                  <c:v>3.468143</c:v>
                </c:pt>
                <c:pt idx="36">
                  <c:v>3.444979</c:v>
                </c:pt>
                <c:pt idx="37">
                  <c:v>3.416309</c:v>
                </c:pt>
                <c:pt idx="38">
                  <c:v>3.428363</c:v>
                </c:pt>
                <c:pt idx="39">
                  <c:v>3.4440179999999998</c:v>
                </c:pt>
                <c:pt idx="40">
                  <c:v>3.3954049999999998</c:v>
                </c:pt>
              </c:numCache>
            </c:numRef>
          </c:yVal>
          <c:smooth val="0"/>
          <c:extLst>
            <c:ext xmlns:c15="http://schemas.microsoft.com/office/drawing/2012/chart" uri="{02D57815-91ED-43cb-92C2-25804820EDAC}">
              <c15:filteredSeriesTitle>
                <c15:tx>
                  <c:strRef>
                    <c:extLst>
                      <c:ext uri="{02D57815-91ED-43cb-92C2-25804820EDAC}">
                        <c15:formulaRef>
                          <c15:sqref>TechOilCaseGraphs!#REF!</c15:sqref>
                        </c15:formulaRef>
                      </c:ext>
                    </c:extLst>
                    <c:strCache>
                      <c:ptCount val="1"/>
                      <c:pt idx="0">
                        <c:v>#REF!</c:v>
                      </c:pt>
                    </c:strCache>
                  </c:strRef>
                </c15:tx>
              </c15:filteredSeriesTitle>
            </c:ext>
          </c:extLst>
        </c:ser>
        <c:ser>
          <c:idx val="2"/>
          <c:order val="1"/>
          <c:spPr>
            <a:ln w="22225" cap="rnd">
              <a:solidFill>
                <a:schemeClr val="accent2"/>
              </a:solidFill>
              <a:round/>
            </a:ln>
            <a:effectLst/>
          </c:spPr>
          <c:marker>
            <c:symbol val="none"/>
          </c:marker>
          <c:xVal>
            <c:numRef>
              <c:f>TechOilCaseGraphs!$D$1:$AR$1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TechOilCaseGraphs!$D$5:$AR$5</c:f>
              <c:numCache>
                <c:formatCode>General</c:formatCode>
                <c:ptCount val="41"/>
                <c:pt idx="0">
                  <c:v>5.8714779999999998</c:v>
                </c:pt>
                <c:pt idx="1">
                  <c:v>5.2745670000000002</c:v>
                </c:pt>
                <c:pt idx="2">
                  <c:v>4.4339620000000002</c:v>
                </c:pt>
                <c:pt idx="3">
                  <c:v>7.0354429999999999</c:v>
                </c:pt>
                <c:pt idx="4">
                  <c:v>7.373113</c:v>
                </c:pt>
                <c:pt idx="5">
                  <c:v>10.539104999999999</c:v>
                </c:pt>
                <c:pt idx="6">
                  <c:v>7.9187209999999997</c:v>
                </c:pt>
                <c:pt idx="7">
                  <c:v>7.9881219999999997</c:v>
                </c:pt>
                <c:pt idx="8">
                  <c:v>9.9619730000000004</c:v>
                </c:pt>
                <c:pt idx="9">
                  <c:v>4.3953990000000003</c:v>
                </c:pt>
                <c:pt idx="10">
                  <c:v>4.8160309999999997</c:v>
                </c:pt>
                <c:pt idx="11">
                  <c:v>4.3191230000000003</c:v>
                </c:pt>
                <c:pt idx="12">
                  <c:v>2.9156499999999999</c:v>
                </c:pt>
                <c:pt idx="13">
                  <c:v>3.8919030000000001</c:v>
                </c:pt>
                <c:pt idx="14">
                  <c:v>4.4792050000000003</c:v>
                </c:pt>
                <c:pt idx="15">
                  <c:v>2.6571400000000001</c:v>
                </c:pt>
                <c:pt idx="16">
                  <c:v>2.5532940000000002</c:v>
                </c:pt>
                <c:pt idx="17">
                  <c:v>3.1701920000000001</c:v>
                </c:pt>
                <c:pt idx="18">
                  <c:v>3.674769</c:v>
                </c:pt>
                <c:pt idx="19">
                  <c:v>4.4139099999999996</c:v>
                </c:pt>
                <c:pt idx="20">
                  <c:v>5.3970640000000003</c:v>
                </c:pt>
                <c:pt idx="21">
                  <c:v>5.7602270000000004</c:v>
                </c:pt>
                <c:pt idx="22">
                  <c:v>6.3178140000000003</c:v>
                </c:pt>
                <c:pt idx="23">
                  <c:v>6.591342</c:v>
                </c:pt>
                <c:pt idx="24">
                  <c:v>6.8159970000000003</c:v>
                </c:pt>
                <c:pt idx="25">
                  <c:v>7.1197889999999999</c:v>
                </c:pt>
                <c:pt idx="26">
                  <c:v>7.4672150000000004</c:v>
                </c:pt>
                <c:pt idx="27">
                  <c:v>7.633883</c:v>
                </c:pt>
                <c:pt idx="28">
                  <c:v>7.787731</c:v>
                </c:pt>
                <c:pt idx="29">
                  <c:v>7.9190009999999997</c:v>
                </c:pt>
                <c:pt idx="30">
                  <c:v>7.9664640000000002</c:v>
                </c:pt>
                <c:pt idx="31">
                  <c:v>8.4105620000000005</c:v>
                </c:pt>
                <c:pt idx="32">
                  <c:v>8.6248649999999998</c:v>
                </c:pt>
                <c:pt idx="33">
                  <c:v>8.6281569999999999</c:v>
                </c:pt>
                <c:pt idx="34">
                  <c:v>8.6230069999999994</c:v>
                </c:pt>
                <c:pt idx="35">
                  <c:v>8.6360430000000008</c:v>
                </c:pt>
                <c:pt idx="36">
                  <c:v>8.9926139999999997</c:v>
                </c:pt>
                <c:pt idx="37">
                  <c:v>9.2600479999999994</c:v>
                </c:pt>
                <c:pt idx="38">
                  <c:v>9.5027589999999993</c:v>
                </c:pt>
                <c:pt idx="39">
                  <c:v>9.6698409999999999</c:v>
                </c:pt>
                <c:pt idx="40">
                  <c:v>9.7569020000000002</c:v>
                </c:pt>
              </c:numCache>
            </c:numRef>
          </c:yVal>
          <c:smooth val="0"/>
          <c:extLst>
            <c:ext xmlns:c15="http://schemas.microsoft.com/office/drawing/2012/chart" uri="{02D57815-91ED-43cb-92C2-25804820EDAC}">
              <c15:filteredSeriesTitle>
                <c15:tx>
                  <c:strRef>
                    <c:extLst>
                      <c:ext uri="{02D57815-91ED-43cb-92C2-25804820EDAC}">
                        <c15:formulaRef>
                          <c15:sqref>TechOilCaseGraphs!#REF!</c15:sqref>
                        </c15:formulaRef>
                      </c:ext>
                    </c:extLst>
                    <c:strCache>
                      <c:ptCount val="1"/>
                      <c:pt idx="0">
                        <c:v>#REF!</c:v>
                      </c:pt>
                    </c:strCache>
                  </c:strRef>
                </c15:tx>
              </c15:filteredSeriesTitle>
            </c:ext>
          </c:extLst>
        </c:ser>
        <c:ser>
          <c:idx val="3"/>
          <c:order val="2"/>
          <c:spPr>
            <a:ln w="22225" cap="rnd">
              <a:solidFill>
                <a:schemeClr val="accent4"/>
              </a:solidFill>
              <a:round/>
            </a:ln>
            <a:effectLst/>
          </c:spPr>
          <c:marker>
            <c:symbol val="none"/>
          </c:marker>
          <c:xVal>
            <c:numRef>
              <c:f>TechOilCaseGraphs!$D$1:$AR$1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TechOilCaseGraphs!$D$6:$AR$6</c:f>
              <c:numCache>
                <c:formatCode>General</c:formatCode>
                <c:ptCount val="41"/>
                <c:pt idx="0">
                  <c:v>5.8714779999999998</c:v>
                </c:pt>
                <c:pt idx="1">
                  <c:v>5.2745670000000002</c:v>
                </c:pt>
                <c:pt idx="2">
                  <c:v>4.4339620000000002</c:v>
                </c:pt>
                <c:pt idx="3">
                  <c:v>7.0354429999999999</c:v>
                </c:pt>
                <c:pt idx="4">
                  <c:v>7.373113</c:v>
                </c:pt>
                <c:pt idx="5">
                  <c:v>10.539104999999999</c:v>
                </c:pt>
                <c:pt idx="6">
                  <c:v>7.9187209999999997</c:v>
                </c:pt>
                <c:pt idx="7">
                  <c:v>7.9881219999999997</c:v>
                </c:pt>
                <c:pt idx="8">
                  <c:v>9.9619730000000004</c:v>
                </c:pt>
                <c:pt idx="9">
                  <c:v>4.3953990000000003</c:v>
                </c:pt>
                <c:pt idx="10">
                  <c:v>4.8160309999999997</c:v>
                </c:pt>
                <c:pt idx="11">
                  <c:v>4.3191230000000003</c:v>
                </c:pt>
                <c:pt idx="12">
                  <c:v>2.9156499999999999</c:v>
                </c:pt>
                <c:pt idx="13">
                  <c:v>3.8919030000000001</c:v>
                </c:pt>
                <c:pt idx="14">
                  <c:v>4.4792050000000003</c:v>
                </c:pt>
                <c:pt idx="15">
                  <c:v>2.6571400000000001</c:v>
                </c:pt>
                <c:pt idx="16">
                  <c:v>2.4824899999999999</c:v>
                </c:pt>
                <c:pt idx="17">
                  <c:v>2.7733859999999999</c:v>
                </c:pt>
                <c:pt idx="18">
                  <c:v>3.0992009999999999</c:v>
                </c:pt>
                <c:pt idx="19">
                  <c:v>3.4807039999999998</c:v>
                </c:pt>
                <c:pt idx="20">
                  <c:v>3.9792230000000002</c:v>
                </c:pt>
                <c:pt idx="21">
                  <c:v>4.0727700000000002</c:v>
                </c:pt>
                <c:pt idx="22">
                  <c:v>4.2287809999999997</c:v>
                </c:pt>
                <c:pt idx="23">
                  <c:v>4.4145300000000001</c:v>
                </c:pt>
                <c:pt idx="24">
                  <c:v>4.5535490000000003</c:v>
                </c:pt>
                <c:pt idx="25">
                  <c:v>4.7893790000000003</c:v>
                </c:pt>
                <c:pt idx="26">
                  <c:v>5.1247670000000003</c:v>
                </c:pt>
                <c:pt idx="27">
                  <c:v>5.3044640000000003</c:v>
                </c:pt>
                <c:pt idx="28">
                  <c:v>5.4042599999999998</c:v>
                </c:pt>
                <c:pt idx="29">
                  <c:v>5.9091110000000002</c:v>
                </c:pt>
                <c:pt idx="30">
                  <c:v>6.1159809999999997</c:v>
                </c:pt>
                <c:pt idx="31">
                  <c:v>5.9729330000000003</c:v>
                </c:pt>
                <c:pt idx="32">
                  <c:v>6.3708869999999997</c:v>
                </c:pt>
                <c:pt idx="33">
                  <c:v>6.2852610000000002</c:v>
                </c:pt>
                <c:pt idx="34">
                  <c:v>6.2540639999999996</c:v>
                </c:pt>
                <c:pt idx="35">
                  <c:v>6.400544</c:v>
                </c:pt>
                <c:pt idx="36">
                  <c:v>6.5034840000000003</c:v>
                </c:pt>
                <c:pt idx="37">
                  <c:v>6.6125400000000001</c:v>
                </c:pt>
                <c:pt idx="38">
                  <c:v>6.6993099999999997</c:v>
                </c:pt>
                <c:pt idx="39">
                  <c:v>6.740723</c:v>
                </c:pt>
                <c:pt idx="40">
                  <c:v>6.6985999999999999</c:v>
                </c:pt>
              </c:numCache>
            </c:numRef>
          </c:yVal>
          <c:smooth val="0"/>
          <c:extLst>
            <c:ext xmlns:c15="http://schemas.microsoft.com/office/drawing/2012/chart" uri="{02D57815-91ED-43cb-92C2-25804820EDAC}">
              <c15:filteredSeriesTitle>
                <c15:tx>
                  <c:strRef>
                    <c:extLst>
                      <c:ext uri="{02D57815-91ED-43cb-92C2-25804820EDAC}">
                        <c15:formulaRef>
                          <c15:sqref>TechOilCaseGraphs!#REF!</c15:sqref>
                        </c15:formulaRef>
                      </c:ext>
                    </c:extLst>
                    <c:strCache>
                      <c:ptCount val="1"/>
                      <c:pt idx="0">
                        <c:v>#REF!</c:v>
                      </c:pt>
                    </c:strCache>
                  </c:strRef>
                </c15:tx>
              </c15:filteredSeriesTitle>
            </c:ext>
          </c:extLst>
        </c:ser>
        <c:ser>
          <c:idx val="4"/>
          <c:order val="3"/>
          <c:spPr>
            <a:ln w="22225" cap="rnd">
              <a:solidFill>
                <a:schemeClr val="accent5"/>
              </a:solidFill>
              <a:round/>
            </a:ln>
            <a:effectLst/>
          </c:spPr>
          <c:marker>
            <c:symbol val="none"/>
          </c:marker>
          <c:xVal>
            <c:numRef>
              <c:f>TechOilCaseGraphs!$D$1:$AR$1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TechOilCaseGraphs!$D$7:$AR$7</c:f>
              <c:numCache>
                <c:formatCode>General</c:formatCode>
                <c:ptCount val="41"/>
                <c:pt idx="0">
                  <c:v>5.8714779999999998</c:v>
                </c:pt>
                <c:pt idx="1">
                  <c:v>5.2745670000000002</c:v>
                </c:pt>
                <c:pt idx="2">
                  <c:v>4.4339620000000002</c:v>
                </c:pt>
                <c:pt idx="3">
                  <c:v>7.0354429999999999</c:v>
                </c:pt>
                <c:pt idx="4">
                  <c:v>7.373113</c:v>
                </c:pt>
                <c:pt idx="5">
                  <c:v>10.539104999999999</c:v>
                </c:pt>
                <c:pt idx="6">
                  <c:v>7.9187209999999997</c:v>
                </c:pt>
                <c:pt idx="7">
                  <c:v>7.9881219999999997</c:v>
                </c:pt>
                <c:pt idx="8">
                  <c:v>9.9619730000000004</c:v>
                </c:pt>
                <c:pt idx="9">
                  <c:v>4.3953990000000003</c:v>
                </c:pt>
                <c:pt idx="10">
                  <c:v>4.8160309999999997</c:v>
                </c:pt>
                <c:pt idx="11">
                  <c:v>4.3191230000000003</c:v>
                </c:pt>
                <c:pt idx="12">
                  <c:v>2.9156499999999999</c:v>
                </c:pt>
                <c:pt idx="13">
                  <c:v>3.8919030000000001</c:v>
                </c:pt>
                <c:pt idx="14">
                  <c:v>4.4792050000000003</c:v>
                </c:pt>
                <c:pt idx="15">
                  <c:v>2.6571400000000001</c:v>
                </c:pt>
                <c:pt idx="16">
                  <c:v>2.5310730000000001</c:v>
                </c:pt>
                <c:pt idx="17">
                  <c:v>2.8285330000000002</c:v>
                </c:pt>
                <c:pt idx="18">
                  <c:v>3.1738249999999999</c:v>
                </c:pt>
                <c:pt idx="19">
                  <c:v>3.6169560000000001</c:v>
                </c:pt>
                <c:pt idx="20">
                  <c:v>3.892131</c:v>
                </c:pt>
                <c:pt idx="21">
                  <c:v>3.8980589999999999</c:v>
                </c:pt>
                <c:pt idx="22">
                  <c:v>3.8681380000000001</c:v>
                </c:pt>
                <c:pt idx="23">
                  <c:v>3.8908010000000002</c:v>
                </c:pt>
                <c:pt idx="24">
                  <c:v>3.9927160000000002</c:v>
                </c:pt>
                <c:pt idx="25">
                  <c:v>4.0683290000000003</c:v>
                </c:pt>
                <c:pt idx="26">
                  <c:v>4.1895150000000001</c:v>
                </c:pt>
                <c:pt idx="27">
                  <c:v>4.3340459999999998</c:v>
                </c:pt>
                <c:pt idx="28">
                  <c:v>4.4692220000000002</c:v>
                </c:pt>
                <c:pt idx="29">
                  <c:v>4.5973850000000001</c:v>
                </c:pt>
                <c:pt idx="30">
                  <c:v>4.7315079999999998</c:v>
                </c:pt>
                <c:pt idx="31">
                  <c:v>4.9072170000000002</c:v>
                </c:pt>
                <c:pt idx="32">
                  <c:v>4.9980599999999997</c:v>
                </c:pt>
                <c:pt idx="33">
                  <c:v>5.0232200000000002</c:v>
                </c:pt>
                <c:pt idx="34">
                  <c:v>4.980963</c:v>
                </c:pt>
                <c:pt idx="35">
                  <c:v>5.005458</c:v>
                </c:pt>
                <c:pt idx="36">
                  <c:v>5.0317239999999996</c:v>
                </c:pt>
                <c:pt idx="37">
                  <c:v>5.0568200000000001</c:v>
                </c:pt>
                <c:pt idx="38">
                  <c:v>5.0599189999999998</c:v>
                </c:pt>
                <c:pt idx="39">
                  <c:v>5.0387659999999999</c:v>
                </c:pt>
                <c:pt idx="40">
                  <c:v>5.0002630000000003</c:v>
                </c:pt>
              </c:numCache>
            </c:numRef>
          </c:yVal>
          <c:smooth val="0"/>
          <c:extLst>
            <c:ext xmlns:c15="http://schemas.microsoft.com/office/drawing/2012/chart" uri="{02D57815-91ED-43cb-92C2-25804820EDAC}">
              <c15:filteredSeriesTitle>
                <c15:tx>
                  <c:strRef>
                    <c:extLst>
                      <c:ext uri="{02D57815-91ED-43cb-92C2-25804820EDAC}">
                        <c15:formulaRef>
                          <c15:sqref>TechOilCaseGraphs!#REF!</c15:sqref>
                        </c15:formulaRef>
                      </c:ext>
                    </c:extLst>
                    <c:strCache>
                      <c:ptCount val="1"/>
                      <c:pt idx="0">
                        <c:v>#REF!</c:v>
                      </c:pt>
                    </c:strCache>
                  </c:strRef>
                </c15:tx>
              </c15:filteredSeriesTitle>
            </c:ext>
          </c:extLst>
        </c:ser>
        <c:ser>
          <c:idx val="1"/>
          <c:order val="4"/>
          <c:spPr>
            <a:ln w="22225" cap="rnd">
              <a:solidFill>
                <a:schemeClr val="tx2"/>
              </a:solidFill>
              <a:round/>
            </a:ln>
            <a:effectLst/>
          </c:spPr>
          <c:marker>
            <c:symbol val="none"/>
          </c:marker>
          <c:xVal>
            <c:numRef>
              <c:f>TechOilCaseGraphs!$D$1:$AR$1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xVal>
          <c:yVal>
            <c:numRef>
              <c:f>TechOilCaseGraphs!$D$4:$AR$4</c:f>
              <c:numCache>
                <c:formatCode>General</c:formatCode>
                <c:ptCount val="41"/>
                <c:pt idx="0">
                  <c:v>5.8714779999999998</c:v>
                </c:pt>
                <c:pt idx="1">
                  <c:v>5.2745670000000002</c:v>
                </c:pt>
                <c:pt idx="2">
                  <c:v>4.4339620000000002</c:v>
                </c:pt>
                <c:pt idx="3">
                  <c:v>7.0354429999999999</c:v>
                </c:pt>
                <c:pt idx="4">
                  <c:v>7.373113</c:v>
                </c:pt>
                <c:pt idx="5">
                  <c:v>10.539104999999999</c:v>
                </c:pt>
                <c:pt idx="6">
                  <c:v>7.9187209999999997</c:v>
                </c:pt>
                <c:pt idx="7">
                  <c:v>7.9881219999999997</c:v>
                </c:pt>
                <c:pt idx="8">
                  <c:v>9.9619730000000004</c:v>
                </c:pt>
                <c:pt idx="9">
                  <c:v>4.3953990000000003</c:v>
                </c:pt>
                <c:pt idx="10">
                  <c:v>4.8160309999999997</c:v>
                </c:pt>
                <c:pt idx="11">
                  <c:v>4.3191230000000003</c:v>
                </c:pt>
                <c:pt idx="12">
                  <c:v>2.9156499999999999</c:v>
                </c:pt>
                <c:pt idx="13">
                  <c:v>3.8919030000000001</c:v>
                </c:pt>
                <c:pt idx="14">
                  <c:v>4.4792050000000003</c:v>
                </c:pt>
                <c:pt idx="15">
                  <c:v>2.6571400000000001</c:v>
                </c:pt>
                <c:pt idx="16">
                  <c:v>2.5007069999999998</c:v>
                </c:pt>
                <c:pt idx="17">
                  <c:v>2.9959310000000001</c:v>
                </c:pt>
                <c:pt idx="18">
                  <c:v>3.403222</c:v>
                </c:pt>
                <c:pt idx="19">
                  <c:v>3.964807</c:v>
                </c:pt>
                <c:pt idx="20">
                  <c:v>4.505039</c:v>
                </c:pt>
                <c:pt idx="21">
                  <c:v>4.391413</c:v>
                </c:pt>
                <c:pt idx="22">
                  <c:v>4.2556520000000004</c:v>
                </c:pt>
                <c:pt idx="23">
                  <c:v>4.280964</c:v>
                </c:pt>
                <c:pt idx="24">
                  <c:v>4.4134840000000004</c:v>
                </c:pt>
                <c:pt idx="25">
                  <c:v>4.5056310000000002</c:v>
                </c:pt>
                <c:pt idx="26">
                  <c:v>4.6413760000000002</c:v>
                </c:pt>
                <c:pt idx="27">
                  <c:v>4.7524090000000001</c:v>
                </c:pt>
                <c:pt idx="28">
                  <c:v>4.8633189999999997</c:v>
                </c:pt>
                <c:pt idx="29">
                  <c:v>4.9620290000000002</c:v>
                </c:pt>
                <c:pt idx="30">
                  <c:v>5.0045419999999998</c:v>
                </c:pt>
                <c:pt idx="31">
                  <c:v>5.1054170000000001</c:v>
                </c:pt>
                <c:pt idx="32">
                  <c:v>5.106509</c:v>
                </c:pt>
                <c:pt idx="33">
                  <c:v>5.0292700000000004</c:v>
                </c:pt>
                <c:pt idx="34">
                  <c:v>5.004105</c:v>
                </c:pt>
                <c:pt idx="35">
                  <c:v>5.0909519999999997</c:v>
                </c:pt>
                <c:pt idx="36">
                  <c:v>5.0713949999999999</c:v>
                </c:pt>
                <c:pt idx="37">
                  <c:v>5.0717140000000001</c:v>
                </c:pt>
                <c:pt idx="38">
                  <c:v>5.0543149999999999</c:v>
                </c:pt>
                <c:pt idx="39">
                  <c:v>5.0815840000000003</c:v>
                </c:pt>
                <c:pt idx="40">
                  <c:v>5.0667410000000004</c:v>
                </c:pt>
              </c:numCache>
            </c:numRef>
          </c:yVal>
          <c:smooth val="0"/>
          <c:extLst>
            <c:ext xmlns:c15="http://schemas.microsoft.com/office/drawing/2012/chart" uri="{02D57815-91ED-43cb-92C2-25804820EDAC}">
              <c15:filteredSeriesTitle>
                <c15:tx>
                  <c:strRef>
                    <c:extLst>
                      <c:ext uri="{02D57815-91ED-43cb-92C2-25804820EDAC}">
                        <c15:formulaRef>
                          <c15:sqref>TechOilCaseGraphs!#REF!</c15:sqref>
                        </c15:formulaRef>
                      </c:ext>
                    </c:extLst>
                    <c:strCache>
                      <c:ptCount val="1"/>
                      <c:pt idx="0">
                        <c:v>#REF!</c:v>
                      </c:pt>
                    </c:strCache>
                  </c:strRef>
                </c15:tx>
              </c15:filteredSeriesTitle>
            </c:ext>
          </c:extLst>
        </c:ser>
        <c:dLbls>
          <c:showLegendKey val="0"/>
          <c:showVal val="0"/>
          <c:showCatName val="0"/>
          <c:showSerName val="0"/>
          <c:showPercent val="0"/>
          <c:showBubbleSize val="0"/>
        </c:dLbls>
        <c:axId val="225816928"/>
        <c:axId val="225817488"/>
      </c:scatterChart>
      <c:valAx>
        <c:axId val="225816928"/>
        <c:scaling>
          <c:orientation val="minMax"/>
          <c:max val="2040"/>
          <c:min val="2000"/>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817488"/>
        <c:crosses val="autoZero"/>
        <c:crossBetween val="midCat"/>
        <c:majorUnit val="10"/>
      </c:valAx>
      <c:valAx>
        <c:axId val="225817488"/>
        <c:scaling>
          <c:orientation val="minMax"/>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816928"/>
        <c:crosses val="autoZero"/>
        <c:crossBetween val="midCat"/>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chemeClr val="tx1"/>
          </a:solidFill>
        </a:defRPr>
      </a:pPr>
      <a:endParaRPr lang="en-US"/>
    </a:p>
  </c:txPr>
  <c:externalData r:id="rId3">
    <c:autoUpdate val="0"/>
  </c:externalData>
  <c:userShapes r:id="rId4"/>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257217847769035E-2"/>
          <c:y val="0.18828409530538595"/>
          <c:w val="0.76636335268598621"/>
          <c:h val="0.59814517810070322"/>
        </c:manualLayout>
      </c:layout>
      <c:barChart>
        <c:barDir val="col"/>
        <c:grouping val="stacked"/>
        <c:varyColors val="0"/>
        <c:ser>
          <c:idx val="3"/>
          <c:order val="0"/>
          <c:tx>
            <c:strRef>
              <c:f>ElecUseBySector!$C$1</c:f>
              <c:strCache>
                <c:ptCount val="1"/>
                <c:pt idx="0">
                  <c:v>elec sales</c:v>
                </c:pt>
              </c:strCache>
            </c:strRef>
          </c:tx>
          <c:spPr>
            <a:solidFill>
              <a:schemeClr val="tx2"/>
            </a:solidFill>
            <a:ln>
              <a:noFill/>
            </a:ln>
            <a:effectLst/>
          </c:spPr>
          <c:invertIfNegative val="0"/>
          <c:cat>
            <c:numRef>
              <c:f>ElecUseBySector!$B$2:$B$16</c:f>
              <c:numCache>
                <c:formatCode>General</c:formatCode>
                <c:ptCount val="15"/>
                <c:pt idx="0">
                  <c:v>1990</c:v>
                </c:pt>
                <c:pt idx="1">
                  <c:v>2016</c:v>
                </c:pt>
                <c:pt idx="2">
                  <c:v>2040</c:v>
                </c:pt>
                <c:pt idx="4">
                  <c:v>1990</c:v>
                </c:pt>
                <c:pt idx="5">
                  <c:v>2016</c:v>
                </c:pt>
                <c:pt idx="6">
                  <c:v>2040</c:v>
                </c:pt>
                <c:pt idx="8">
                  <c:v>1990</c:v>
                </c:pt>
                <c:pt idx="9">
                  <c:v>2016</c:v>
                </c:pt>
                <c:pt idx="10">
                  <c:v>2040</c:v>
                </c:pt>
                <c:pt idx="12">
                  <c:v>1990</c:v>
                </c:pt>
                <c:pt idx="13">
                  <c:v>2016</c:v>
                </c:pt>
                <c:pt idx="14">
                  <c:v>2040</c:v>
                </c:pt>
              </c:numCache>
            </c:numRef>
          </c:cat>
          <c:val>
            <c:numRef>
              <c:f>ElecUseBySector!$C$2:$C$16</c:f>
              <c:numCache>
                <c:formatCode>General</c:formatCode>
                <c:ptCount val="15"/>
                <c:pt idx="0">
                  <c:v>924.01869899999997</c:v>
                </c:pt>
                <c:pt idx="1">
                  <c:v>1409.9135739999999</c:v>
                </c:pt>
                <c:pt idx="2">
                  <c:v>1478.6445309999999</c:v>
                </c:pt>
                <c:pt idx="4">
                  <c:v>838.26310599999999</c:v>
                </c:pt>
                <c:pt idx="5">
                  <c:v>1360.2020259999999</c:v>
                </c:pt>
                <c:pt idx="6">
                  <c:v>1463.3603519999999</c:v>
                </c:pt>
                <c:pt idx="8">
                  <c:v>945.52169499999991</c:v>
                </c:pt>
                <c:pt idx="9">
                  <c:v>946.10223399999995</c:v>
                </c:pt>
                <c:pt idx="10">
                  <c:v>1161.884399</c:v>
                </c:pt>
                <c:pt idx="12">
                  <c:v>4.7511650000000003</c:v>
                </c:pt>
                <c:pt idx="13">
                  <c:v>10.607469</c:v>
                </c:pt>
                <c:pt idx="14">
                  <c:v>97.755859000000001</c:v>
                </c:pt>
              </c:numCache>
            </c:numRef>
          </c:val>
        </c:ser>
        <c:ser>
          <c:idx val="0"/>
          <c:order val="1"/>
          <c:tx>
            <c:strRef>
              <c:f>ElecUseBySector!$D$1</c:f>
              <c:strCache>
                <c:ptCount val="1"/>
                <c:pt idx="0">
                  <c:v>direct use</c:v>
                </c:pt>
              </c:strCache>
            </c:strRef>
          </c:tx>
          <c:spPr>
            <a:solidFill>
              <a:schemeClr val="accent1"/>
            </a:solidFill>
            <a:ln>
              <a:noFill/>
            </a:ln>
            <a:effectLst/>
          </c:spPr>
          <c:invertIfNegative val="0"/>
          <c:cat>
            <c:numRef>
              <c:f>ElecUseBySector!$B$2:$B$16</c:f>
              <c:numCache>
                <c:formatCode>General</c:formatCode>
                <c:ptCount val="15"/>
                <c:pt idx="0">
                  <c:v>1990</c:v>
                </c:pt>
                <c:pt idx="1">
                  <c:v>2016</c:v>
                </c:pt>
                <c:pt idx="2">
                  <c:v>2040</c:v>
                </c:pt>
                <c:pt idx="4">
                  <c:v>1990</c:v>
                </c:pt>
                <c:pt idx="5">
                  <c:v>2016</c:v>
                </c:pt>
                <c:pt idx="6">
                  <c:v>2040</c:v>
                </c:pt>
                <c:pt idx="8">
                  <c:v>1990</c:v>
                </c:pt>
                <c:pt idx="9">
                  <c:v>2016</c:v>
                </c:pt>
                <c:pt idx="10">
                  <c:v>2040</c:v>
                </c:pt>
                <c:pt idx="12">
                  <c:v>1990</c:v>
                </c:pt>
                <c:pt idx="13">
                  <c:v>2016</c:v>
                </c:pt>
                <c:pt idx="14">
                  <c:v>2040</c:v>
                </c:pt>
              </c:numCache>
            </c:numRef>
          </c:cat>
          <c:val>
            <c:numRef>
              <c:f>ElecUseBySector!$D$2:$D$16</c:f>
              <c:numCache>
                <c:formatCode>General</c:formatCode>
                <c:ptCount val="15"/>
                <c:pt idx="0">
                  <c:v>0</c:v>
                </c:pt>
                <c:pt idx="1">
                  <c:v>13.24537793</c:v>
                </c:pt>
                <c:pt idx="2">
                  <c:v>128.70962499999999</c:v>
                </c:pt>
                <c:pt idx="4">
                  <c:v>2.5750076243716351</c:v>
                </c:pt>
                <c:pt idx="5">
                  <c:v>18.862376952999998</c:v>
                </c:pt>
                <c:pt idx="6">
                  <c:v>96.088218749999996</c:v>
                </c:pt>
                <c:pt idx="8">
                  <c:v>57.715992375628083</c:v>
                </c:pt>
                <c:pt idx="9">
                  <c:v>102.48581800000001</c:v>
                </c:pt>
                <c:pt idx="10">
                  <c:v>161.90978799999999</c:v>
                </c:pt>
                <c:pt idx="12">
                  <c:v>0</c:v>
                </c:pt>
                <c:pt idx="13">
                  <c:v>0</c:v>
                </c:pt>
                <c:pt idx="14">
                  <c:v>0</c:v>
                </c:pt>
              </c:numCache>
            </c:numRef>
          </c:val>
        </c:ser>
        <c:dLbls>
          <c:showLegendKey val="0"/>
          <c:showVal val="0"/>
          <c:showCatName val="0"/>
          <c:showSerName val="0"/>
          <c:showPercent val="0"/>
          <c:showBubbleSize val="0"/>
        </c:dLbls>
        <c:gapWidth val="67"/>
        <c:overlap val="100"/>
        <c:axId val="225821408"/>
        <c:axId val="225820848"/>
      </c:barChart>
      <c:catAx>
        <c:axId val="225821408"/>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5820848"/>
        <c:crosses val="autoZero"/>
        <c:auto val="1"/>
        <c:lblAlgn val="ctr"/>
        <c:lblOffset val="100"/>
        <c:noMultiLvlLbl val="0"/>
      </c:catAx>
      <c:valAx>
        <c:axId val="225820848"/>
        <c:scaling>
          <c:orientation val="minMax"/>
          <c:min val="0"/>
        </c:scaling>
        <c:delete val="0"/>
        <c:axPos val="l"/>
        <c:majorGridlines>
          <c:spPr>
            <a:ln w="9525" cap="flat" cmpd="sng" algn="ctr">
              <a:solidFill>
                <a:schemeClr val="bg1">
                  <a:lumMod val="6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5821408"/>
        <c:crosses val="autoZero"/>
        <c:crossBetween val="between"/>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144867308253135E-2"/>
          <c:y val="0.18701081388502949"/>
          <c:w val="0.82262697767794868"/>
          <c:h val="0.78712124309781673"/>
        </c:manualLayout>
      </c:layout>
      <c:lineChart>
        <c:grouping val="standard"/>
        <c:varyColors val="0"/>
        <c:ser>
          <c:idx val="0"/>
          <c:order val="1"/>
          <c:spPr>
            <a:ln w="22225" cap="rnd">
              <a:solidFill>
                <a:schemeClr val="accent2"/>
              </a:solidFill>
              <a:round/>
            </a:ln>
            <a:effectLst/>
          </c:spPr>
          <c:marker>
            <c:symbol val="none"/>
          </c:marker>
          <c:cat>
            <c:numRef>
              <c:f>ElecUseBySector!$B$1:$BJ$1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ElecUseBySector!$B$2:$BJ$2</c:f>
              <c:numCache>
                <c:formatCode>General</c:formatCode>
                <c:ptCount val="61"/>
                <c:pt idx="0">
                  <c:v>2.4393436781007916</c:v>
                </c:pt>
                <c:pt idx="1">
                  <c:v>2.0899131905599999</c:v>
                </c:pt>
                <c:pt idx="2">
                  <c:v>0.24631483664305787</c:v>
                </c:pt>
                <c:pt idx="3">
                  <c:v>0.89132949165566799</c:v>
                </c:pt>
                <c:pt idx="4">
                  <c:v>2.1084138404932284</c:v>
                </c:pt>
                <c:pt idx="5">
                  <c:v>3.6593271578519548</c:v>
                </c:pt>
                <c:pt idx="6">
                  <c:v>3.2672988944733472</c:v>
                </c:pt>
                <c:pt idx="7">
                  <c:v>2.440554644010251</c:v>
                </c:pt>
                <c:pt idx="8">
                  <c:v>3.5191500444441415</c:v>
                </c:pt>
                <c:pt idx="9">
                  <c:v>5.1721224254310361</c:v>
                </c:pt>
                <c:pt idx="10">
                  <c:v>4.9074476176652393</c:v>
                </c:pt>
                <c:pt idx="11">
                  <c:v>3.8334615870908584</c:v>
                </c:pt>
                <c:pt idx="12">
                  <c:v>1.6839974826602822</c:v>
                </c:pt>
                <c:pt idx="13">
                  <c:v>1.8865354137312496</c:v>
                </c:pt>
                <c:pt idx="14">
                  <c:v>2.2014015674333809</c:v>
                </c:pt>
                <c:pt idx="15">
                  <c:v>2.9794631469948429</c:v>
                </c:pt>
                <c:pt idx="16">
                  <c:v>2.7356567735373316</c:v>
                </c:pt>
                <c:pt idx="17">
                  <c:v>2.3356845941609139</c:v>
                </c:pt>
                <c:pt idx="18">
                  <c:v>2.678731110908239</c:v>
                </c:pt>
                <c:pt idx="19">
                  <c:v>2.302328779561913</c:v>
                </c:pt>
                <c:pt idx="20">
                  <c:v>2.8507414862042335</c:v>
                </c:pt>
                <c:pt idx="21">
                  <c:v>1.2685716809089032</c:v>
                </c:pt>
                <c:pt idx="22">
                  <c:v>1.3959046983192502</c:v>
                </c:pt>
                <c:pt idx="23">
                  <c:v>0.642348678836413</c:v>
                </c:pt>
                <c:pt idx="24">
                  <c:v>1.4668719131500252</c:v>
                </c:pt>
                <c:pt idx="25">
                  <c:v>1.6196542392320268</c:v>
                </c:pt>
                <c:pt idx="26">
                  <c:v>1.3897957605746081</c:v>
                </c:pt>
                <c:pt idx="27">
                  <c:v>1.5395455040734918</c:v>
                </c:pt>
                <c:pt idx="28">
                  <c:v>0.48030315950469138</c:v>
                </c:pt>
                <c:pt idx="29">
                  <c:v>-0.8198707553341511</c:v>
                </c:pt>
                <c:pt idx="30">
                  <c:v>-2.9818602849440712E-2</c:v>
                </c:pt>
                <c:pt idx="31">
                  <c:v>0.14153364041495919</c:v>
                </c:pt>
                <c:pt idx="32">
                  <c:v>0.96260522644147084</c:v>
                </c:pt>
                <c:pt idx="33">
                  <c:v>-0.15823993690902149</c:v>
                </c:pt>
                <c:pt idx="34">
                  <c:v>0.17717863731463446</c:v>
                </c:pt>
                <c:pt idx="35">
                  <c:v>0.26864549247440639</c:v>
                </c:pt>
                <c:pt idx="36">
                  <c:v>0.1214669707086502</c:v>
                </c:pt>
                <c:pt idx="37">
                  <c:v>-0.19661143343994159</c:v>
                </c:pt>
                <c:pt idx="38">
                  <c:v>0.85049643165850952</c:v>
                </c:pt>
                <c:pt idx="39">
                  <c:v>0.98304235644279814</c:v>
                </c:pt>
                <c:pt idx="40">
                  <c:v>1.0607149264480809</c:v>
                </c:pt>
                <c:pt idx="41">
                  <c:v>0.54914705841300204</c:v>
                </c:pt>
                <c:pt idx="42">
                  <c:v>0.42791456355930624</c:v>
                </c:pt>
                <c:pt idx="43">
                  <c:v>0.59244153736193184</c:v>
                </c:pt>
                <c:pt idx="44">
                  <c:v>0.63301942364986097</c:v>
                </c:pt>
                <c:pt idx="45">
                  <c:v>0.61908059616253563</c:v>
                </c:pt>
                <c:pt idx="46">
                  <c:v>0.52714768200468054</c:v>
                </c:pt>
                <c:pt idx="47">
                  <c:v>0.44238754328773666</c:v>
                </c:pt>
                <c:pt idx="48">
                  <c:v>0.44961236198377552</c:v>
                </c:pt>
                <c:pt idx="49">
                  <c:v>0.51587185466810404</c:v>
                </c:pt>
                <c:pt idx="50">
                  <c:v>0.51676433775429409</c:v>
                </c:pt>
                <c:pt idx="51">
                  <c:v>0.51624841978583635</c:v>
                </c:pt>
                <c:pt idx="52">
                  <c:v>0.52906297983175143</c:v>
                </c:pt>
                <c:pt idx="53">
                  <c:v>0.64527147402930751</c:v>
                </c:pt>
                <c:pt idx="54">
                  <c:v>0.78897871278453824</c:v>
                </c:pt>
                <c:pt idx="55">
                  <c:v>0.88576982918435743</c:v>
                </c:pt>
                <c:pt idx="56">
                  <c:v>0.92796792300071651</c:v>
                </c:pt>
                <c:pt idx="57">
                  <c:v>0.94280331251208604</c:v>
                </c:pt>
                <c:pt idx="58">
                  <c:v>0.9839436688975578</c:v>
                </c:pt>
                <c:pt idx="59">
                  <c:v>1.0195730970571137</c:v>
                </c:pt>
                <c:pt idx="60">
                  <c:v>1.0109296920740585</c:v>
                </c:pt>
              </c:numCache>
            </c:numRef>
          </c:val>
          <c:smooth val="0"/>
        </c:ser>
        <c:dLbls>
          <c:showLegendKey val="0"/>
          <c:showVal val="0"/>
          <c:showCatName val="0"/>
          <c:showSerName val="0"/>
          <c:showPercent val="0"/>
          <c:showBubbleSize val="0"/>
        </c:dLbls>
        <c:smooth val="0"/>
        <c:axId val="225799568"/>
        <c:axId val="224206640"/>
        <c:extLst>
          <c:ext xmlns:c15="http://schemas.microsoft.com/office/drawing/2012/chart" uri="{02D57815-91ED-43cb-92C2-25804820EDAC}">
            <c15:filteredLineSeries>
              <c15:ser>
                <c:idx val="3"/>
                <c:order val="0"/>
                <c:spPr>
                  <a:ln w="28575" cap="rnd">
                    <a:solidFill>
                      <a:schemeClr val="tx2"/>
                    </a:solidFill>
                    <a:round/>
                  </a:ln>
                  <a:effectLst/>
                </c:spPr>
                <c:marker>
                  <c:symbol val="none"/>
                </c:marker>
                <c:cat>
                  <c:numRef>
                    <c:extLst>
                      <c:ext uri="{02D57815-91ED-43cb-92C2-25804820EDAC}">
                        <c15:formulaRef>
                          <c15:sqref>ElecUseBySector!$B$1:$BJ$1</c15:sqref>
                        </c15:formulaRef>
                      </c:ext>
                    </c:extLst>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extLst>
                      <c:ext uri="{02D57815-91ED-43cb-92C2-25804820EDAC}">
                        <c15:formulaRef>
                          <c15:sqref>ElecUseBySector!$B$1:$BT$1</c15:sqref>
                        </c15:formulaRef>
                      </c:ext>
                    </c:extLst>
                    <c:numCache>
                      <c:formatCode>General</c:formatCode>
                      <c:ptCount val="7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pt idx="61">
                        <c:v>2041</c:v>
                      </c:pt>
                      <c:pt idx="62">
                        <c:v>2042</c:v>
                      </c:pt>
                      <c:pt idx="63">
                        <c:v>2043</c:v>
                      </c:pt>
                      <c:pt idx="64">
                        <c:v>2044</c:v>
                      </c:pt>
                      <c:pt idx="65">
                        <c:v>2045</c:v>
                      </c:pt>
                      <c:pt idx="66">
                        <c:v>2046</c:v>
                      </c:pt>
                      <c:pt idx="67">
                        <c:v>2047</c:v>
                      </c:pt>
                      <c:pt idx="68">
                        <c:v>2048</c:v>
                      </c:pt>
                      <c:pt idx="69">
                        <c:v>2049</c:v>
                      </c:pt>
                      <c:pt idx="70">
                        <c:v>2050</c:v>
                      </c:pt>
                    </c:numCache>
                  </c:numRef>
                </c:val>
                <c:smooth val="0"/>
              </c15:ser>
            </c15:filteredLineSeries>
          </c:ext>
        </c:extLst>
      </c:lineChart>
      <c:catAx>
        <c:axId val="225799568"/>
        <c:scaling>
          <c:orientation val="minMax"/>
        </c:scaling>
        <c:delete val="0"/>
        <c:axPos val="b"/>
        <c:numFmt formatCode="General" sourceLinked="1"/>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4206640"/>
        <c:crosses val="autoZero"/>
        <c:auto val="1"/>
        <c:lblAlgn val="ctr"/>
        <c:lblOffset val="100"/>
        <c:tickLblSkip val="20"/>
        <c:tickMarkSkip val="10"/>
        <c:noMultiLvlLbl val="0"/>
      </c:catAx>
      <c:valAx>
        <c:axId val="224206640"/>
        <c:scaling>
          <c:orientation val="minMax"/>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5799568"/>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45930962294084"/>
          <c:y val="0.1599345860308212"/>
          <c:w val="0.84308313263263823"/>
          <c:h val="0.75343686205890925"/>
        </c:manualLayout>
      </c:layout>
      <c:lineChart>
        <c:grouping val="standard"/>
        <c:varyColors val="0"/>
        <c:ser>
          <c:idx val="4"/>
          <c:order val="0"/>
          <c:tx>
            <c:strRef>
              <c:f>gen_ref_noCPPv2!$A$6</c:f>
              <c:strCache>
                <c:ptCount val="1"/>
                <c:pt idx="0">
                  <c:v>    Renewable Sources 5,9/</c:v>
                </c:pt>
              </c:strCache>
            </c:strRef>
          </c:tx>
          <c:spPr>
            <a:ln w="22225" cap="rnd">
              <a:solidFill>
                <a:schemeClr val="accent3"/>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gen_ref_noCPPv2!$B$6:$BJ$6</c:f>
              <c:numCache>
                <c:formatCode>General</c:formatCode>
                <c:ptCount val="61"/>
                <c:pt idx="0">
                  <c:v>284.68833200000006</c:v>
                </c:pt>
                <c:pt idx="1">
                  <c:v>269.89865600000002</c:v>
                </c:pt>
                <c:pt idx="2">
                  <c:v>317.53779699999996</c:v>
                </c:pt>
                <c:pt idx="3">
                  <c:v>341.74723600000004</c:v>
                </c:pt>
                <c:pt idx="4">
                  <c:v>332.94955800000002</c:v>
                </c:pt>
                <c:pt idx="5">
                  <c:v>295.03503199999994</c:v>
                </c:pt>
                <c:pt idx="6">
                  <c:v>305.50813700000003</c:v>
                </c:pt>
                <c:pt idx="7">
                  <c:v>265.12262099999998</c:v>
                </c:pt>
                <c:pt idx="8">
                  <c:v>238.08509100000003</c:v>
                </c:pt>
                <c:pt idx="9">
                  <c:v>325.33257800000001</c:v>
                </c:pt>
                <c:pt idx="10">
                  <c:v>357.23807200000005</c:v>
                </c:pt>
                <c:pt idx="11">
                  <c:v>357.77345300000002</c:v>
                </c:pt>
                <c:pt idx="12">
                  <c:v>326.85782499999993</c:v>
                </c:pt>
                <c:pt idx="13">
                  <c:v>356.70729</c:v>
                </c:pt>
                <c:pt idx="14">
                  <c:v>336.66087599999997</c:v>
                </c:pt>
                <c:pt idx="15">
                  <c:v>384.79813300000001</c:v>
                </c:pt>
                <c:pt idx="16">
                  <c:v>422.95766700000007</c:v>
                </c:pt>
                <c:pt idx="17">
                  <c:v>433.63611399999996</c:v>
                </c:pt>
                <c:pt idx="18">
                  <c:v>400.42406700000004</c:v>
                </c:pt>
                <c:pt idx="19">
                  <c:v>398.95903099999998</c:v>
                </c:pt>
                <c:pt idx="20">
                  <c:v>356.47857099999999</c:v>
                </c:pt>
                <c:pt idx="21">
                  <c:v>287.72968900000001</c:v>
                </c:pt>
                <c:pt idx="22">
                  <c:v>343.43800100000004</c:v>
                </c:pt>
                <c:pt idx="23">
                  <c:v>355.29310900000002</c:v>
                </c:pt>
                <c:pt idx="24">
                  <c:v>351.48463199999998</c:v>
                </c:pt>
                <c:pt idx="25">
                  <c:v>357.65065299999998</c:v>
                </c:pt>
                <c:pt idx="26">
                  <c:v>385.77190900000005</c:v>
                </c:pt>
                <c:pt idx="27">
                  <c:v>352.74748499999998</c:v>
                </c:pt>
                <c:pt idx="28">
                  <c:v>380.932389</c:v>
                </c:pt>
                <c:pt idx="29">
                  <c:v>417.72379699999999</c:v>
                </c:pt>
                <c:pt idx="30">
                  <c:v>427.37607699999995</c:v>
                </c:pt>
                <c:pt idx="31">
                  <c:v>513.33609699999988</c:v>
                </c:pt>
                <c:pt idx="32">
                  <c:v>494.57319299999995</c:v>
                </c:pt>
                <c:pt idx="33">
                  <c:v>522.07344899999998</c:v>
                </c:pt>
                <c:pt idx="34">
                  <c:v>538.57932000000005</c:v>
                </c:pt>
                <c:pt idx="35">
                  <c:v>549.52667700000006</c:v>
                </c:pt>
                <c:pt idx="36">
                  <c:v>612.27612299999998</c:v>
                </c:pt>
                <c:pt idx="37">
                  <c:v>649.11602800000003</c:v>
                </c:pt>
                <c:pt idx="38">
                  <c:v>699.23791500000004</c:v>
                </c:pt>
                <c:pt idx="39">
                  <c:v>739.51983600000005</c:v>
                </c:pt>
                <c:pt idx="40">
                  <c:v>798.44604500000003</c:v>
                </c:pt>
                <c:pt idx="41">
                  <c:v>867.99670400000002</c:v>
                </c:pt>
                <c:pt idx="42">
                  <c:v>956.94946300000004</c:v>
                </c:pt>
                <c:pt idx="43">
                  <c:v>1006.844727</c:v>
                </c:pt>
                <c:pt idx="44">
                  <c:v>1022.432861</c:v>
                </c:pt>
                <c:pt idx="45">
                  <c:v>1030.505371</c:v>
                </c:pt>
                <c:pt idx="46">
                  <c:v>1040.9528809999999</c:v>
                </c:pt>
                <c:pt idx="47">
                  <c:v>1056.207764</c:v>
                </c:pt>
                <c:pt idx="48">
                  <c:v>1069.8447269999999</c:v>
                </c:pt>
                <c:pt idx="49">
                  <c:v>1091.1816409999999</c:v>
                </c:pt>
                <c:pt idx="50">
                  <c:v>1114.3842770000001</c:v>
                </c:pt>
                <c:pt idx="51">
                  <c:v>1133.1461179999999</c:v>
                </c:pt>
                <c:pt idx="52">
                  <c:v>1146.637939</c:v>
                </c:pt>
                <c:pt idx="53">
                  <c:v>1172.730591</c:v>
                </c:pt>
                <c:pt idx="54">
                  <c:v>1192.8032229999999</c:v>
                </c:pt>
                <c:pt idx="55">
                  <c:v>1213.319336</c:v>
                </c:pt>
                <c:pt idx="56">
                  <c:v>1244.526001</c:v>
                </c:pt>
                <c:pt idx="57">
                  <c:v>1265.0504149999999</c:v>
                </c:pt>
                <c:pt idx="58">
                  <c:v>1292.2164310000001</c:v>
                </c:pt>
                <c:pt idx="59">
                  <c:v>1320.760986</c:v>
                </c:pt>
                <c:pt idx="60">
                  <c:v>1354.1763920000001</c:v>
                </c:pt>
              </c:numCache>
            </c:numRef>
          </c:val>
          <c:smooth val="0"/>
        </c:ser>
        <c:ser>
          <c:idx val="5"/>
          <c:order val="1"/>
          <c:tx>
            <c:strRef>
              <c:f>gen_ref_noCPPv2!#REF!</c:f>
              <c:strCache>
                <c:ptCount val="1"/>
                <c:pt idx="0">
                  <c:v>#REF!</c:v>
                </c:pt>
              </c:strCache>
            </c:strRef>
          </c:tx>
          <c:spPr>
            <a:ln w="22225" cap="rnd">
              <a:solidFill>
                <a:schemeClr val="accent6"/>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gen_ref_noCPPv2!#REF!</c:f>
              <c:numCache>
                <c:formatCode>General</c:formatCode>
                <c:ptCount val="1"/>
                <c:pt idx="0">
                  <c:v>1</c:v>
                </c:pt>
              </c:numCache>
            </c:numRef>
          </c:val>
          <c:smooth val="0"/>
        </c:ser>
        <c:ser>
          <c:idx val="7"/>
          <c:order val="2"/>
          <c:tx>
            <c:strRef>
              <c:f>gen_ref_noCPPv2!#REF!</c:f>
              <c:strCache>
                <c:ptCount val="1"/>
                <c:pt idx="0">
                  <c:v>#REF!</c:v>
                </c:pt>
              </c:strCache>
            </c:strRef>
          </c:tx>
          <c:spPr>
            <a:ln w="22225" cap="rnd">
              <a:solidFill>
                <a:schemeClr val="accent2">
                  <a:lumMod val="60000"/>
                </a:schemeClr>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gen_ref_noCPPv2!#REF!</c:f>
              <c:numCache>
                <c:formatCode>General</c:formatCode>
                <c:ptCount val="1"/>
                <c:pt idx="0">
                  <c:v>1</c:v>
                </c:pt>
              </c:numCache>
            </c:numRef>
          </c:val>
          <c:smooth val="0"/>
        </c:ser>
        <c:ser>
          <c:idx val="3"/>
          <c:order val="3"/>
          <c:tx>
            <c:strRef>
              <c:f>gen_ref_noCPPv2!$A$2</c:f>
              <c:strCache>
                <c:ptCount val="1"/>
                <c:pt idx="0">
                  <c:v>    Coal</c:v>
                </c:pt>
              </c:strCache>
            </c:strRef>
          </c:tx>
          <c:spPr>
            <a:ln w="22225" cap="rnd">
              <a:solidFill>
                <a:sysClr val="windowText" lastClr="000000"/>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gen_ref_noCPPv2!$B$2:$BJ$2</c:f>
              <c:numCache>
                <c:formatCode>General</c:formatCode>
                <c:ptCount val="61"/>
                <c:pt idx="0">
                  <c:v>1161.5623680000001</c:v>
                </c:pt>
                <c:pt idx="1">
                  <c:v>1203.2032320000001</c:v>
                </c:pt>
                <c:pt idx="2">
                  <c:v>1192.0042039999998</c:v>
                </c:pt>
                <c:pt idx="3">
                  <c:v>1259.4242790000001</c:v>
                </c:pt>
                <c:pt idx="4">
                  <c:v>1341.680752</c:v>
                </c:pt>
                <c:pt idx="5">
                  <c:v>1402.128125</c:v>
                </c:pt>
                <c:pt idx="6">
                  <c:v>1385.8314520000001</c:v>
                </c:pt>
                <c:pt idx="7">
                  <c:v>1463.781289</c:v>
                </c:pt>
                <c:pt idx="8">
                  <c:v>1540.6527739999999</c:v>
                </c:pt>
                <c:pt idx="9">
                  <c:v>1583.779139</c:v>
                </c:pt>
                <c:pt idx="10">
                  <c:v>1594.011479</c:v>
                </c:pt>
                <c:pt idx="11">
                  <c:v>1590.622748</c:v>
                </c:pt>
                <c:pt idx="12">
                  <c:v>1621.2060390000001</c:v>
                </c:pt>
                <c:pt idx="13">
                  <c:v>1690.070232</c:v>
                </c:pt>
                <c:pt idx="14">
                  <c:v>1690.6938640000001</c:v>
                </c:pt>
                <c:pt idx="15">
                  <c:v>1709.4264680000001</c:v>
                </c:pt>
                <c:pt idx="16">
                  <c:v>1795.1955930000001</c:v>
                </c:pt>
                <c:pt idx="17">
                  <c:v>1845.0157360000001</c:v>
                </c:pt>
                <c:pt idx="18">
                  <c:v>1873.5156899999999</c:v>
                </c:pt>
                <c:pt idx="19">
                  <c:v>1881.0872239999999</c:v>
                </c:pt>
                <c:pt idx="20">
                  <c:v>1966.264596</c:v>
                </c:pt>
                <c:pt idx="21">
                  <c:v>1903.9559420000001</c:v>
                </c:pt>
                <c:pt idx="22">
                  <c:v>1933.1303540000001</c:v>
                </c:pt>
                <c:pt idx="23">
                  <c:v>1973.736752</c:v>
                </c:pt>
                <c:pt idx="24">
                  <c:v>1978.300549</c:v>
                </c:pt>
                <c:pt idx="25">
                  <c:v>2012.8730460000002</c:v>
                </c:pt>
                <c:pt idx="26">
                  <c:v>1990.511135</c:v>
                </c:pt>
                <c:pt idx="27">
                  <c:v>2016.455584</c:v>
                </c:pt>
                <c:pt idx="28">
                  <c:v>1985.8012469999999</c:v>
                </c:pt>
                <c:pt idx="29">
                  <c:v>1755.9042529999999</c:v>
                </c:pt>
                <c:pt idx="30">
                  <c:v>1847.2902790000001</c:v>
                </c:pt>
                <c:pt idx="31">
                  <c:v>1733.4300049999999</c:v>
                </c:pt>
                <c:pt idx="32">
                  <c:v>1514.0429450000001</c:v>
                </c:pt>
                <c:pt idx="33">
                  <c:v>1581.114716</c:v>
                </c:pt>
                <c:pt idx="34">
                  <c:v>1581.7103500000001</c:v>
                </c:pt>
                <c:pt idx="35">
                  <c:v>1356.0572979999999</c:v>
                </c:pt>
                <c:pt idx="36">
                  <c:v>1232.9049070000001</c:v>
                </c:pt>
                <c:pt idx="37">
                  <c:v>1250.159668</c:v>
                </c:pt>
                <c:pt idx="38">
                  <c:v>1260.5157469999999</c:v>
                </c:pt>
                <c:pt idx="39">
                  <c:v>1331.331177</c:v>
                </c:pt>
                <c:pt idx="40">
                  <c:v>1371.9582519999999</c:v>
                </c:pt>
                <c:pt idx="41">
                  <c:v>1342.706909</c:v>
                </c:pt>
                <c:pt idx="42">
                  <c:v>1295.110596</c:v>
                </c:pt>
                <c:pt idx="43">
                  <c:v>1273.36853</c:v>
                </c:pt>
                <c:pt idx="44">
                  <c:v>1242.380737</c:v>
                </c:pt>
                <c:pt idx="45">
                  <c:v>1205.0322269999999</c:v>
                </c:pt>
                <c:pt idx="46">
                  <c:v>1162.352173</c:v>
                </c:pt>
                <c:pt idx="47">
                  <c:v>1121.6427000000001</c:v>
                </c:pt>
                <c:pt idx="48">
                  <c:v>1086.3557129999999</c:v>
                </c:pt>
                <c:pt idx="49">
                  <c:v>1051.9017329999999</c:v>
                </c:pt>
                <c:pt idx="50">
                  <c:v>1023.864136</c:v>
                </c:pt>
                <c:pt idx="51">
                  <c:v>1023.730408</c:v>
                </c:pt>
                <c:pt idx="52">
                  <c:v>1013.715454</c:v>
                </c:pt>
                <c:pt idx="53">
                  <c:v>1010.996399</c:v>
                </c:pt>
                <c:pt idx="54">
                  <c:v>996.978882</c:v>
                </c:pt>
                <c:pt idx="55">
                  <c:v>981.144409</c:v>
                </c:pt>
                <c:pt idx="56">
                  <c:v>981.33245799999997</c:v>
                </c:pt>
                <c:pt idx="57">
                  <c:v>968.33032200000002</c:v>
                </c:pt>
                <c:pt idx="58">
                  <c:v>956.61987299999998</c:v>
                </c:pt>
                <c:pt idx="59">
                  <c:v>949.97943099999998</c:v>
                </c:pt>
                <c:pt idx="60">
                  <c:v>945.53527799999995</c:v>
                </c:pt>
              </c:numCache>
            </c:numRef>
          </c:val>
          <c:smooth val="0"/>
        </c:ser>
        <c:ser>
          <c:idx val="0"/>
          <c:order val="4"/>
          <c:tx>
            <c:strRef>
              <c:f>gen_ref_noCPPv2!$A$4</c:f>
              <c:strCache>
                <c:ptCount val="1"/>
                <c:pt idx="0">
                  <c:v>    Natural Gas</c:v>
                </c:pt>
              </c:strCache>
            </c:strRef>
          </c:tx>
          <c:spPr>
            <a:ln w="22225" cap="rnd">
              <a:solidFill>
                <a:schemeClr val="accent1"/>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gen_ref_noCPPv2!$B$4:$BJ$4</c:f>
              <c:numCache>
                <c:formatCode>General</c:formatCode>
                <c:ptCount val="61"/>
                <c:pt idx="0">
                  <c:v>346.23990000000003</c:v>
                </c:pt>
                <c:pt idx="1">
                  <c:v>345.777173</c:v>
                </c:pt>
                <c:pt idx="2">
                  <c:v>305.259749</c:v>
                </c:pt>
                <c:pt idx="3">
                  <c:v>274.09845799999999</c:v>
                </c:pt>
                <c:pt idx="4">
                  <c:v>297.393596</c:v>
                </c:pt>
                <c:pt idx="5">
                  <c:v>291.945965</c:v>
                </c:pt>
                <c:pt idx="6">
                  <c:v>248.508433</c:v>
                </c:pt>
                <c:pt idx="7">
                  <c:v>272.62080300000002</c:v>
                </c:pt>
                <c:pt idx="8">
                  <c:v>252.800704</c:v>
                </c:pt>
                <c:pt idx="9">
                  <c:v>352.62886599999996</c:v>
                </c:pt>
                <c:pt idx="10">
                  <c:v>372.765154</c:v>
                </c:pt>
                <c:pt idx="11">
                  <c:v>381.55301700000001</c:v>
                </c:pt>
                <c:pt idx="12">
                  <c:v>404.07437199999998</c:v>
                </c:pt>
                <c:pt idx="13">
                  <c:v>414.92679800000002</c:v>
                </c:pt>
                <c:pt idx="14">
                  <c:v>460.21868199999994</c:v>
                </c:pt>
                <c:pt idx="15">
                  <c:v>496.05794500000002</c:v>
                </c:pt>
                <c:pt idx="16">
                  <c:v>455.05557599999997</c:v>
                </c:pt>
                <c:pt idx="17">
                  <c:v>479.39866999999998</c:v>
                </c:pt>
                <c:pt idx="18">
                  <c:v>531.25710400000003</c:v>
                </c:pt>
                <c:pt idx="19">
                  <c:v>556.39612699999998</c:v>
                </c:pt>
                <c:pt idx="20">
                  <c:v>601.03815899999995</c:v>
                </c:pt>
                <c:pt idx="21">
                  <c:v>639.12911899999995</c:v>
                </c:pt>
                <c:pt idx="22">
                  <c:v>691.00574399999994</c:v>
                </c:pt>
                <c:pt idx="23">
                  <c:v>649.90753900000004</c:v>
                </c:pt>
                <c:pt idx="24">
                  <c:v>710.10001699999998</c:v>
                </c:pt>
                <c:pt idx="25">
                  <c:v>760.96025399999996</c:v>
                </c:pt>
                <c:pt idx="26">
                  <c:v>816.44077000000004</c:v>
                </c:pt>
                <c:pt idx="27">
                  <c:v>896.58979099999999</c:v>
                </c:pt>
                <c:pt idx="28">
                  <c:v>882.9805990000001</c:v>
                </c:pt>
                <c:pt idx="29">
                  <c:v>920.97868099999994</c:v>
                </c:pt>
                <c:pt idx="30">
                  <c:v>987.69723400000009</c:v>
                </c:pt>
                <c:pt idx="31">
                  <c:v>1013.688929</c:v>
                </c:pt>
                <c:pt idx="32">
                  <c:v>1225.8941750000001</c:v>
                </c:pt>
                <c:pt idx="33">
                  <c:v>1124.83556</c:v>
                </c:pt>
                <c:pt idx="34">
                  <c:v>1126.608958</c:v>
                </c:pt>
                <c:pt idx="35">
                  <c:v>1335.0679359999999</c:v>
                </c:pt>
                <c:pt idx="36">
                  <c:v>1414.453857</c:v>
                </c:pt>
                <c:pt idx="37">
                  <c:v>1384.8139650000001</c:v>
                </c:pt>
                <c:pt idx="38">
                  <c:v>1386.729004</c:v>
                </c:pt>
                <c:pt idx="39">
                  <c:v>1322.5249020000001</c:v>
                </c:pt>
                <c:pt idx="40">
                  <c:v>1235.1142580000001</c:v>
                </c:pt>
                <c:pt idx="41">
                  <c:v>1202.559692</c:v>
                </c:pt>
                <c:pt idx="42">
                  <c:v>1177.5695800000001</c:v>
                </c:pt>
                <c:pt idx="43">
                  <c:v>1177.0092770000001</c:v>
                </c:pt>
                <c:pt idx="44">
                  <c:v>1223.7330320000001</c:v>
                </c:pt>
                <c:pt idx="45">
                  <c:v>1281.887573</c:v>
                </c:pt>
                <c:pt idx="46">
                  <c:v>1342.5067140000001</c:v>
                </c:pt>
                <c:pt idx="47">
                  <c:v>1387.8835449999999</c:v>
                </c:pt>
                <c:pt idx="48">
                  <c:v>1433.3686520000001</c:v>
                </c:pt>
                <c:pt idx="49">
                  <c:v>1473.0648189999999</c:v>
                </c:pt>
                <c:pt idx="50">
                  <c:v>1498.5207519999999</c:v>
                </c:pt>
                <c:pt idx="51">
                  <c:v>1503.825439</c:v>
                </c:pt>
                <c:pt idx="52">
                  <c:v>1535.379639</c:v>
                </c:pt>
                <c:pt idx="53">
                  <c:v>1550.511475</c:v>
                </c:pt>
                <c:pt idx="54">
                  <c:v>1603.134644</c:v>
                </c:pt>
                <c:pt idx="55">
                  <c:v>1666.127197</c:v>
                </c:pt>
                <c:pt idx="56">
                  <c:v>1683.794312</c:v>
                </c:pt>
                <c:pt idx="57">
                  <c:v>1732.2696530000001</c:v>
                </c:pt>
                <c:pt idx="58">
                  <c:v>1770.6154790000001</c:v>
                </c:pt>
                <c:pt idx="59">
                  <c:v>1802.377197</c:v>
                </c:pt>
                <c:pt idx="60">
                  <c:v>1818.4764399999999</c:v>
                </c:pt>
              </c:numCache>
            </c:numRef>
          </c:val>
          <c:smooth val="0"/>
        </c:ser>
        <c:ser>
          <c:idx val="1"/>
          <c:order val="5"/>
          <c:tx>
            <c:strRef>
              <c:f>gen_ref_noCPPv2!$A$5</c:f>
              <c:strCache>
                <c:ptCount val="1"/>
                <c:pt idx="0">
                  <c:v>    Nuclear Power</c:v>
                </c:pt>
              </c:strCache>
            </c:strRef>
          </c:tx>
          <c:spPr>
            <a:ln w="22225" cap="rnd">
              <a:solidFill>
                <a:schemeClr val="accent5"/>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gen_ref_noCPPv2!$B$5:$BJ$5</c:f>
              <c:numCache>
                <c:formatCode>General</c:formatCode>
                <c:ptCount val="61"/>
                <c:pt idx="0">
                  <c:v>251.11557500000001</c:v>
                </c:pt>
                <c:pt idx="1">
                  <c:v>272.67350300000004</c:v>
                </c:pt>
                <c:pt idx="2">
                  <c:v>282.77324800000002</c:v>
                </c:pt>
                <c:pt idx="3">
                  <c:v>293.677119</c:v>
                </c:pt>
                <c:pt idx="4">
                  <c:v>327.63354900000002</c:v>
                </c:pt>
                <c:pt idx="5">
                  <c:v>383.69072700000004</c:v>
                </c:pt>
                <c:pt idx="6">
                  <c:v>414.03806300000002</c:v>
                </c:pt>
                <c:pt idx="7">
                  <c:v>455.27038199999998</c:v>
                </c:pt>
                <c:pt idx="8">
                  <c:v>526.97304700000007</c:v>
                </c:pt>
                <c:pt idx="9">
                  <c:v>529.35471699999994</c:v>
                </c:pt>
                <c:pt idx="10">
                  <c:v>576.86167799999998</c:v>
                </c:pt>
                <c:pt idx="11">
                  <c:v>612.56508700000006</c:v>
                </c:pt>
                <c:pt idx="12">
                  <c:v>618.77626300000009</c:v>
                </c:pt>
                <c:pt idx="13">
                  <c:v>610.29121400000008</c:v>
                </c:pt>
                <c:pt idx="14">
                  <c:v>640.43983200000002</c:v>
                </c:pt>
                <c:pt idx="15">
                  <c:v>673.40212300000007</c:v>
                </c:pt>
                <c:pt idx="16">
                  <c:v>674.72854599999994</c:v>
                </c:pt>
                <c:pt idx="17">
                  <c:v>628.64417100000003</c:v>
                </c:pt>
                <c:pt idx="18">
                  <c:v>673.70210400000008</c:v>
                </c:pt>
                <c:pt idx="19">
                  <c:v>728.25412399999993</c:v>
                </c:pt>
                <c:pt idx="20">
                  <c:v>753.89293999999995</c:v>
                </c:pt>
                <c:pt idx="21">
                  <c:v>768.82630799999993</c:v>
                </c:pt>
                <c:pt idx="22">
                  <c:v>780.06408700000009</c:v>
                </c:pt>
                <c:pt idx="23">
                  <c:v>763.73269499999992</c:v>
                </c:pt>
                <c:pt idx="24">
                  <c:v>788.52838699999995</c:v>
                </c:pt>
                <c:pt idx="25">
                  <c:v>781.98636499999998</c:v>
                </c:pt>
                <c:pt idx="26">
                  <c:v>787.21863600000006</c:v>
                </c:pt>
                <c:pt idx="27">
                  <c:v>806.42475300000001</c:v>
                </c:pt>
                <c:pt idx="28">
                  <c:v>806.20843500000001</c:v>
                </c:pt>
                <c:pt idx="29">
                  <c:v>798.85458499999993</c:v>
                </c:pt>
                <c:pt idx="30">
                  <c:v>806.968301</c:v>
                </c:pt>
                <c:pt idx="31">
                  <c:v>790.20436699999993</c:v>
                </c:pt>
                <c:pt idx="32">
                  <c:v>769.33124899999996</c:v>
                </c:pt>
                <c:pt idx="33">
                  <c:v>789.01647300000002</c:v>
                </c:pt>
                <c:pt idx="34">
                  <c:v>797.16598199999999</c:v>
                </c:pt>
                <c:pt idx="35">
                  <c:v>797.17753300000004</c:v>
                </c:pt>
                <c:pt idx="36">
                  <c:v>797.87323000000004</c:v>
                </c:pt>
                <c:pt idx="37">
                  <c:v>792.05584699999997</c:v>
                </c:pt>
                <c:pt idx="38">
                  <c:v>779.31658900000002</c:v>
                </c:pt>
                <c:pt idx="39">
                  <c:v>769.90454099999999</c:v>
                </c:pt>
                <c:pt idx="40">
                  <c:v>761.75585899999999</c:v>
                </c:pt>
                <c:pt idx="41">
                  <c:v>772.27624500000002</c:v>
                </c:pt>
                <c:pt idx="42">
                  <c:v>775.828125</c:v>
                </c:pt>
                <c:pt idx="43">
                  <c:v>778.52978499999995</c:v>
                </c:pt>
                <c:pt idx="44">
                  <c:v>779.58557099999996</c:v>
                </c:pt>
                <c:pt idx="45">
                  <c:v>773.42968800000006</c:v>
                </c:pt>
                <c:pt idx="46">
                  <c:v>764.49145499999997</c:v>
                </c:pt>
                <c:pt idx="47">
                  <c:v>766.16931199999999</c:v>
                </c:pt>
                <c:pt idx="48">
                  <c:v>767.57208300000002</c:v>
                </c:pt>
                <c:pt idx="49">
                  <c:v>768.27203399999996</c:v>
                </c:pt>
                <c:pt idx="50">
                  <c:v>768.01574700000003</c:v>
                </c:pt>
                <c:pt idx="51">
                  <c:v>766.35650599999997</c:v>
                </c:pt>
                <c:pt idx="52">
                  <c:v>762.63220200000001</c:v>
                </c:pt>
                <c:pt idx="53">
                  <c:v>761.32232699999997</c:v>
                </c:pt>
                <c:pt idx="54">
                  <c:v>746.28686500000003</c:v>
                </c:pt>
                <c:pt idx="55">
                  <c:v>721.29669200000001</c:v>
                </c:pt>
                <c:pt idx="56">
                  <c:v>716.46447799999999</c:v>
                </c:pt>
                <c:pt idx="57">
                  <c:v>706.171875</c:v>
                </c:pt>
                <c:pt idx="58">
                  <c:v>703.092896</c:v>
                </c:pt>
                <c:pt idx="59">
                  <c:v>699.621216</c:v>
                </c:pt>
                <c:pt idx="60">
                  <c:v>701.81103499999995</c:v>
                </c:pt>
              </c:numCache>
            </c:numRef>
          </c:val>
          <c:smooth val="0"/>
        </c:ser>
        <c:ser>
          <c:idx val="2"/>
          <c:order val="6"/>
          <c:tx>
            <c:strRef>
              <c:f>gen_ref_noCPPv2!$A$3</c:f>
              <c:strCache>
                <c:ptCount val="1"/>
                <c:pt idx="0">
                  <c:v>    Petroleum</c:v>
                </c:pt>
              </c:strCache>
            </c:strRef>
          </c:tx>
          <c:spPr>
            <a:ln w="22225" cap="rnd">
              <a:solidFill>
                <a:schemeClr val="accent2"/>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gen_ref_noCPPv2!$B$3:$BJ$3</c:f>
              <c:numCache>
                <c:formatCode>General</c:formatCode>
                <c:ptCount val="61"/>
                <c:pt idx="0">
                  <c:v>245.99418900000001</c:v>
                </c:pt>
                <c:pt idx="1">
                  <c:v>206.42077499999999</c:v>
                </c:pt>
                <c:pt idx="2">
                  <c:v>146.79748999999998</c:v>
                </c:pt>
                <c:pt idx="3">
                  <c:v>144.498593</c:v>
                </c:pt>
                <c:pt idx="4">
                  <c:v>119.807913</c:v>
                </c:pt>
                <c:pt idx="5">
                  <c:v>100.20227300000001</c:v>
                </c:pt>
                <c:pt idx="6">
                  <c:v>136.584867</c:v>
                </c:pt>
                <c:pt idx="7">
                  <c:v>118.492571</c:v>
                </c:pt>
                <c:pt idx="8">
                  <c:v>148.89956099999998</c:v>
                </c:pt>
                <c:pt idx="9">
                  <c:v>164.35852</c:v>
                </c:pt>
                <c:pt idx="10">
                  <c:v>126.46020200000001</c:v>
                </c:pt>
                <c:pt idx="11">
                  <c:v>119.75157300000001</c:v>
                </c:pt>
                <c:pt idx="12">
                  <c:v>100.154163</c:v>
                </c:pt>
                <c:pt idx="13">
                  <c:v>112.78818</c:v>
                </c:pt>
                <c:pt idx="14">
                  <c:v>105.900983</c:v>
                </c:pt>
                <c:pt idx="15">
                  <c:v>74.554065000000008</c:v>
                </c:pt>
                <c:pt idx="16">
                  <c:v>81.411225000000002</c:v>
                </c:pt>
                <c:pt idx="17">
                  <c:v>92.554873000000001</c:v>
                </c:pt>
                <c:pt idx="18">
                  <c:v>128.800173</c:v>
                </c:pt>
                <c:pt idx="19">
                  <c:v>118.060838</c:v>
                </c:pt>
                <c:pt idx="20">
                  <c:v>111.22096499999999</c:v>
                </c:pt>
                <c:pt idx="21">
                  <c:v>124.88022100000001</c:v>
                </c:pt>
                <c:pt idx="22">
                  <c:v>94.567395000000005</c:v>
                </c:pt>
                <c:pt idx="23">
                  <c:v>119.405643</c:v>
                </c:pt>
                <c:pt idx="24">
                  <c:v>121.14505699999999</c:v>
                </c:pt>
                <c:pt idx="25">
                  <c:v>122.22501700000001</c:v>
                </c:pt>
                <c:pt idx="26">
                  <c:v>64.166414000000003</c:v>
                </c:pt>
                <c:pt idx="27">
                  <c:v>65.738978000000003</c:v>
                </c:pt>
                <c:pt idx="28">
                  <c:v>46.242612000000001</c:v>
                </c:pt>
                <c:pt idx="29">
                  <c:v>38.936515</c:v>
                </c:pt>
                <c:pt idx="30">
                  <c:v>37.061012999999996</c:v>
                </c:pt>
                <c:pt idx="31">
                  <c:v>30.182244999999998</c:v>
                </c:pt>
                <c:pt idx="32">
                  <c:v>23.189542000000003</c:v>
                </c:pt>
                <c:pt idx="33">
                  <c:v>27.164444</c:v>
                </c:pt>
                <c:pt idx="34">
                  <c:v>30.231862</c:v>
                </c:pt>
                <c:pt idx="35">
                  <c:v>28.44304</c:v>
                </c:pt>
                <c:pt idx="36">
                  <c:v>21.167124000000001</c:v>
                </c:pt>
                <c:pt idx="37">
                  <c:v>18.71686</c:v>
                </c:pt>
                <c:pt idx="38">
                  <c:v>18.064671000000001</c:v>
                </c:pt>
                <c:pt idx="39">
                  <c:v>14.527479</c:v>
                </c:pt>
                <c:pt idx="40">
                  <c:v>14.392614</c:v>
                </c:pt>
                <c:pt idx="41">
                  <c:v>14.178520000000001</c:v>
                </c:pt>
                <c:pt idx="42">
                  <c:v>13.834070000000001</c:v>
                </c:pt>
                <c:pt idx="43">
                  <c:v>13.566338</c:v>
                </c:pt>
                <c:pt idx="44">
                  <c:v>13.319329</c:v>
                </c:pt>
                <c:pt idx="45">
                  <c:v>12.738854999999999</c:v>
                </c:pt>
                <c:pt idx="46">
                  <c:v>11.892495</c:v>
                </c:pt>
                <c:pt idx="47">
                  <c:v>11.358976</c:v>
                </c:pt>
                <c:pt idx="48">
                  <c:v>10.871418999999999</c:v>
                </c:pt>
                <c:pt idx="49">
                  <c:v>10.581391</c:v>
                </c:pt>
                <c:pt idx="50">
                  <c:v>10.301890999999999</c:v>
                </c:pt>
                <c:pt idx="51">
                  <c:v>10.029394999999999</c:v>
                </c:pt>
                <c:pt idx="52">
                  <c:v>9.9276239999999998</c:v>
                </c:pt>
                <c:pt idx="53">
                  <c:v>9.8482859999999999</c:v>
                </c:pt>
                <c:pt idx="54">
                  <c:v>9.7552330000000005</c:v>
                </c:pt>
                <c:pt idx="55">
                  <c:v>9.6761789999999994</c:v>
                </c:pt>
                <c:pt idx="56">
                  <c:v>9.5812190000000008</c:v>
                </c:pt>
                <c:pt idx="57">
                  <c:v>9.4024490000000007</c:v>
                </c:pt>
                <c:pt idx="58">
                  <c:v>9.1221870000000003</c:v>
                </c:pt>
                <c:pt idx="59">
                  <c:v>8.9591960000000004</c:v>
                </c:pt>
                <c:pt idx="60">
                  <c:v>8.8427310000000006</c:v>
                </c:pt>
              </c:numCache>
            </c:numRef>
          </c:val>
          <c:smooth val="0"/>
        </c:ser>
        <c:dLbls>
          <c:showLegendKey val="0"/>
          <c:showVal val="0"/>
          <c:showCatName val="0"/>
          <c:showSerName val="0"/>
          <c:showPercent val="0"/>
          <c:showBubbleSize val="0"/>
        </c:dLbls>
        <c:smooth val="0"/>
        <c:axId val="227250464"/>
        <c:axId val="227251024"/>
      </c:lineChart>
      <c:catAx>
        <c:axId val="227250464"/>
        <c:scaling>
          <c:orientation val="minMax"/>
        </c:scaling>
        <c:delete val="0"/>
        <c:axPos val="b"/>
        <c:numFmt formatCode="General" sourceLinked="1"/>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7251024"/>
        <c:crosses val="autoZero"/>
        <c:auto val="1"/>
        <c:lblAlgn val="ctr"/>
        <c:lblOffset val="100"/>
        <c:tickLblSkip val="10"/>
        <c:tickMarkSkip val="10"/>
        <c:noMultiLvlLbl val="0"/>
      </c:catAx>
      <c:valAx>
        <c:axId val="227251024"/>
        <c:scaling>
          <c:orientation val="minMax"/>
        </c:scaling>
        <c:delete val="0"/>
        <c:axPos val="l"/>
        <c:majorGridlines>
          <c:spPr>
            <a:ln w="9525" cap="flat" cmpd="sng" algn="ctr">
              <a:solidFill>
                <a:schemeClr val="bg1">
                  <a:lumMod val="6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7250464"/>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3513223840059441E-2"/>
          <c:y val="0.19261719807746802"/>
          <c:w val="0.78853783902012253"/>
          <c:h val="0.72075420121392075"/>
        </c:manualLayout>
      </c:layout>
      <c:lineChart>
        <c:grouping val="standard"/>
        <c:varyColors val="0"/>
        <c:ser>
          <c:idx val="4"/>
          <c:order val="0"/>
          <c:tx>
            <c:strRef>
              <c:f>gen_ref_noCPPv2!$A$7</c:f>
              <c:strCache>
                <c:ptCount val="1"/>
                <c:pt idx="0">
                  <c:v>    Renewable Sources 5,9/</c:v>
                </c:pt>
              </c:strCache>
            </c:strRef>
          </c:tx>
          <c:spPr>
            <a:ln w="22225" cap="rnd">
              <a:solidFill>
                <a:schemeClr val="accent3"/>
              </a:solidFill>
              <a:round/>
            </a:ln>
            <a:effectLst/>
          </c:spPr>
          <c:marker>
            <c:symbol val="none"/>
          </c:marker>
          <c:cat>
            <c:numRef>
              <c:f>gen_ref_noCPPv2!$AK$2:$BT$2</c:f>
              <c:numCache>
                <c:formatCode>General</c:formatCode>
                <c:ptCount val="26"/>
                <c:pt idx="5">
                  <c:v>2020</c:v>
                </c:pt>
                <c:pt idx="15">
                  <c:v>2030</c:v>
                </c:pt>
                <c:pt idx="25">
                  <c:v>2040</c:v>
                </c:pt>
              </c:numCache>
            </c:numRef>
          </c:cat>
          <c:val>
            <c:numRef>
              <c:f>gen_ref_noCPPv2!$AK$7:$BT$7</c:f>
              <c:numCache>
                <c:formatCode>General</c:formatCode>
                <c:ptCount val="26"/>
                <c:pt idx="0">
                  <c:v>549.52667700000006</c:v>
                </c:pt>
                <c:pt idx="1">
                  <c:v>612.52264400000001</c:v>
                </c:pt>
                <c:pt idx="2">
                  <c:v>648.89068599999996</c:v>
                </c:pt>
                <c:pt idx="3">
                  <c:v>699.52374299999997</c:v>
                </c:pt>
                <c:pt idx="4">
                  <c:v>739.12713599999995</c:v>
                </c:pt>
                <c:pt idx="5">
                  <c:v>797.59985400000005</c:v>
                </c:pt>
                <c:pt idx="6">
                  <c:v>867.16113299999995</c:v>
                </c:pt>
                <c:pt idx="7">
                  <c:v>913.99926800000003</c:v>
                </c:pt>
                <c:pt idx="8">
                  <c:v>947.20257600000002</c:v>
                </c:pt>
                <c:pt idx="9">
                  <c:v>959.99279799999999</c:v>
                </c:pt>
                <c:pt idx="10">
                  <c:v>967.26873799999998</c:v>
                </c:pt>
                <c:pt idx="11">
                  <c:v>976.720642</c:v>
                </c:pt>
                <c:pt idx="12">
                  <c:v>988.05737299999998</c:v>
                </c:pt>
                <c:pt idx="13">
                  <c:v>1000.66333</c:v>
                </c:pt>
                <c:pt idx="14">
                  <c:v>1015.130676</c:v>
                </c:pt>
                <c:pt idx="15">
                  <c:v>1030.9223629999999</c:v>
                </c:pt>
                <c:pt idx="16">
                  <c:v>1047.127197</c:v>
                </c:pt>
                <c:pt idx="17">
                  <c:v>1064.4736330000001</c:v>
                </c:pt>
                <c:pt idx="18">
                  <c:v>1082.5375979999999</c:v>
                </c:pt>
                <c:pt idx="19">
                  <c:v>1103.2692870000001</c:v>
                </c:pt>
                <c:pt idx="20">
                  <c:v>1126.159668</c:v>
                </c:pt>
                <c:pt idx="21">
                  <c:v>1146.1879879999999</c:v>
                </c:pt>
                <c:pt idx="22">
                  <c:v>1164.4539789999999</c:v>
                </c:pt>
                <c:pt idx="23">
                  <c:v>1180.1999510000001</c:v>
                </c:pt>
                <c:pt idx="24">
                  <c:v>1197.3386230000001</c:v>
                </c:pt>
                <c:pt idx="25">
                  <c:v>1212.309814</c:v>
                </c:pt>
              </c:numCache>
            </c:numRef>
          </c:val>
          <c:smooth val="0"/>
        </c:ser>
        <c:ser>
          <c:idx val="3"/>
          <c:order val="1"/>
          <c:tx>
            <c:strRef>
              <c:f>gen_ref_noCPPv2!$A$3</c:f>
              <c:strCache>
                <c:ptCount val="1"/>
                <c:pt idx="0">
                  <c:v>    Coal</c:v>
                </c:pt>
              </c:strCache>
            </c:strRef>
          </c:tx>
          <c:spPr>
            <a:ln w="22225" cap="rnd">
              <a:solidFill>
                <a:sysClr val="windowText" lastClr="000000"/>
              </a:solidFill>
              <a:round/>
            </a:ln>
            <a:effectLst/>
          </c:spPr>
          <c:marker>
            <c:symbol val="none"/>
          </c:marker>
          <c:cat>
            <c:numRef>
              <c:f>gen_ref_noCPPv2!$AK$2:$BT$2</c:f>
              <c:numCache>
                <c:formatCode>General</c:formatCode>
                <c:ptCount val="26"/>
                <c:pt idx="5">
                  <c:v>2020</c:v>
                </c:pt>
                <c:pt idx="15">
                  <c:v>2030</c:v>
                </c:pt>
                <c:pt idx="25">
                  <c:v>2040</c:v>
                </c:pt>
              </c:numCache>
            </c:numRef>
          </c:cat>
          <c:val>
            <c:numRef>
              <c:f>gen_ref_noCPPv2!$AK$3:$BT$3</c:f>
              <c:numCache>
                <c:formatCode>General</c:formatCode>
                <c:ptCount val="26"/>
                <c:pt idx="0">
                  <c:v>1356.0572979999999</c:v>
                </c:pt>
                <c:pt idx="1">
                  <c:v>1232.771606</c:v>
                </c:pt>
                <c:pt idx="2">
                  <c:v>1250.3553469999999</c:v>
                </c:pt>
                <c:pt idx="3">
                  <c:v>1254.768188</c:v>
                </c:pt>
                <c:pt idx="4">
                  <c:v>1338.3470460000001</c:v>
                </c:pt>
                <c:pt idx="5">
                  <c:v>1385.090942</c:v>
                </c:pt>
                <c:pt idx="6">
                  <c:v>1370.936279</c:v>
                </c:pt>
                <c:pt idx="7">
                  <c:v>1383.871582</c:v>
                </c:pt>
                <c:pt idx="8">
                  <c:v>1391.2395019999999</c:v>
                </c:pt>
                <c:pt idx="9">
                  <c:v>1407.9376219999999</c:v>
                </c:pt>
                <c:pt idx="10">
                  <c:v>1405.552856</c:v>
                </c:pt>
                <c:pt idx="11">
                  <c:v>1399.583374</c:v>
                </c:pt>
                <c:pt idx="12">
                  <c:v>1406.931519</c:v>
                </c:pt>
                <c:pt idx="13">
                  <c:v>1411.7307129999999</c:v>
                </c:pt>
                <c:pt idx="14">
                  <c:v>1420.77478</c:v>
                </c:pt>
                <c:pt idx="15">
                  <c:v>1421.7962649999999</c:v>
                </c:pt>
                <c:pt idx="16">
                  <c:v>1415.2933350000001</c:v>
                </c:pt>
                <c:pt idx="17">
                  <c:v>1410.2441409999999</c:v>
                </c:pt>
                <c:pt idx="18">
                  <c:v>1404.0329589999999</c:v>
                </c:pt>
                <c:pt idx="19">
                  <c:v>1400.9643550000001</c:v>
                </c:pt>
                <c:pt idx="20">
                  <c:v>1399.344482</c:v>
                </c:pt>
                <c:pt idx="21">
                  <c:v>1395.6640620000001</c:v>
                </c:pt>
                <c:pt idx="22">
                  <c:v>1399.82312</c:v>
                </c:pt>
                <c:pt idx="23">
                  <c:v>1403.661987</c:v>
                </c:pt>
                <c:pt idx="24">
                  <c:v>1396.006226</c:v>
                </c:pt>
                <c:pt idx="25">
                  <c:v>1390.0744629999999</c:v>
                </c:pt>
              </c:numCache>
            </c:numRef>
          </c:val>
          <c:smooth val="0"/>
        </c:ser>
        <c:ser>
          <c:idx val="0"/>
          <c:order val="2"/>
          <c:tx>
            <c:strRef>
              <c:f>gen_ref_noCPPv2!$A$5</c:f>
              <c:strCache>
                <c:ptCount val="1"/>
                <c:pt idx="0">
                  <c:v>    Natural Gas</c:v>
                </c:pt>
              </c:strCache>
            </c:strRef>
          </c:tx>
          <c:spPr>
            <a:ln w="22225" cap="rnd">
              <a:solidFill>
                <a:schemeClr val="accent1"/>
              </a:solidFill>
              <a:round/>
            </a:ln>
            <a:effectLst/>
          </c:spPr>
          <c:marker>
            <c:symbol val="none"/>
          </c:marker>
          <c:cat>
            <c:numRef>
              <c:f>gen_ref_noCPPv2!$AK$2:$BT$2</c:f>
              <c:numCache>
                <c:formatCode>General</c:formatCode>
                <c:ptCount val="26"/>
                <c:pt idx="5">
                  <c:v>2020</c:v>
                </c:pt>
                <c:pt idx="15">
                  <c:v>2030</c:v>
                </c:pt>
                <c:pt idx="25">
                  <c:v>2040</c:v>
                </c:pt>
              </c:numCache>
            </c:numRef>
          </c:cat>
          <c:val>
            <c:numRef>
              <c:f>gen_ref_noCPPv2!$AK$5:$BT$5</c:f>
              <c:numCache>
                <c:formatCode>General</c:formatCode>
                <c:ptCount val="26"/>
                <c:pt idx="0">
                  <c:v>1335.0679359999999</c:v>
                </c:pt>
                <c:pt idx="1">
                  <c:v>1414.209595</c:v>
                </c:pt>
                <c:pt idx="2">
                  <c:v>1384.4417719999999</c:v>
                </c:pt>
                <c:pt idx="3">
                  <c:v>1391.8935550000001</c:v>
                </c:pt>
                <c:pt idx="4">
                  <c:v>1316.219971</c:v>
                </c:pt>
                <c:pt idx="5">
                  <c:v>1239.4476320000001</c:v>
                </c:pt>
                <c:pt idx="6">
                  <c:v>1203.182495</c:v>
                </c:pt>
                <c:pt idx="7">
                  <c:v>1184.1445309999999</c:v>
                </c:pt>
                <c:pt idx="8">
                  <c:v>1191.4542240000001</c:v>
                </c:pt>
                <c:pt idx="9">
                  <c:v>1207.227173</c:v>
                </c:pt>
                <c:pt idx="10">
                  <c:v>1247.693481</c:v>
                </c:pt>
                <c:pt idx="11">
                  <c:v>1286.8666989999999</c:v>
                </c:pt>
                <c:pt idx="12">
                  <c:v>1303.893433</c:v>
                </c:pt>
                <c:pt idx="13">
                  <c:v>1321.4552000000001</c:v>
                </c:pt>
                <c:pt idx="14">
                  <c:v>1333.1446530000001</c:v>
                </c:pt>
                <c:pt idx="15">
                  <c:v>1344.10437</c:v>
                </c:pt>
                <c:pt idx="16">
                  <c:v>1362.643311</c:v>
                </c:pt>
                <c:pt idx="17">
                  <c:v>1387.0479740000001</c:v>
                </c:pt>
                <c:pt idx="18">
                  <c:v>1412.8679199999999</c:v>
                </c:pt>
                <c:pt idx="19">
                  <c:v>1454.678345</c:v>
                </c:pt>
                <c:pt idx="20">
                  <c:v>1504.283447</c:v>
                </c:pt>
                <c:pt idx="21">
                  <c:v>1538.293091</c:v>
                </c:pt>
                <c:pt idx="22">
                  <c:v>1575.6014399999999</c:v>
                </c:pt>
                <c:pt idx="23">
                  <c:v>1612.142822</c:v>
                </c:pt>
                <c:pt idx="24">
                  <c:v>1657.517578</c:v>
                </c:pt>
                <c:pt idx="25">
                  <c:v>1683.7899170000001</c:v>
                </c:pt>
              </c:numCache>
            </c:numRef>
          </c:val>
          <c:smooth val="0"/>
        </c:ser>
        <c:ser>
          <c:idx val="1"/>
          <c:order val="3"/>
          <c:tx>
            <c:strRef>
              <c:f>gen_ref_noCPPv2!$A$6</c:f>
              <c:strCache>
                <c:ptCount val="1"/>
                <c:pt idx="0">
                  <c:v>    Nuclear Power</c:v>
                </c:pt>
              </c:strCache>
            </c:strRef>
          </c:tx>
          <c:spPr>
            <a:ln w="22225" cap="rnd">
              <a:solidFill>
                <a:schemeClr val="accent5"/>
              </a:solidFill>
              <a:round/>
            </a:ln>
            <a:effectLst/>
          </c:spPr>
          <c:marker>
            <c:symbol val="none"/>
          </c:marker>
          <c:cat>
            <c:numRef>
              <c:f>gen_ref_noCPPv2!$AK$2:$BT$2</c:f>
              <c:numCache>
                <c:formatCode>General</c:formatCode>
                <c:ptCount val="26"/>
                <c:pt idx="5">
                  <c:v>2020</c:v>
                </c:pt>
                <c:pt idx="15">
                  <c:v>2030</c:v>
                </c:pt>
                <c:pt idx="25">
                  <c:v>2040</c:v>
                </c:pt>
              </c:numCache>
            </c:numRef>
          </c:cat>
          <c:val>
            <c:numRef>
              <c:f>gen_ref_noCPPv2!$AK$6:$BT$6</c:f>
              <c:numCache>
                <c:formatCode>General</c:formatCode>
                <c:ptCount val="26"/>
                <c:pt idx="0">
                  <c:v>797.17753300000004</c:v>
                </c:pt>
                <c:pt idx="1">
                  <c:v>797.87329099999999</c:v>
                </c:pt>
                <c:pt idx="2">
                  <c:v>792.05584699999997</c:v>
                </c:pt>
                <c:pt idx="3">
                  <c:v>779.31658900000002</c:v>
                </c:pt>
                <c:pt idx="4">
                  <c:v>769.90454099999999</c:v>
                </c:pt>
                <c:pt idx="5">
                  <c:v>761.75585899999999</c:v>
                </c:pt>
                <c:pt idx="6">
                  <c:v>772.27624500000002</c:v>
                </c:pt>
                <c:pt idx="7">
                  <c:v>775.828125</c:v>
                </c:pt>
                <c:pt idx="8">
                  <c:v>778.52978499999995</c:v>
                </c:pt>
                <c:pt idx="9">
                  <c:v>779.58557099999996</c:v>
                </c:pt>
                <c:pt idx="10">
                  <c:v>773.42968800000006</c:v>
                </c:pt>
                <c:pt idx="11">
                  <c:v>764.49145499999997</c:v>
                </c:pt>
                <c:pt idx="12">
                  <c:v>766.16931199999999</c:v>
                </c:pt>
                <c:pt idx="13">
                  <c:v>767.57208300000002</c:v>
                </c:pt>
                <c:pt idx="14">
                  <c:v>768.27203399999996</c:v>
                </c:pt>
                <c:pt idx="15">
                  <c:v>768.01574700000003</c:v>
                </c:pt>
                <c:pt idx="16">
                  <c:v>766.35650599999997</c:v>
                </c:pt>
                <c:pt idx="17">
                  <c:v>762.63220200000001</c:v>
                </c:pt>
                <c:pt idx="18">
                  <c:v>761.32238800000005</c:v>
                </c:pt>
                <c:pt idx="19">
                  <c:v>746.28686500000003</c:v>
                </c:pt>
                <c:pt idx="20">
                  <c:v>721.29669200000001</c:v>
                </c:pt>
                <c:pt idx="21">
                  <c:v>716.46447799999999</c:v>
                </c:pt>
                <c:pt idx="22">
                  <c:v>706.171875</c:v>
                </c:pt>
                <c:pt idx="23">
                  <c:v>703.092896</c:v>
                </c:pt>
                <c:pt idx="24">
                  <c:v>699.621216</c:v>
                </c:pt>
                <c:pt idx="25">
                  <c:v>701.81103499999995</c:v>
                </c:pt>
              </c:numCache>
            </c:numRef>
          </c:val>
          <c:smooth val="0"/>
        </c:ser>
        <c:ser>
          <c:idx val="2"/>
          <c:order val="4"/>
          <c:tx>
            <c:strRef>
              <c:f>gen_ref_noCPPv2!$A$4</c:f>
              <c:strCache>
                <c:ptCount val="1"/>
                <c:pt idx="0">
                  <c:v>    Petroleum</c:v>
                </c:pt>
              </c:strCache>
            </c:strRef>
          </c:tx>
          <c:spPr>
            <a:ln w="22225" cap="rnd">
              <a:solidFill>
                <a:schemeClr val="accent2"/>
              </a:solidFill>
              <a:round/>
            </a:ln>
            <a:effectLst/>
          </c:spPr>
          <c:marker>
            <c:symbol val="none"/>
          </c:marker>
          <c:cat>
            <c:numRef>
              <c:f>gen_ref_noCPPv2!$AK$2:$BT$2</c:f>
              <c:numCache>
                <c:formatCode>General</c:formatCode>
                <c:ptCount val="26"/>
                <c:pt idx="5">
                  <c:v>2020</c:v>
                </c:pt>
                <c:pt idx="15">
                  <c:v>2030</c:v>
                </c:pt>
                <c:pt idx="25">
                  <c:v>2040</c:v>
                </c:pt>
              </c:numCache>
            </c:numRef>
          </c:cat>
          <c:val>
            <c:numRef>
              <c:f>gen_ref_noCPPv2!$AK$4:$BT$4</c:f>
              <c:numCache>
                <c:formatCode>General</c:formatCode>
                <c:ptCount val="26"/>
                <c:pt idx="0">
                  <c:v>28.44304</c:v>
                </c:pt>
                <c:pt idx="1">
                  <c:v>21.163025000000001</c:v>
                </c:pt>
                <c:pt idx="2">
                  <c:v>18.717034999999999</c:v>
                </c:pt>
                <c:pt idx="3">
                  <c:v>18.044006</c:v>
                </c:pt>
                <c:pt idx="4">
                  <c:v>14.561076</c:v>
                </c:pt>
                <c:pt idx="5">
                  <c:v>14.477786</c:v>
                </c:pt>
                <c:pt idx="6">
                  <c:v>14.35139</c:v>
                </c:pt>
                <c:pt idx="7">
                  <c:v>14.268297</c:v>
                </c:pt>
                <c:pt idx="8">
                  <c:v>14.139424</c:v>
                </c:pt>
                <c:pt idx="9">
                  <c:v>14.099069</c:v>
                </c:pt>
                <c:pt idx="10">
                  <c:v>13.678312999999999</c:v>
                </c:pt>
                <c:pt idx="11">
                  <c:v>13.029973</c:v>
                </c:pt>
                <c:pt idx="12">
                  <c:v>12.686883999999999</c:v>
                </c:pt>
                <c:pt idx="13">
                  <c:v>12.284412</c:v>
                </c:pt>
                <c:pt idx="14">
                  <c:v>12.187383000000001</c:v>
                </c:pt>
                <c:pt idx="15">
                  <c:v>11.987842000000001</c:v>
                </c:pt>
                <c:pt idx="16">
                  <c:v>11.710813999999999</c:v>
                </c:pt>
                <c:pt idx="17">
                  <c:v>11.648201</c:v>
                </c:pt>
                <c:pt idx="18">
                  <c:v>11.568008000000001</c:v>
                </c:pt>
                <c:pt idx="19">
                  <c:v>11.52454</c:v>
                </c:pt>
                <c:pt idx="20">
                  <c:v>11.510266</c:v>
                </c:pt>
                <c:pt idx="21">
                  <c:v>11.425981999999999</c:v>
                </c:pt>
                <c:pt idx="22">
                  <c:v>11.372714999999999</c:v>
                </c:pt>
                <c:pt idx="23">
                  <c:v>11.109510999999999</c:v>
                </c:pt>
                <c:pt idx="24">
                  <c:v>10.861563</c:v>
                </c:pt>
                <c:pt idx="25">
                  <c:v>10.681416</c:v>
                </c:pt>
              </c:numCache>
            </c:numRef>
          </c:val>
          <c:smooth val="0"/>
        </c:ser>
        <c:dLbls>
          <c:showLegendKey val="0"/>
          <c:showVal val="0"/>
          <c:showCatName val="0"/>
          <c:showSerName val="0"/>
          <c:showPercent val="0"/>
          <c:showBubbleSize val="0"/>
        </c:dLbls>
        <c:smooth val="0"/>
        <c:axId val="227255504"/>
        <c:axId val="227256064"/>
      </c:lineChart>
      <c:catAx>
        <c:axId val="227255504"/>
        <c:scaling>
          <c:orientation val="minMax"/>
        </c:scaling>
        <c:delete val="0"/>
        <c:axPos val="b"/>
        <c:numFmt formatCode="General" sourceLinked="1"/>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7256064"/>
        <c:crosses val="autoZero"/>
        <c:auto val="1"/>
        <c:lblAlgn val="ctr"/>
        <c:lblOffset val="100"/>
        <c:tickLblSkip val="5"/>
        <c:tickMarkSkip val="5"/>
        <c:noMultiLvlLbl val="0"/>
      </c:catAx>
      <c:valAx>
        <c:axId val="227256064"/>
        <c:scaling>
          <c:orientation val="minMax"/>
          <c:max val="2500"/>
        </c:scaling>
        <c:delete val="1"/>
        <c:axPos val="l"/>
        <c:majorGridlines>
          <c:spPr>
            <a:ln w="9525" cap="flat" cmpd="sng" algn="ctr">
              <a:solidFill>
                <a:schemeClr val="bg1">
                  <a:lumMod val="65000"/>
                </a:schemeClr>
              </a:solidFill>
              <a:round/>
            </a:ln>
            <a:effectLst/>
          </c:spPr>
        </c:majorGridlines>
        <c:numFmt formatCode="General" sourceLinked="1"/>
        <c:majorTickMark val="out"/>
        <c:minorTickMark val="none"/>
        <c:tickLblPos val="nextTo"/>
        <c:crossAx val="227255504"/>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000">
          <a:solidFill>
            <a:sysClr val="windowText" lastClr="000000"/>
          </a:solidFill>
        </a:defRPr>
      </a:pPr>
      <a:endParaRPr lang="en-US"/>
    </a:p>
  </c:txPr>
  <c:externalData r:id="rId3">
    <c:autoUpdate val="0"/>
  </c:externalData>
  <c:userShapes r:id="rId4"/>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6.1945011276031761E-2"/>
          <c:y val="0.16605031085257843"/>
          <c:w val="0.87610997744793651"/>
          <c:h val="0.69651987446245489"/>
        </c:manualLayout>
      </c:layout>
      <c:lineChart>
        <c:grouping val="standard"/>
        <c:varyColors val="0"/>
        <c:ser>
          <c:idx val="0"/>
          <c:order val="0"/>
          <c:tx>
            <c:strRef>
              <c:f>'NG Resource LGR'!$A$2</c:f>
              <c:strCache>
                <c:ptCount val="1"/>
                <c:pt idx="0">
                  <c:v>Coal</c:v>
                </c:pt>
              </c:strCache>
            </c:strRef>
          </c:tx>
          <c:spPr>
            <a:ln w="22225" cap="rnd">
              <a:solidFill>
                <a:srgbClr val="000000"/>
              </a:solidFill>
              <a:round/>
            </a:ln>
            <a:effectLst/>
          </c:spPr>
          <c:marker>
            <c:symbol val="none"/>
          </c:marker>
          <c:cat>
            <c:numRef>
              <c:f>'NG Resource LGR'!$B$1:$AA$1</c:f>
              <c:numCache>
                <c:formatCode>General</c:formatCode>
                <c:ptCount val="26"/>
                <c:pt idx="0">
                  <c:v>2015</c:v>
                </c:pt>
                <c:pt idx="1">
                  <c:v>2016</c:v>
                </c:pt>
                <c:pt idx="2">
                  <c:v>2017</c:v>
                </c:pt>
                <c:pt idx="3">
                  <c:v>2018</c:v>
                </c:pt>
                <c:pt idx="4">
                  <c:v>2019</c:v>
                </c:pt>
                <c:pt idx="5">
                  <c:v>2020</c:v>
                </c:pt>
                <c:pt idx="6">
                  <c:v>2021</c:v>
                </c:pt>
                <c:pt idx="7">
                  <c:v>2022</c:v>
                </c:pt>
                <c:pt idx="8">
                  <c:v>2023</c:v>
                </c:pt>
                <c:pt idx="9">
                  <c:v>2024</c:v>
                </c:pt>
                <c:pt idx="10">
                  <c:v>2025</c:v>
                </c:pt>
                <c:pt idx="11">
                  <c:v>2026</c:v>
                </c:pt>
                <c:pt idx="12">
                  <c:v>2027</c:v>
                </c:pt>
                <c:pt idx="13">
                  <c:v>2028</c:v>
                </c:pt>
                <c:pt idx="14">
                  <c:v>2029</c:v>
                </c:pt>
                <c:pt idx="15">
                  <c:v>2030</c:v>
                </c:pt>
                <c:pt idx="16">
                  <c:v>2031</c:v>
                </c:pt>
                <c:pt idx="17">
                  <c:v>2032</c:v>
                </c:pt>
                <c:pt idx="18">
                  <c:v>2033</c:v>
                </c:pt>
                <c:pt idx="19">
                  <c:v>2034</c:v>
                </c:pt>
                <c:pt idx="20">
                  <c:v>2035</c:v>
                </c:pt>
                <c:pt idx="21">
                  <c:v>2036</c:v>
                </c:pt>
                <c:pt idx="22">
                  <c:v>2037</c:v>
                </c:pt>
                <c:pt idx="23">
                  <c:v>2038</c:v>
                </c:pt>
                <c:pt idx="24">
                  <c:v>2039</c:v>
                </c:pt>
                <c:pt idx="25">
                  <c:v>2040</c:v>
                </c:pt>
              </c:numCache>
            </c:numRef>
          </c:cat>
          <c:val>
            <c:numRef>
              <c:f>'NG Resource LGR'!$B$2:$AA$2</c:f>
              <c:numCache>
                <c:formatCode>General</c:formatCode>
                <c:ptCount val="26"/>
                <c:pt idx="0">
                  <c:v>1356.0572979999999</c:v>
                </c:pt>
                <c:pt idx="1">
                  <c:v>1234.0931399999999</c:v>
                </c:pt>
                <c:pt idx="2">
                  <c:v>1239.1295170000001</c:v>
                </c:pt>
                <c:pt idx="3">
                  <c:v>1322.5966800000001</c:v>
                </c:pt>
                <c:pt idx="4">
                  <c:v>1439.19165</c:v>
                </c:pt>
                <c:pt idx="5">
                  <c:v>1494.0395510000001</c:v>
                </c:pt>
                <c:pt idx="6">
                  <c:v>1510.0639650000001</c:v>
                </c:pt>
                <c:pt idx="7">
                  <c:v>1453.2669679999999</c:v>
                </c:pt>
                <c:pt idx="8">
                  <c:v>1430.0744629999999</c:v>
                </c:pt>
                <c:pt idx="9">
                  <c:v>1383.3283690000001</c:v>
                </c:pt>
                <c:pt idx="10">
                  <c:v>1348.720581</c:v>
                </c:pt>
                <c:pt idx="11">
                  <c:v>1306.7202150000001</c:v>
                </c:pt>
                <c:pt idx="12">
                  <c:v>1277.545288</c:v>
                </c:pt>
                <c:pt idx="13">
                  <c:v>1257.708374</c:v>
                </c:pt>
                <c:pt idx="14">
                  <c:v>1238.016846</c:v>
                </c:pt>
                <c:pt idx="15">
                  <c:v>1218.093018</c:v>
                </c:pt>
                <c:pt idx="16">
                  <c:v>1222.2695309999999</c:v>
                </c:pt>
                <c:pt idx="17">
                  <c:v>1224.3919679999999</c:v>
                </c:pt>
                <c:pt idx="18">
                  <c:v>1226.349365</c:v>
                </c:pt>
                <c:pt idx="19">
                  <c:v>1234.8127440000001</c:v>
                </c:pt>
                <c:pt idx="20">
                  <c:v>1235.137207</c:v>
                </c:pt>
                <c:pt idx="21">
                  <c:v>1242.5085449999999</c:v>
                </c:pt>
                <c:pt idx="22">
                  <c:v>1244.5858149999999</c:v>
                </c:pt>
                <c:pt idx="23">
                  <c:v>1246.0656739999999</c:v>
                </c:pt>
                <c:pt idx="24">
                  <c:v>1248.3011469999999</c:v>
                </c:pt>
                <c:pt idx="25">
                  <c:v>1251.3328859999999</c:v>
                </c:pt>
              </c:numCache>
            </c:numRef>
          </c:val>
          <c:smooth val="0"/>
        </c:ser>
        <c:ser>
          <c:idx val="1"/>
          <c:order val="1"/>
          <c:tx>
            <c:strRef>
              <c:f>'NG Resource LGR'!$A$3</c:f>
              <c:strCache>
                <c:ptCount val="1"/>
                <c:pt idx="0">
                  <c:v>Renewable</c:v>
                </c:pt>
              </c:strCache>
            </c:strRef>
          </c:tx>
          <c:spPr>
            <a:ln w="22225" cap="rnd">
              <a:solidFill>
                <a:srgbClr val="5D9732"/>
              </a:solidFill>
              <a:round/>
            </a:ln>
            <a:effectLst/>
          </c:spPr>
          <c:marker>
            <c:symbol val="none"/>
          </c:marker>
          <c:cat>
            <c:numRef>
              <c:f>'NG Resource LGR'!$B$1:$AA$1</c:f>
              <c:numCache>
                <c:formatCode>General</c:formatCode>
                <c:ptCount val="26"/>
                <c:pt idx="0">
                  <c:v>2015</c:v>
                </c:pt>
                <c:pt idx="1">
                  <c:v>2016</c:v>
                </c:pt>
                <c:pt idx="2">
                  <c:v>2017</c:v>
                </c:pt>
                <c:pt idx="3">
                  <c:v>2018</c:v>
                </c:pt>
                <c:pt idx="4">
                  <c:v>2019</c:v>
                </c:pt>
                <c:pt idx="5">
                  <c:v>2020</c:v>
                </c:pt>
                <c:pt idx="6">
                  <c:v>2021</c:v>
                </c:pt>
                <c:pt idx="7">
                  <c:v>2022</c:v>
                </c:pt>
                <c:pt idx="8">
                  <c:v>2023</c:v>
                </c:pt>
                <c:pt idx="9">
                  <c:v>2024</c:v>
                </c:pt>
                <c:pt idx="10">
                  <c:v>2025</c:v>
                </c:pt>
                <c:pt idx="11">
                  <c:v>2026</c:v>
                </c:pt>
                <c:pt idx="12">
                  <c:v>2027</c:v>
                </c:pt>
                <c:pt idx="13">
                  <c:v>2028</c:v>
                </c:pt>
                <c:pt idx="14">
                  <c:v>2029</c:v>
                </c:pt>
                <c:pt idx="15">
                  <c:v>2030</c:v>
                </c:pt>
                <c:pt idx="16">
                  <c:v>2031</c:v>
                </c:pt>
                <c:pt idx="17">
                  <c:v>2032</c:v>
                </c:pt>
                <c:pt idx="18">
                  <c:v>2033</c:v>
                </c:pt>
                <c:pt idx="19">
                  <c:v>2034</c:v>
                </c:pt>
                <c:pt idx="20">
                  <c:v>2035</c:v>
                </c:pt>
                <c:pt idx="21">
                  <c:v>2036</c:v>
                </c:pt>
                <c:pt idx="22">
                  <c:v>2037</c:v>
                </c:pt>
                <c:pt idx="23">
                  <c:v>2038</c:v>
                </c:pt>
                <c:pt idx="24">
                  <c:v>2039</c:v>
                </c:pt>
                <c:pt idx="25">
                  <c:v>2040</c:v>
                </c:pt>
              </c:numCache>
            </c:numRef>
          </c:cat>
          <c:val>
            <c:numRef>
              <c:f>'NG Resource LGR'!$B$3:$AA$3</c:f>
              <c:numCache>
                <c:formatCode>General</c:formatCode>
                <c:ptCount val="26"/>
                <c:pt idx="0">
                  <c:v>549.52667700000006</c:v>
                </c:pt>
                <c:pt idx="1">
                  <c:v>612.50689699999998</c:v>
                </c:pt>
                <c:pt idx="2">
                  <c:v>649.44171100000005</c:v>
                </c:pt>
                <c:pt idx="3">
                  <c:v>700.96142599999996</c:v>
                </c:pt>
                <c:pt idx="4">
                  <c:v>770.96374500000002</c:v>
                </c:pt>
                <c:pt idx="5">
                  <c:v>855.63885500000004</c:v>
                </c:pt>
                <c:pt idx="6">
                  <c:v>941.28668200000004</c:v>
                </c:pt>
                <c:pt idx="7">
                  <c:v>1037.9248050000001</c:v>
                </c:pt>
                <c:pt idx="8">
                  <c:v>1144.3084719999999</c:v>
                </c:pt>
                <c:pt idx="9">
                  <c:v>1178.0914310000001</c:v>
                </c:pt>
                <c:pt idx="10">
                  <c:v>1196.2926030000001</c:v>
                </c:pt>
                <c:pt idx="11">
                  <c:v>1217.0888669999999</c:v>
                </c:pt>
                <c:pt idx="12">
                  <c:v>1241.751953</c:v>
                </c:pt>
                <c:pt idx="13">
                  <c:v>1281.9954829999999</c:v>
                </c:pt>
                <c:pt idx="14">
                  <c:v>1329.4163820000001</c:v>
                </c:pt>
                <c:pt idx="15">
                  <c:v>1367.1563719999999</c:v>
                </c:pt>
                <c:pt idx="16">
                  <c:v>1393.478638</c:v>
                </c:pt>
                <c:pt idx="17">
                  <c:v>1420.897217</c:v>
                </c:pt>
                <c:pt idx="18">
                  <c:v>1454.9207759999999</c:v>
                </c:pt>
                <c:pt idx="19">
                  <c:v>1509.8305660000001</c:v>
                </c:pt>
                <c:pt idx="20">
                  <c:v>1562.115112</c:v>
                </c:pt>
                <c:pt idx="21">
                  <c:v>1601.8304439999999</c:v>
                </c:pt>
                <c:pt idx="22">
                  <c:v>1642.0413820000001</c:v>
                </c:pt>
                <c:pt idx="23">
                  <c:v>1686.0214840000001</c:v>
                </c:pt>
                <c:pt idx="24">
                  <c:v>1727.8670649999999</c:v>
                </c:pt>
                <c:pt idx="25">
                  <c:v>1771.7542719999999</c:v>
                </c:pt>
              </c:numCache>
            </c:numRef>
          </c:val>
          <c:smooth val="0"/>
        </c:ser>
        <c:ser>
          <c:idx val="2"/>
          <c:order val="2"/>
          <c:tx>
            <c:strRef>
              <c:f>'NG Resource LGR'!$A$4</c:f>
              <c:strCache>
                <c:ptCount val="1"/>
                <c:pt idx="0">
                  <c:v>Natural Gas</c:v>
                </c:pt>
              </c:strCache>
            </c:strRef>
          </c:tx>
          <c:spPr>
            <a:ln w="22225" cap="rnd">
              <a:solidFill>
                <a:srgbClr val="0096D7"/>
              </a:solidFill>
              <a:round/>
            </a:ln>
            <a:effectLst/>
          </c:spPr>
          <c:marker>
            <c:symbol val="none"/>
          </c:marker>
          <c:cat>
            <c:numRef>
              <c:f>'NG Resource LGR'!$B$1:$AA$1</c:f>
              <c:numCache>
                <c:formatCode>General</c:formatCode>
                <c:ptCount val="26"/>
                <c:pt idx="0">
                  <c:v>2015</c:v>
                </c:pt>
                <c:pt idx="1">
                  <c:v>2016</c:v>
                </c:pt>
                <c:pt idx="2">
                  <c:v>2017</c:v>
                </c:pt>
                <c:pt idx="3">
                  <c:v>2018</c:v>
                </c:pt>
                <c:pt idx="4">
                  <c:v>2019</c:v>
                </c:pt>
                <c:pt idx="5">
                  <c:v>2020</c:v>
                </c:pt>
                <c:pt idx="6">
                  <c:v>2021</c:v>
                </c:pt>
                <c:pt idx="7">
                  <c:v>2022</c:v>
                </c:pt>
                <c:pt idx="8">
                  <c:v>2023</c:v>
                </c:pt>
                <c:pt idx="9">
                  <c:v>2024</c:v>
                </c:pt>
                <c:pt idx="10">
                  <c:v>2025</c:v>
                </c:pt>
                <c:pt idx="11">
                  <c:v>2026</c:v>
                </c:pt>
                <c:pt idx="12">
                  <c:v>2027</c:v>
                </c:pt>
                <c:pt idx="13">
                  <c:v>2028</c:v>
                </c:pt>
                <c:pt idx="14">
                  <c:v>2029</c:v>
                </c:pt>
                <c:pt idx="15">
                  <c:v>2030</c:v>
                </c:pt>
                <c:pt idx="16">
                  <c:v>2031</c:v>
                </c:pt>
                <c:pt idx="17">
                  <c:v>2032</c:v>
                </c:pt>
                <c:pt idx="18">
                  <c:v>2033</c:v>
                </c:pt>
                <c:pt idx="19">
                  <c:v>2034</c:v>
                </c:pt>
                <c:pt idx="20">
                  <c:v>2035</c:v>
                </c:pt>
                <c:pt idx="21">
                  <c:v>2036</c:v>
                </c:pt>
                <c:pt idx="22">
                  <c:v>2037</c:v>
                </c:pt>
                <c:pt idx="23">
                  <c:v>2038</c:v>
                </c:pt>
                <c:pt idx="24">
                  <c:v>2039</c:v>
                </c:pt>
                <c:pt idx="25">
                  <c:v>2040</c:v>
                </c:pt>
              </c:numCache>
            </c:numRef>
          </c:cat>
          <c:val>
            <c:numRef>
              <c:f>'NG Resource LGR'!$B$4:$AA$4</c:f>
              <c:numCache>
                <c:formatCode>General</c:formatCode>
                <c:ptCount val="26"/>
                <c:pt idx="0">
                  <c:v>1335.0679359999999</c:v>
                </c:pt>
                <c:pt idx="1">
                  <c:v>1413.5664059999999</c:v>
                </c:pt>
                <c:pt idx="2">
                  <c:v>1376.740112</c:v>
                </c:pt>
                <c:pt idx="3">
                  <c:v>1318.0390620000001</c:v>
                </c:pt>
                <c:pt idx="4">
                  <c:v>1175.5239260000001</c:v>
                </c:pt>
                <c:pt idx="5">
                  <c:v>1049.362427</c:v>
                </c:pt>
                <c:pt idx="6">
                  <c:v>950.26190199999996</c:v>
                </c:pt>
                <c:pt idx="7">
                  <c:v>918.978882</c:v>
                </c:pt>
                <c:pt idx="8">
                  <c:v>853.33007799999996</c:v>
                </c:pt>
                <c:pt idx="9">
                  <c:v>884.59875499999998</c:v>
                </c:pt>
                <c:pt idx="10">
                  <c:v>916.92749000000003</c:v>
                </c:pt>
                <c:pt idx="11">
                  <c:v>955.19885299999999</c:v>
                </c:pt>
                <c:pt idx="12">
                  <c:v>969.05957000000001</c:v>
                </c:pt>
                <c:pt idx="13">
                  <c:v>961.47289999999998</c:v>
                </c:pt>
                <c:pt idx="14">
                  <c:v>955.23272699999995</c:v>
                </c:pt>
                <c:pt idx="15">
                  <c:v>954.32189900000003</c:v>
                </c:pt>
                <c:pt idx="16">
                  <c:v>945.48761000000002</c:v>
                </c:pt>
                <c:pt idx="17">
                  <c:v>950.29010000000005</c:v>
                </c:pt>
                <c:pt idx="18">
                  <c:v>948.77355999999997</c:v>
                </c:pt>
                <c:pt idx="19">
                  <c:v>941.65734899999995</c:v>
                </c:pt>
                <c:pt idx="20">
                  <c:v>948.38903800000003</c:v>
                </c:pt>
                <c:pt idx="21">
                  <c:v>933.73419200000001</c:v>
                </c:pt>
                <c:pt idx="22">
                  <c:v>929.39868200000001</c:v>
                </c:pt>
                <c:pt idx="23">
                  <c:v>915.17962599999998</c:v>
                </c:pt>
                <c:pt idx="24">
                  <c:v>915.58123799999998</c:v>
                </c:pt>
                <c:pt idx="25">
                  <c:v>909.56207300000005</c:v>
                </c:pt>
              </c:numCache>
            </c:numRef>
          </c:val>
          <c:smooth val="0"/>
        </c:ser>
        <c:dLbls>
          <c:showLegendKey val="0"/>
          <c:showVal val="0"/>
          <c:showCatName val="0"/>
          <c:showSerName val="0"/>
          <c:showPercent val="0"/>
          <c:showBubbleSize val="0"/>
        </c:dLbls>
        <c:smooth val="0"/>
        <c:axId val="227259424"/>
        <c:axId val="227259984"/>
      </c:lineChart>
      <c:catAx>
        <c:axId val="227259424"/>
        <c:scaling>
          <c:orientation val="minMax"/>
        </c:scaling>
        <c:delete val="0"/>
        <c:axPos val="b"/>
        <c:numFmt formatCode="General" sourceLinked="1"/>
        <c:majorTickMark val="out"/>
        <c:minorTickMark val="none"/>
        <c:tickLblPos val="nextTo"/>
        <c:spPr>
          <a:noFill/>
          <a:ln w="9525" cap="flat" cmpd="sng" algn="ctr">
            <a:solidFill>
              <a:srgbClr val="000000"/>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227259984"/>
        <c:crosses val="autoZero"/>
        <c:auto val="1"/>
        <c:lblAlgn val="ctr"/>
        <c:lblOffset val="100"/>
        <c:tickLblSkip val="10"/>
        <c:tickMarkSkip val="5"/>
        <c:noMultiLvlLbl val="0"/>
      </c:catAx>
      <c:valAx>
        <c:axId val="227259984"/>
        <c:scaling>
          <c:orientation val="minMax"/>
          <c:max val="2500"/>
        </c:scaling>
        <c:delete val="1"/>
        <c:axPos val="l"/>
        <c:majorGridlines>
          <c:spPr>
            <a:ln w="9525" cap="flat" cmpd="sng" algn="ctr">
              <a:solidFill>
                <a:srgbClr val="FFFFFF">
                  <a:lumMod val="65000"/>
                </a:srgbClr>
              </a:solidFill>
              <a:round/>
            </a:ln>
            <a:effectLst/>
          </c:spPr>
        </c:majorGridlines>
        <c:numFmt formatCode="General" sourceLinked="1"/>
        <c:majorTickMark val="out"/>
        <c:minorTickMark val="none"/>
        <c:tickLblPos val="nextTo"/>
        <c:crossAx val="227259424"/>
        <c:crosses val="autoZero"/>
        <c:crossBetween val="between"/>
        <c:majorUnit val="500"/>
      </c:valAx>
      <c:spPr>
        <a:noFill/>
        <a:ln>
          <a:noFill/>
        </a:ln>
        <a:effectLst/>
      </c:spPr>
    </c:plotArea>
    <c:plotVisOnly val="1"/>
    <c:dispBlanksAs val="gap"/>
    <c:showDLblsOverMax val="0"/>
  </c:chart>
  <c:spPr>
    <a:noFill/>
    <a:ln>
      <a:noFill/>
    </a:ln>
    <a:effectLst/>
  </c:spPr>
  <c:txPr>
    <a:bodyPr/>
    <a:lstStyle/>
    <a:p>
      <a:pPr>
        <a:defRPr sz="1400">
          <a:solidFill>
            <a:schemeClr val="tx1"/>
          </a:solidFill>
        </a:defRPr>
      </a:pPr>
      <a:endParaRPr lang="en-US"/>
    </a:p>
  </c:txPr>
  <c:externalData r:id="rId4">
    <c:autoUpdate val="0"/>
  </c:externalData>
  <c:userShapes r:id="rId5"/>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9133858267716532E-2"/>
          <c:y val="6.1006691228798378E-2"/>
          <c:w val="0.73815088218139391"/>
          <c:h val="0.82761016879223093"/>
        </c:manualLayout>
      </c:layout>
      <c:lineChart>
        <c:grouping val="standard"/>
        <c:varyColors val="0"/>
        <c:ser>
          <c:idx val="6"/>
          <c:order val="0"/>
          <c:tx>
            <c:strRef>
              <c:f>production!$A$7</c:f>
              <c:strCache>
                <c:ptCount val="1"/>
                <c:pt idx="0">
                  <c:v>Hydroelectric Power </c:v>
                </c:pt>
              </c:strCache>
            </c:strRef>
          </c:tx>
          <c:spPr>
            <a:ln w="22225" cap="rnd">
              <a:solidFill>
                <a:schemeClr val="tx2"/>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production!$B$7:$BJ$7</c:f>
              <c:numCache>
                <c:formatCode>General</c:formatCode>
                <c:ptCount val="61"/>
                <c:pt idx="0">
                  <c:v>2.9001440000000001</c:v>
                </c:pt>
                <c:pt idx="1">
                  <c:v>2.757968</c:v>
                </c:pt>
                <c:pt idx="2">
                  <c:v>3.265558</c:v>
                </c:pt>
                <c:pt idx="3">
                  <c:v>3.5272600000000001</c:v>
                </c:pt>
                <c:pt idx="4">
                  <c:v>3.3858109999999999</c:v>
                </c:pt>
                <c:pt idx="5">
                  <c:v>2.9701919999999999</c:v>
                </c:pt>
                <c:pt idx="6">
                  <c:v>3.0711789999999999</c:v>
                </c:pt>
                <c:pt idx="7">
                  <c:v>2.6345079999999998</c:v>
                </c:pt>
                <c:pt idx="8">
                  <c:v>2.3342649999999998</c:v>
                </c:pt>
                <c:pt idx="9">
                  <c:v>2.8372630000000001</c:v>
                </c:pt>
                <c:pt idx="10">
                  <c:v>3.0463909999999998</c:v>
                </c:pt>
                <c:pt idx="11">
                  <c:v>3.015943</c:v>
                </c:pt>
                <c:pt idx="12">
                  <c:v>2.6174360000000001</c:v>
                </c:pt>
                <c:pt idx="13">
                  <c:v>2.891613</c:v>
                </c:pt>
                <c:pt idx="14">
                  <c:v>2.6834570000000002</c:v>
                </c:pt>
                <c:pt idx="15">
                  <c:v>3.2053069999999999</c:v>
                </c:pt>
                <c:pt idx="16">
                  <c:v>3.5896560000000002</c:v>
                </c:pt>
                <c:pt idx="17">
                  <c:v>3.6404580000000002</c:v>
                </c:pt>
                <c:pt idx="18">
                  <c:v>3.2970540000000002</c:v>
                </c:pt>
                <c:pt idx="19">
                  <c:v>3.2675749999999999</c:v>
                </c:pt>
                <c:pt idx="20">
                  <c:v>2.8111160000000002</c:v>
                </c:pt>
                <c:pt idx="21">
                  <c:v>2.2418580000000001</c:v>
                </c:pt>
                <c:pt idx="22">
                  <c:v>2.6890170000000002</c:v>
                </c:pt>
                <c:pt idx="23">
                  <c:v>2.7925390000000001</c:v>
                </c:pt>
                <c:pt idx="24">
                  <c:v>2.6884679999999999</c:v>
                </c:pt>
                <c:pt idx="25">
                  <c:v>2.7029420000000002</c:v>
                </c:pt>
                <c:pt idx="26">
                  <c:v>2.8690349999999998</c:v>
                </c:pt>
                <c:pt idx="27">
                  <c:v>2.4463889999999999</c:v>
                </c:pt>
                <c:pt idx="28">
                  <c:v>2.5111080000000001</c:v>
                </c:pt>
                <c:pt idx="29">
                  <c:v>2.6688239999999999</c:v>
                </c:pt>
                <c:pt idx="30">
                  <c:v>2.5385409999999999</c:v>
                </c:pt>
                <c:pt idx="31">
                  <c:v>3.1028519999999999</c:v>
                </c:pt>
                <c:pt idx="32">
                  <c:v>2.6287020000000001</c:v>
                </c:pt>
                <c:pt idx="33">
                  <c:v>2.5623819999999999</c:v>
                </c:pt>
                <c:pt idx="34">
                  <c:v>2.466577</c:v>
                </c:pt>
                <c:pt idx="35">
                  <c:v>2.3886120000000002</c:v>
                </c:pt>
                <c:pt idx="36">
                  <c:v>2.4975109999999998</c:v>
                </c:pt>
                <c:pt idx="37">
                  <c:v>2.5091359999999998</c:v>
                </c:pt>
                <c:pt idx="38">
                  <c:v>2.7077209999999998</c:v>
                </c:pt>
                <c:pt idx="39">
                  <c:v>2.9066770000000002</c:v>
                </c:pt>
                <c:pt idx="40">
                  <c:v>2.9385289999999999</c:v>
                </c:pt>
                <c:pt idx="41">
                  <c:v>2.9387020000000001</c:v>
                </c:pt>
                <c:pt idx="42">
                  <c:v>2.939673</c:v>
                </c:pt>
                <c:pt idx="43">
                  <c:v>2.9438740000000001</c:v>
                </c:pt>
                <c:pt idx="44">
                  <c:v>2.9488509999999999</c:v>
                </c:pt>
                <c:pt idx="45">
                  <c:v>2.9547099999999999</c:v>
                </c:pt>
                <c:pt idx="46">
                  <c:v>2.9601609999999998</c:v>
                </c:pt>
                <c:pt idx="47">
                  <c:v>2.9607060000000001</c:v>
                </c:pt>
                <c:pt idx="48">
                  <c:v>2.969929</c:v>
                </c:pt>
                <c:pt idx="49">
                  <c:v>2.9700069999999998</c:v>
                </c:pt>
                <c:pt idx="50">
                  <c:v>2.9718490000000002</c:v>
                </c:pt>
                <c:pt idx="51">
                  <c:v>2.9724550000000001</c:v>
                </c:pt>
                <c:pt idx="52">
                  <c:v>2.972477</c:v>
                </c:pt>
                <c:pt idx="53">
                  <c:v>2.9793660000000002</c:v>
                </c:pt>
                <c:pt idx="54">
                  <c:v>2.9809489999999998</c:v>
                </c:pt>
                <c:pt idx="55">
                  <c:v>2.9833970000000001</c:v>
                </c:pt>
                <c:pt idx="56">
                  <c:v>2.9859529999999999</c:v>
                </c:pt>
                <c:pt idx="57">
                  <c:v>2.9905330000000001</c:v>
                </c:pt>
                <c:pt idx="58">
                  <c:v>2.9935139999999998</c:v>
                </c:pt>
                <c:pt idx="59">
                  <c:v>2.9936720000000001</c:v>
                </c:pt>
                <c:pt idx="60">
                  <c:v>2.9938180000000001</c:v>
                </c:pt>
              </c:numCache>
            </c:numRef>
          </c:val>
          <c:smooth val="0"/>
        </c:ser>
        <c:ser>
          <c:idx val="8"/>
          <c:order val="1"/>
          <c:tx>
            <c:strRef>
              <c:f>production!$A$5</c:f>
              <c:strCache>
                <c:ptCount val="1"/>
                <c:pt idx="0">
                  <c:v>Natural Gas Plant Liquids </c:v>
                </c:pt>
              </c:strCache>
            </c:strRef>
          </c:tx>
          <c:spPr>
            <a:ln w="22225" cap="rnd">
              <a:solidFill>
                <a:schemeClr val="accent2">
                  <a:lumMod val="75000"/>
                </a:schemeClr>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production!$B$5:$BJ$5</c:f>
              <c:numCache>
                <c:formatCode>General</c:formatCode>
                <c:ptCount val="61"/>
                <c:pt idx="0">
                  <c:v>2.2536299999999998</c:v>
                </c:pt>
                <c:pt idx="1">
                  <c:v>2.307382</c:v>
                </c:pt>
                <c:pt idx="2">
                  <c:v>2.1910769999999999</c:v>
                </c:pt>
                <c:pt idx="3">
                  <c:v>2.184107</c:v>
                </c:pt>
                <c:pt idx="4">
                  <c:v>2.2737699999999998</c:v>
                </c:pt>
                <c:pt idx="5">
                  <c:v>2.2407710000000001</c:v>
                </c:pt>
                <c:pt idx="6">
                  <c:v>2.1491020000000001</c:v>
                </c:pt>
                <c:pt idx="7">
                  <c:v>2.2150349999999999</c:v>
                </c:pt>
                <c:pt idx="8">
                  <c:v>2.25983</c:v>
                </c:pt>
                <c:pt idx="9">
                  <c:v>2.1583420000000002</c:v>
                </c:pt>
                <c:pt idx="10">
                  <c:v>2.1747139999999998</c:v>
                </c:pt>
                <c:pt idx="11">
                  <c:v>2.3057400000000001</c:v>
                </c:pt>
                <c:pt idx="12">
                  <c:v>2.3629609999999999</c:v>
                </c:pt>
                <c:pt idx="13">
                  <c:v>2.4080020000000002</c:v>
                </c:pt>
                <c:pt idx="14">
                  <c:v>2.3909790000000002</c:v>
                </c:pt>
                <c:pt idx="15">
                  <c:v>2.4415830000000001</c:v>
                </c:pt>
                <c:pt idx="16">
                  <c:v>2.5299100000000001</c:v>
                </c:pt>
                <c:pt idx="17">
                  <c:v>2.4952070000000002</c:v>
                </c:pt>
                <c:pt idx="18">
                  <c:v>2.4204590000000001</c:v>
                </c:pt>
                <c:pt idx="19">
                  <c:v>2.5276489999999998</c:v>
                </c:pt>
                <c:pt idx="20">
                  <c:v>2.610916</c:v>
                </c:pt>
                <c:pt idx="21">
                  <c:v>2.5471360000000001</c:v>
                </c:pt>
                <c:pt idx="22">
                  <c:v>2.5591680000000001</c:v>
                </c:pt>
                <c:pt idx="23">
                  <c:v>2.34626</c:v>
                </c:pt>
                <c:pt idx="24">
                  <c:v>2.4658500000000001</c:v>
                </c:pt>
                <c:pt idx="25">
                  <c:v>2.3338420000000002</c:v>
                </c:pt>
                <c:pt idx="26">
                  <c:v>2.355836</c:v>
                </c:pt>
                <c:pt idx="27">
                  <c:v>2.4085890000000001</c:v>
                </c:pt>
                <c:pt idx="28">
                  <c:v>2.4193579999999999</c:v>
                </c:pt>
                <c:pt idx="29">
                  <c:v>2.573782</c:v>
                </c:pt>
                <c:pt idx="30">
                  <c:v>2.781288</c:v>
                </c:pt>
                <c:pt idx="31">
                  <c:v>2.9701520000000001</c:v>
                </c:pt>
                <c:pt idx="32">
                  <c:v>3.2458499999999999</c:v>
                </c:pt>
                <c:pt idx="33">
                  <c:v>3.5322260000000001</c:v>
                </c:pt>
                <c:pt idx="34">
                  <c:v>4.0964090000000004</c:v>
                </c:pt>
                <c:pt idx="35">
                  <c:v>4.5687090000000001</c:v>
                </c:pt>
                <c:pt idx="36">
                  <c:v>4.7806829999999998</c:v>
                </c:pt>
                <c:pt idx="37">
                  <c:v>5.1682240000000004</c:v>
                </c:pt>
                <c:pt idx="38">
                  <c:v>5.6035170000000001</c:v>
                </c:pt>
                <c:pt idx="39">
                  <c:v>5.9904380000000002</c:v>
                </c:pt>
                <c:pt idx="40">
                  <c:v>6.2228320000000004</c:v>
                </c:pt>
                <c:pt idx="41">
                  <c:v>6.4176450000000003</c:v>
                </c:pt>
                <c:pt idx="42">
                  <c:v>6.3897550000000001</c:v>
                </c:pt>
                <c:pt idx="43">
                  <c:v>6.3673080000000004</c:v>
                </c:pt>
                <c:pt idx="44">
                  <c:v>6.3855500000000003</c:v>
                </c:pt>
                <c:pt idx="45">
                  <c:v>6.4451510000000001</c:v>
                </c:pt>
                <c:pt idx="46">
                  <c:v>6.4665619999999997</c:v>
                </c:pt>
                <c:pt idx="47">
                  <c:v>6.4265439999999998</c:v>
                </c:pt>
                <c:pt idx="48">
                  <c:v>6.4057360000000001</c:v>
                </c:pt>
                <c:pt idx="49">
                  <c:v>6.4215790000000004</c:v>
                </c:pt>
                <c:pt idx="50">
                  <c:v>6.439133</c:v>
                </c:pt>
                <c:pt idx="51">
                  <c:v>6.3579210000000002</c:v>
                </c:pt>
                <c:pt idx="52">
                  <c:v>6.3417199999999996</c:v>
                </c:pt>
                <c:pt idx="53">
                  <c:v>6.3451950000000004</c:v>
                </c:pt>
                <c:pt idx="54">
                  <c:v>6.3496829999999997</c:v>
                </c:pt>
                <c:pt idx="55">
                  <c:v>6.3571419999999996</c:v>
                </c:pt>
                <c:pt idx="56">
                  <c:v>6.3769689999999999</c:v>
                </c:pt>
                <c:pt idx="57">
                  <c:v>6.3841679999999998</c:v>
                </c:pt>
                <c:pt idx="58">
                  <c:v>6.3987270000000001</c:v>
                </c:pt>
                <c:pt idx="59">
                  <c:v>6.3358359999999996</c:v>
                </c:pt>
                <c:pt idx="60">
                  <c:v>6.3553090000000001</c:v>
                </c:pt>
              </c:numCache>
            </c:numRef>
          </c:val>
          <c:smooth val="0"/>
        </c:ser>
        <c:ser>
          <c:idx val="9"/>
          <c:order val="2"/>
          <c:tx>
            <c:strRef>
              <c:f>production!$A$6</c:f>
              <c:strCache>
                <c:ptCount val="1"/>
                <c:pt idx="0">
                  <c:v>Nuclear Electric Power </c:v>
                </c:pt>
              </c:strCache>
            </c:strRef>
          </c:tx>
          <c:spPr>
            <a:ln w="22225" cap="rnd">
              <a:solidFill>
                <a:schemeClr val="accent4">
                  <a:lumMod val="60000"/>
                </a:schemeClr>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production!$B$6:$BJ$6</c:f>
              <c:numCache>
                <c:formatCode>General</c:formatCode>
                <c:ptCount val="61"/>
                <c:pt idx="0">
                  <c:v>2.739169</c:v>
                </c:pt>
                <c:pt idx="1">
                  <c:v>3.0075889999999998</c:v>
                </c:pt>
                <c:pt idx="2">
                  <c:v>3.131148</c:v>
                </c:pt>
                <c:pt idx="3">
                  <c:v>3.2025489999999999</c:v>
                </c:pt>
                <c:pt idx="4">
                  <c:v>3.5525310000000001</c:v>
                </c:pt>
                <c:pt idx="5">
                  <c:v>4.0755629999999998</c:v>
                </c:pt>
                <c:pt idx="6">
                  <c:v>4.380109</c:v>
                </c:pt>
                <c:pt idx="7">
                  <c:v>4.753933</c:v>
                </c:pt>
                <c:pt idx="8">
                  <c:v>5.5869679999999997</c:v>
                </c:pt>
                <c:pt idx="9">
                  <c:v>5.6021609999999997</c:v>
                </c:pt>
                <c:pt idx="10">
                  <c:v>6.1043500000000002</c:v>
                </c:pt>
                <c:pt idx="11">
                  <c:v>6.4221320000000004</c:v>
                </c:pt>
                <c:pt idx="12">
                  <c:v>6.4792059999999996</c:v>
                </c:pt>
                <c:pt idx="13">
                  <c:v>6.4104989999999997</c:v>
                </c:pt>
                <c:pt idx="14">
                  <c:v>6.6938769999999996</c:v>
                </c:pt>
                <c:pt idx="15">
                  <c:v>7.0754359999999998</c:v>
                </c:pt>
                <c:pt idx="16">
                  <c:v>7.0866740000000004</c:v>
                </c:pt>
                <c:pt idx="17">
                  <c:v>6.5969920000000002</c:v>
                </c:pt>
                <c:pt idx="18">
                  <c:v>7.0678089999999996</c:v>
                </c:pt>
                <c:pt idx="19">
                  <c:v>7.6102559999999997</c:v>
                </c:pt>
                <c:pt idx="20">
                  <c:v>7.862349</c:v>
                </c:pt>
                <c:pt idx="21">
                  <c:v>8.0288529999999998</c:v>
                </c:pt>
                <c:pt idx="22">
                  <c:v>8.145429</c:v>
                </c:pt>
                <c:pt idx="23">
                  <c:v>7.9596220000000004</c:v>
                </c:pt>
                <c:pt idx="24">
                  <c:v>8.2227739999999994</c:v>
                </c:pt>
                <c:pt idx="25">
                  <c:v>8.1608099999999997</c:v>
                </c:pt>
                <c:pt idx="26">
                  <c:v>8.2146260000000009</c:v>
                </c:pt>
                <c:pt idx="27">
                  <c:v>8.4585889999999999</c:v>
                </c:pt>
                <c:pt idx="28">
                  <c:v>8.4264910000000004</c:v>
                </c:pt>
                <c:pt idx="29">
                  <c:v>8.3552199999999992</c:v>
                </c:pt>
                <c:pt idx="30">
                  <c:v>8.4344330000000003</c:v>
                </c:pt>
                <c:pt idx="31">
                  <c:v>8.2686980000000005</c:v>
                </c:pt>
                <c:pt idx="32">
                  <c:v>8.0618219999999994</c:v>
                </c:pt>
                <c:pt idx="33">
                  <c:v>8.2444330000000008</c:v>
                </c:pt>
                <c:pt idx="34">
                  <c:v>8.3375590000000006</c:v>
                </c:pt>
                <c:pt idx="35">
                  <c:v>8.3376800000000006</c:v>
                </c:pt>
                <c:pt idx="36">
                  <c:v>8.3449570000000008</c:v>
                </c:pt>
                <c:pt idx="37">
                  <c:v>8.2841129999999996</c:v>
                </c:pt>
                <c:pt idx="38">
                  <c:v>8.1508730000000007</c:v>
                </c:pt>
                <c:pt idx="39">
                  <c:v>8.0524319999999996</c:v>
                </c:pt>
                <c:pt idx="40">
                  <c:v>7.967206</c:v>
                </c:pt>
                <c:pt idx="41">
                  <c:v>8.0772390000000005</c:v>
                </c:pt>
                <c:pt idx="42">
                  <c:v>8.1143879999999999</c:v>
                </c:pt>
                <c:pt idx="43">
                  <c:v>8.1426449999999999</c:v>
                </c:pt>
                <c:pt idx="44">
                  <c:v>8.1536869999999997</c:v>
                </c:pt>
                <c:pt idx="45">
                  <c:v>8.0893029999999992</c:v>
                </c:pt>
                <c:pt idx="46">
                  <c:v>7.9958179999999999</c:v>
                </c:pt>
                <c:pt idx="47">
                  <c:v>8.0133670000000006</c:v>
                </c:pt>
                <c:pt idx="48">
                  <c:v>8.0280369999999994</c:v>
                </c:pt>
                <c:pt idx="49">
                  <c:v>8.0353580000000004</c:v>
                </c:pt>
                <c:pt idx="50">
                  <c:v>8.0326780000000007</c:v>
                </c:pt>
                <c:pt idx="51">
                  <c:v>8.0153239999999997</c:v>
                </c:pt>
                <c:pt idx="52">
                  <c:v>7.9763710000000003</c:v>
                </c:pt>
                <c:pt idx="53">
                  <c:v>7.9626720000000004</c:v>
                </c:pt>
                <c:pt idx="54">
                  <c:v>7.8054160000000001</c:v>
                </c:pt>
                <c:pt idx="55">
                  <c:v>7.5440440000000004</c:v>
                </c:pt>
                <c:pt idx="56">
                  <c:v>7.4935029999999996</c:v>
                </c:pt>
                <c:pt idx="57">
                  <c:v>7.3858519999999999</c:v>
                </c:pt>
                <c:pt idx="58">
                  <c:v>7.3536489999999999</c:v>
                </c:pt>
                <c:pt idx="59">
                  <c:v>7.3173389999999996</c:v>
                </c:pt>
                <c:pt idx="60">
                  <c:v>7.3402409999999998</c:v>
                </c:pt>
              </c:numCache>
            </c:numRef>
          </c:val>
          <c:smooth val="0"/>
        </c:ser>
        <c:ser>
          <c:idx val="10"/>
          <c:order val="3"/>
          <c:tx>
            <c:strRef>
              <c:f>production!$A$8</c:f>
              <c:strCache>
                <c:ptCount val="1"/>
                <c:pt idx="0">
                  <c:v>Other renewable</c:v>
                </c:pt>
              </c:strCache>
            </c:strRef>
          </c:tx>
          <c:spPr>
            <a:ln w="22225" cap="rnd">
              <a:solidFill>
                <a:schemeClr val="accent3"/>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production!$B$8:$BJ$8</c:f>
              <c:numCache>
                <c:formatCode>General</c:formatCode>
                <c:ptCount val="61"/>
                <c:pt idx="0">
                  <c:v>2.5281989999999999</c:v>
                </c:pt>
                <c:pt idx="1">
                  <c:v>2.6557200000000001</c:v>
                </c:pt>
                <c:pt idx="2">
                  <c:v>2.7140789999999999</c:v>
                </c:pt>
                <c:pt idx="3">
                  <c:v>2.9683519999999999</c:v>
                </c:pt>
                <c:pt idx="4">
                  <c:v>3.052054</c:v>
                </c:pt>
                <c:pt idx="5">
                  <c:v>3.1138250000000003</c:v>
                </c:pt>
                <c:pt idx="6">
                  <c:v>3.0399629999999997</c:v>
                </c:pt>
                <c:pt idx="7">
                  <c:v>2.9873000000000003</c:v>
                </c:pt>
                <c:pt idx="8">
                  <c:v>3.12249</c:v>
                </c:pt>
                <c:pt idx="9">
                  <c:v>3.3973390000000001</c:v>
                </c:pt>
                <c:pt idx="10">
                  <c:v>2.9935700000000001</c:v>
                </c:pt>
                <c:pt idx="11">
                  <c:v>3.0517700000000003</c:v>
                </c:pt>
                <c:pt idx="12">
                  <c:v>3.2030419999999999</c:v>
                </c:pt>
                <c:pt idx="13">
                  <c:v>3.19021</c:v>
                </c:pt>
                <c:pt idx="14">
                  <c:v>3.3035890000000001</c:v>
                </c:pt>
                <c:pt idx="15">
                  <c:v>3.3518920000000003</c:v>
                </c:pt>
                <c:pt idx="16">
                  <c:v>3.4211080000000003</c:v>
                </c:pt>
                <c:pt idx="17">
                  <c:v>3.376214</c:v>
                </c:pt>
                <c:pt idx="18">
                  <c:v>3.1955249999999999</c:v>
                </c:pt>
                <c:pt idx="19">
                  <c:v>3.2478290000000003</c:v>
                </c:pt>
                <c:pt idx="20">
                  <c:v>3.2903440000000002</c:v>
                </c:pt>
                <c:pt idx="21">
                  <c:v>2.9196599999999999</c:v>
                </c:pt>
                <c:pt idx="22">
                  <c:v>3.0415869999999998</c:v>
                </c:pt>
                <c:pt idx="23">
                  <c:v>3.1495830000000002</c:v>
                </c:pt>
                <c:pt idx="24">
                  <c:v>3.3737810000000001</c:v>
                </c:pt>
                <c:pt idx="25">
                  <c:v>3.5172370000000002</c:v>
                </c:pt>
                <c:pt idx="26">
                  <c:v>3.7162920000000002</c:v>
                </c:pt>
                <c:pt idx="27">
                  <c:v>4.0626889999999998</c:v>
                </c:pt>
                <c:pt idx="28">
                  <c:v>4.6783730000000006</c:v>
                </c:pt>
                <c:pt idx="29">
                  <c:v>4.9493600000000004</c:v>
                </c:pt>
                <c:pt idx="30">
                  <c:v>5.5347939999999998</c:v>
                </c:pt>
                <c:pt idx="31">
                  <c:v>5.98658</c:v>
                </c:pt>
                <c:pt idx="32">
                  <c:v>6.105518</c:v>
                </c:pt>
                <c:pt idx="33">
                  <c:v>6.6750589999999992</c:v>
                </c:pt>
                <c:pt idx="34">
                  <c:v>7.1121060000000007</c:v>
                </c:pt>
                <c:pt idx="35">
                  <c:v>7.1862820000000003</c:v>
                </c:pt>
                <c:pt idx="36">
                  <c:v>7.2324910000000004</c:v>
                </c:pt>
                <c:pt idx="37">
                  <c:v>7.5623860000000001</c:v>
                </c:pt>
                <c:pt idx="38">
                  <c:v>7.8850619999999996</c:v>
                </c:pt>
                <c:pt idx="39">
                  <c:v>8.0783100000000001</c:v>
                </c:pt>
                <c:pt idx="40">
                  <c:v>8.5812980000000003</c:v>
                </c:pt>
                <c:pt idx="41">
                  <c:v>9.2112590000000001</c:v>
                </c:pt>
                <c:pt idx="42">
                  <c:v>10.043149</c:v>
                </c:pt>
                <c:pt idx="43">
                  <c:v>10.500339</c:v>
                </c:pt>
                <c:pt idx="44">
                  <c:v>10.617156000000001</c:v>
                </c:pt>
                <c:pt idx="45">
                  <c:v>10.645614999999999</c:v>
                </c:pt>
                <c:pt idx="46">
                  <c:v>10.662744</c:v>
                </c:pt>
                <c:pt idx="47">
                  <c:v>10.768119</c:v>
                </c:pt>
                <c:pt idx="48">
                  <c:v>10.831117000000001</c:v>
                </c:pt>
                <c:pt idx="49">
                  <c:v>10.967231999999999</c:v>
                </c:pt>
                <c:pt idx="50">
                  <c:v>11.115846000000001</c:v>
                </c:pt>
                <c:pt idx="51">
                  <c:v>11.19416</c:v>
                </c:pt>
                <c:pt idx="52">
                  <c:v>11.230314</c:v>
                </c:pt>
                <c:pt idx="53">
                  <c:v>11.395778</c:v>
                </c:pt>
                <c:pt idx="54">
                  <c:v>11.507553999999999</c:v>
                </c:pt>
                <c:pt idx="55">
                  <c:v>11.616572999999999</c:v>
                </c:pt>
                <c:pt idx="56">
                  <c:v>11.832474999999999</c:v>
                </c:pt>
                <c:pt idx="57">
                  <c:v>11.940904</c:v>
                </c:pt>
                <c:pt idx="58">
                  <c:v>12.111834999999999</c:v>
                </c:pt>
                <c:pt idx="59">
                  <c:v>12.291008999999999</c:v>
                </c:pt>
                <c:pt idx="60">
                  <c:v>12.510538</c:v>
                </c:pt>
              </c:numCache>
            </c:numRef>
          </c:val>
          <c:smooth val="0"/>
        </c:ser>
        <c:ser>
          <c:idx val="11"/>
          <c:order val="4"/>
          <c:tx>
            <c:strRef>
              <c:f>production!$A$2</c:f>
              <c:strCache>
                <c:ptCount val="1"/>
                <c:pt idx="0">
                  <c:v>Coal </c:v>
                </c:pt>
              </c:strCache>
            </c:strRef>
          </c:tx>
          <c:spPr>
            <a:ln w="22225" cap="rnd">
              <a:solidFill>
                <a:schemeClr val="tx1">
                  <a:lumMod val="50000"/>
                  <a:lumOff val="50000"/>
                </a:schemeClr>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production!$B$2:$BJ$2</c:f>
              <c:numCache>
                <c:formatCode>General</c:formatCode>
                <c:ptCount val="61"/>
                <c:pt idx="0">
                  <c:v>18.597726000000002</c:v>
                </c:pt>
                <c:pt idx="1">
                  <c:v>18.376773</c:v>
                </c:pt>
                <c:pt idx="2">
                  <c:v>18.638773</c:v>
                </c:pt>
                <c:pt idx="3">
                  <c:v>17.246670999999999</c:v>
                </c:pt>
                <c:pt idx="4">
                  <c:v>19.719215999999999</c:v>
                </c:pt>
                <c:pt idx="5">
                  <c:v>19.325165999999999</c:v>
                </c:pt>
                <c:pt idx="6">
                  <c:v>19.509466</c:v>
                </c:pt>
                <c:pt idx="7">
                  <c:v>20.141103999999999</c:v>
                </c:pt>
                <c:pt idx="8">
                  <c:v>20.737639000000001</c:v>
                </c:pt>
                <c:pt idx="9">
                  <c:v>21.360178000000001</c:v>
                </c:pt>
                <c:pt idx="10">
                  <c:v>22.487548</c:v>
                </c:pt>
                <c:pt idx="11">
                  <c:v>21.636424000000002</c:v>
                </c:pt>
                <c:pt idx="12">
                  <c:v>21.694132</c:v>
                </c:pt>
                <c:pt idx="13">
                  <c:v>20.335654000000002</c:v>
                </c:pt>
                <c:pt idx="14">
                  <c:v>22.202082999999998</c:v>
                </c:pt>
                <c:pt idx="15">
                  <c:v>22.129549999999998</c:v>
                </c:pt>
                <c:pt idx="16">
                  <c:v>22.790147999999999</c:v>
                </c:pt>
                <c:pt idx="17">
                  <c:v>23.309614</c:v>
                </c:pt>
                <c:pt idx="18">
                  <c:v>24.045197999999999</c:v>
                </c:pt>
                <c:pt idx="19">
                  <c:v>23.295083999999999</c:v>
                </c:pt>
                <c:pt idx="20">
                  <c:v>22.735478000000001</c:v>
                </c:pt>
                <c:pt idx="21">
                  <c:v>23.547080000000001</c:v>
                </c:pt>
                <c:pt idx="22">
                  <c:v>22.732237000000001</c:v>
                </c:pt>
                <c:pt idx="23">
                  <c:v>22.093651999999999</c:v>
                </c:pt>
                <c:pt idx="24">
                  <c:v>22.852098999999999</c:v>
                </c:pt>
                <c:pt idx="25">
                  <c:v>23.185189000000001</c:v>
                </c:pt>
                <c:pt idx="26">
                  <c:v>23.78951</c:v>
                </c:pt>
                <c:pt idx="27">
                  <c:v>23.492742</c:v>
                </c:pt>
                <c:pt idx="28">
                  <c:v>23.851368000000001</c:v>
                </c:pt>
                <c:pt idx="29">
                  <c:v>21.623721</c:v>
                </c:pt>
                <c:pt idx="30">
                  <c:v>22.038226000000002</c:v>
                </c:pt>
                <c:pt idx="31">
                  <c:v>22.221406999999999</c:v>
                </c:pt>
                <c:pt idx="32">
                  <c:v>20.676893</c:v>
                </c:pt>
                <c:pt idx="33">
                  <c:v>20.001304000000001</c:v>
                </c:pt>
                <c:pt idx="34">
                  <c:v>20.285705</c:v>
                </c:pt>
                <c:pt idx="35">
                  <c:v>17.952725999999998</c:v>
                </c:pt>
                <c:pt idx="36">
                  <c:v>15.184759</c:v>
                </c:pt>
                <c:pt idx="37">
                  <c:v>15.302973</c:v>
                </c:pt>
                <c:pt idx="38">
                  <c:v>15.446462</c:v>
                </c:pt>
                <c:pt idx="39">
                  <c:v>16.197786000000001</c:v>
                </c:pt>
                <c:pt idx="40">
                  <c:v>16.724551999999999</c:v>
                </c:pt>
                <c:pt idx="41">
                  <c:v>16.508151999999999</c:v>
                </c:pt>
                <c:pt idx="42">
                  <c:v>16.093928999999999</c:v>
                </c:pt>
                <c:pt idx="43">
                  <c:v>15.893905999999999</c:v>
                </c:pt>
                <c:pt idx="44">
                  <c:v>15.483992000000001</c:v>
                </c:pt>
                <c:pt idx="45">
                  <c:v>15.063105</c:v>
                </c:pt>
                <c:pt idx="46">
                  <c:v>14.615938</c:v>
                </c:pt>
                <c:pt idx="47">
                  <c:v>14.195259999999999</c:v>
                </c:pt>
                <c:pt idx="48">
                  <c:v>13.832191999999999</c:v>
                </c:pt>
                <c:pt idx="49">
                  <c:v>13.491493999999999</c:v>
                </c:pt>
                <c:pt idx="50">
                  <c:v>13.236693000000001</c:v>
                </c:pt>
                <c:pt idx="51">
                  <c:v>13.255909000000001</c:v>
                </c:pt>
                <c:pt idx="52">
                  <c:v>13.176660999999999</c:v>
                </c:pt>
                <c:pt idx="53">
                  <c:v>13.258822</c:v>
                </c:pt>
                <c:pt idx="54">
                  <c:v>13.007137</c:v>
                </c:pt>
                <c:pt idx="55">
                  <c:v>12.881722999999999</c:v>
                </c:pt>
                <c:pt idx="56">
                  <c:v>12.947077999999999</c:v>
                </c:pt>
                <c:pt idx="57">
                  <c:v>12.816312999999999</c:v>
                </c:pt>
                <c:pt idx="58">
                  <c:v>12.699274000000001</c:v>
                </c:pt>
                <c:pt idx="59">
                  <c:v>12.632794000000001</c:v>
                </c:pt>
                <c:pt idx="60">
                  <c:v>12.592025</c:v>
                </c:pt>
              </c:numCache>
            </c:numRef>
          </c:val>
          <c:smooth val="0"/>
        </c:ser>
        <c:ser>
          <c:idx val="12"/>
          <c:order val="5"/>
          <c:tx>
            <c:strRef>
              <c:f>production!$A$4</c:f>
              <c:strCache>
                <c:ptCount val="1"/>
                <c:pt idx="0">
                  <c:v>Crude Oil </c:v>
                </c:pt>
              </c:strCache>
            </c:strRef>
          </c:tx>
          <c:spPr>
            <a:ln w="22225" cap="rnd">
              <a:solidFill>
                <a:schemeClr val="accent6"/>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production!$B$4:$BJ$4</c:f>
              <c:numCache>
                <c:formatCode>General</c:formatCode>
                <c:ptCount val="61"/>
                <c:pt idx="0">
                  <c:v>18.248916999999999</c:v>
                </c:pt>
                <c:pt idx="1">
                  <c:v>18.146018999999999</c:v>
                </c:pt>
                <c:pt idx="2">
                  <c:v>18.308947</c:v>
                </c:pt>
                <c:pt idx="3">
                  <c:v>18.391794000000001</c:v>
                </c:pt>
                <c:pt idx="4">
                  <c:v>18.848237000000001</c:v>
                </c:pt>
                <c:pt idx="5">
                  <c:v>18.992407</c:v>
                </c:pt>
                <c:pt idx="6">
                  <c:v>18.375862000000001</c:v>
                </c:pt>
                <c:pt idx="7">
                  <c:v>17.674786999999998</c:v>
                </c:pt>
                <c:pt idx="8">
                  <c:v>17.278931</c:v>
                </c:pt>
                <c:pt idx="9">
                  <c:v>16.116883000000001</c:v>
                </c:pt>
                <c:pt idx="10">
                  <c:v>15.571185</c:v>
                </c:pt>
                <c:pt idx="11">
                  <c:v>15.700825999999999</c:v>
                </c:pt>
                <c:pt idx="12">
                  <c:v>15.222863</c:v>
                </c:pt>
                <c:pt idx="13">
                  <c:v>14.494389999999999</c:v>
                </c:pt>
                <c:pt idx="14">
                  <c:v>14.102563</c:v>
                </c:pt>
                <c:pt idx="15">
                  <c:v>13.886756999999999</c:v>
                </c:pt>
                <c:pt idx="16">
                  <c:v>13.722899</c:v>
                </c:pt>
                <c:pt idx="17">
                  <c:v>13.65802</c:v>
                </c:pt>
                <c:pt idx="18">
                  <c:v>13.23513</c:v>
                </c:pt>
                <c:pt idx="19">
                  <c:v>12.451046</c:v>
                </c:pt>
                <c:pt idx="20">
                  <c:v>12.358101</c:v>
                </c:pt>
                <c:pt idx="21">
                  <c:v>12.281566</c:v>
                </c:pt>
                <c:pt idx="22">
                  <c:v>12.160213000000001</c:v>
                </c:pt>
                <c:pt idx="23">
                  <c:v>11.959568000000001</c:v>
                </c:pt>
                <c:pt idx="24">
                  <c:v>11.550086</c:v>
                </c:pt>
                <c:pt idx="25">
                  <c:v>10.974152</c:v>
                </c:pt>
                <c:pt idx="26">
                  <c:v>10.766775000000001</c:v>
                </c:pt>
                <c:pt idx="27">
                  <c:v>10.747344</c:v>
                </c:pt>
                <c:pt idx="28">
                  <c:v>10.613910000000001</c:v>
                </c:pt>
                <c:pt idx="29">
                  <c:v>11.332374</c:v>
                </c:pt>
                <c:pt idx="30">
                  <c:v>11.591022000000001</c:v>
                </c:pt>
                <c:pt idx="31">
                  <c:v>11.952313999999999</c:v>
                </c:pt>
                <c:pt idx="32">
                  <c:v>13.769990999999999</c:v>
                </c:pt>
                <c:pt idx="33">
                  <c:v>15.808859999999999</c:v>
                </c:pt>
                <c:pt idx="34">
                  <c:v>18.552424999999999</c:v>
                </c:pt>
                <c:pt idx="35">
                  <c:v>19.687846</c:v>
                </c:pt>
                <c:pt idx="36">
                  <c:v>18.279125000000001</c:v>
                </c:pt>
                <c:pt idx="37">
                  <c:v>18.215809</c:v>
                </c:pt>
                <c:pt idx="38">
                  <c:v>19.507380999999999</c:v>
                </c:pt>
                <c:pt idx="39">
                  <c:v>20.266196999999998</c:v>
                </c:pt>
                <c:pt idx="40">
                  <c:v>20.669122999999999</c:v>
                </c:pt>
                <c:pt idx="41">
                  <c:v>20.976955</c:v>
                </c:pt>
                <c:pt idx="42">
                  <c:v>21.216614</c:v>
                </c:pt>
                <c:pt idx="43">
                  <c:v>21.545688999999999</c:v>
                </c:pt>
                <c:pt idx="44">
                  <c:v>21.614538</c:v>
                </c:pt>
                <c:pt idx="45">
                  <c:v>21.685383000000002</c:v>
                </c:pt>
                <c:pt idx="46">
                  <c:v>21.991903000000001</c:v>
                </c:pt>
                <c:pt idx="47">
                  <c:v>22.014923</c:v>
                </c:pt>
                <c:pt idx="48">
                  <c:v>22.023102000000002</c:v>
                </c:pt>
                <c:pt idx="49">
                  <c:v>22.03594</c:v>
                </c:pt>
                <c:pt idx="50">
                  <c:v>22.017036000000001</c:v>
                </c:pt>
                <c:pt idx="51">
                  <c:v>21.912458000000001</c:v>
                </c:pt>
                <c:pt idx="52">
                  <c:v>21.761870999999999</c:v>
                </c:pt>
                <c:pt idx="53">
                  <c:v>21.446255000000001</c:v>
                </c:pt>
                <c:pt idx="54">
                  <c:v>21.364737999999999</c:v>
                </c:pt>
                <c:pt idx="55">
                  <c:v>21.371708000000002</c:v>
                </c:pt>
                <c:pt idx="56">
                  <c:v>21.405024999999998</c:v>
                </c:pt>
                <c:pt idx="57">
                  <c:v>21.528327999999998</c:v>
                </c:pt>
                <c:pt idx="58">
                  <c:v>21.615266999999999</c:v>
                </c:pt>
                <c:pt idx="59">
                  <c:v>21.601220999999999</c:v>
                </c:pt>
                <c:pt idx="60">
                  <c:v>21.558971</c:v>
                </c:pt>
              </c:numCache>
            </c:numRef>
          </c:val>
          <c:smooth val="0"/>
        </c:ser>
        <c:ser>
          <c:idx val="13"/>
          <c:order val="6"/>
          <c:tx>
            <c:strRef>
              <c:f>production!$A$3</c:f>
              <c:strCache>
                <c:ptCount val="1"/>
                <c:pt idx="0">
                  <c:v>Natural Gas (Dry) </c:v>
                </c:pt>
              </c:strCache>
            </c:strRef>
          </c:tx>
          <c:spPr>
            <a:ln w="22225" cap="rnd">
              <a:solidFill>
                <a:schemeClr val="accent1"/>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production!$B$3:$BJ$3</c:f>
              <c:numCache>
                <c:formatCode>General</c:formatCode>
                <c:ptCount val="61"/>
                <c:pt idx="0">
                  <c:v>19.907599999999999</c:v>
                </c:pt>
                <c:pt idx="1">
                  <c:v>19.699155000000001</c:v>
                </c:pt>
                <c:pt idx="2">
                  <c:v>18.319025</c:v>
                </c:pt>
                <c:pt idx="3">
                  <c:v>16.593388999999998</c:v>
                </c:pt>
                <c:pt idx="4">
                  <c:v>18.007933000000001</c:v>
                </c:pt>
                <c:pt idx="5">
                  <c:v>16.98038</c:v>
                </c:pt>
                <c:pt idx="6">
                  <c:v>16.540800999999998</c:v>
                </c:pt>
                <c:pt idx="7">
                  <c:v>17.135819000000001</c:v>
                </c:pt>
                <c:pt idx="8">
                  <c:v>17.598597000000002</c:v>
                </c:pt>
                <c:pt idx="9">
                  <c:v>17.847275</c:v>
                </c:pt>
                <c:pt idx="10">
                  <c:v>18.326155</c:v>
                </c:pt>
                <c:pt idx="11">
                  <c:v>18.228736000000001</c:v>
                </c:pt>
                <c:pt idx="12">
                  <c:v>18.3751</c:v>
                </c:pt>
                <c:pt idx="13">
                  <c:v>18.584036999999999</c:v>
                </c:pt>
                <c:pt idx="14">
                  <c:v>19.348013000000002</c:v>
                </c:pt>
                <c:pt idx="15">
                  <c:v>19.082245</c:v>
                </c:pt>
                <c:pt idx="16">
                  <c:v>19.344268</c:v>
                </c:pt>
                <c:pt idx="17">
                  <c:v>19.393851000000002</c:v>
                </c:pt>
                <c:pt idx="18">
                  <c:v>19.613295000000001</c:v>
                </c:pt>
                <c:pt idx="19">
                  <c:v>19.340703000000001</c:v>
                </c:pt>
                <c:pt idx="20">
                  <c:v>19.661529000000002</c:v>
                </c:pt>
                <c:pt idx="21">
                  <c:v>20.165566999999999</c:v>
                </c:pt>
                <c:pt idx="22">
                  <c:v>19.382055000000001</c:v>
                </c:pt>
                <c:pt idx="23">
                  <c:v>19.633303999999999</c:v>
                </c:pt>
                <c:pt idx="24">
                  <c:v>19.074254</c:v>
                </c:pt>
                <c:pt idx="25">
                  <c:v>18.556014999999999</c:v>
                </c:pt>
                <c:pt idx="26">
                  <c:v>19.021705999999998</c:v>
                </c:pt>
                <c:pt idx="27">
                  <c:v>19.786208999999999</c:v>
                </c:pt>
                <c:pt idx="28">
                  <c:v>20.702884000000001</c:v>
                </c:pt>
                <c:pt idx="29">
                  <c:v>21.13945</c:v>
                </c:pt>
                <c:pt idx="30">
                  <c:v>21.805762999999999</c:v>
                </c:pt>
                <c:pt idx="31">
                  <c:v>23.405719999999999</c:v>
                </c:pt>
                <c:pt idx="32">
                  <c:v>24.610064999999999</c:v>
                </c:pt>
                <c:pt idx="33">
                  <c:v>24.859072000000001</c:v>
                </c:pt>
                <c:pt idx="34">
                  <c:v>26.718073</c:v>
                </c:pt>
                <c:pt idx="35">
                  <c:v>27.952466000000001</c:v>
                </c:pt>
                <c:pt idx="36">
                  <c:v>27.402182</c:v>
                </c:pt>
                <c:pt idx="37">
                  <c:v>28.772628999999998</c:v>
                </c:pt>
                <c:pt idx="38">
                  <c:v>30.071697</c:v>
                </c:pt>
                <c:pt idx="39">
                  <c:v>31.066246</c:v>
                </c:pt>
                <c:pt idx="40">
                  <c:v>31.805733</c:v>
                </c:pt>
                <c:pt idx="41">
                  <c:v>31.990852</c:v>
                </c:pt>
                <c:pt idx="42">
                  <c:v>32.284058000000002</c:v>
                </c:pt>
                <c:pt idx="43">
                  <c:v>32.803066000000001</c:v>
                </c:pt>
                <c:pt idx="44">
                  <c:v>33.482185000000001</c:v>
                </c:pt>
                <c:pt idx="45">
                  <c:v>34.147658999999997</c:v>
                </c:pt>
                <c:pt idx="46">
                  <c:v>34.750487999999997</c:v>
                </c:pt>
                <c:pt idx="47">
                  <c:v>35.113998000000002</c:v>
                </c:pt>
                <c:pt idx="48">
                  <c:v>35.451866000000003</c:v>
                </c:pt>
                <c:pt idx="49">
                  <c:v>35.790306000000001</c:v>
                </c:pt>
                <c:pt idx="50">
                  <c:v>36.062365999999997</c:v>
                </c:pt>
                <c:pt idx="51">
                  <c:v>36.114891</c:v>
                </c:pt>
                <c:pt idx="52">
                  <c:v>36.409984999999999</c:v>
                </c:pt>
                <c:pt idx="53">
                  <c:v>36.655853</c:v>
                </c:pt>
                <c:pt idx="54">
                  <c:v>37.163550999999998</c:v>
                </c:pt>
                <c:pt idx="55">
                  <c:v>37.730221</c:v>
                </c:pt>
                <c:pt idx="56">
                  <c:v>37.936993000000001</c:v>
                </c:pt>
                <c:pt idx="57">
                  <c:v>38.288891</c:v>
                </c:pt>
                <c:pt idx="58">
                  <c:v>38.583697999999998</c:v>
                </c:pt>
                <c:pt idx="59">
                  <c:v>38.833179000000001</c:v>
                </c:pt>
                <c:pt idx="60">
                  <c:v>38.983738000000002</c:v>
                </c:pt>
              </c:numCache>
            </c:numRef>
          </c:val>
          <c:smooth val="0"/>
        </c:ser>
        <c:ser>
          <c:idx val="5"/>
          <c:order val="7"/>
          <c:tx>
            <c:strRef>
              <c:f>production!$A$7</c:f>
              <c:strCache>
                <c:ptCount val="1"/>
                <c:pt idx="0">
                  <c:v>Hydroelectric Power </c:v>
                </c:pt>
              </c:strCache>
            </c:strRef>
          </c:tx>
          <c:spPr>
            <a:ln w="22225" cap="rnd">
              <a:solidFill>
                <a:schemeClr val="accent1">
                  <a:lumMod val="75000"/>
                </a:schemeClr>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production!$B$7:$BJ$7</c:f>
              <c:numCache>
                <c:formatCode>General</c:formatCode>
                <c:ptCount val="61"/>
                <c:pt idx="0">
                  <c:v>2.9001440000000001</c:v>
                </c:pt>
                <c:pt idx="1">
                  <c:v>2.757968</c:v>
                </c:pt>
                <c:pt idx="2">
                  <c:v>3.265558</c:v>
                </c:pt>
                <c:pt idx="3">
                  <c:v>3.5272600000000001</c:v>
                </c:pt>
                <c:pt idx="4">
                  <c:v>3.3858109999999999</c:v>
                </c:pt>
                <c:pt idx="5">
                  <c:v>2.9701919999999999</c:v>
                </c:pt>
                <c:pt idx="6">
                  <c:v>3.0711789999999999</c:v>
                </c:pt>
                <c:pt idx="7">
                  <c:v>2.6345079999999998</c:v>
                </c:pt>
                <c:pt idx="8">
                  <c:v>2.3342649999999998</c:v>
                </c:pt>
                <c:pt idx="9">
                  <c:v>2.8372630000000001</c:v>
                </c:pt>
                <c:pt idx="10">
                  <c:v>3.0463909999999998</c:v>
                </c:pt>
                <c:pt idx="11">
                  <c:v>3.015943</c:v>
                </c:pt>
                <c:pt idx="12">
                  <c:v>2.6174360000000001</c:v>
                </c:pt>
                <c:pt idx="13">
                  <c:v>2.891613</c:v>
                </c:pt>
                <c:pt idx="14">
                  <c:v>2.6834570000000002</c:v>
                </c:pt>
                <c:pt idx="15">
                  <c:v>3.2053069999999999</c:v>
                </c:pt>
                <c:pt idx="16">
                  <c:v>3.5896560000000002</c:v>
                </c:pt>
                <c:pt idx="17">
                  <c:v>3.6404580000000002</c:v>
                </c:pt>
                <c:pt idx="18">
                  <c:v>3.2970540000000002</c:v>
                </c:pt>
                <c:pt idx="19">
                  <c:v>3.2675749999999999</c:v>
                </c:pt>
                <c:pt idx="20">
                  <c:v>2.8111160000000002</c:v>
                </c:pt>
                <c:pt idx="21">
                  <c:v>2.2418580000000001</c:v>
                </c:pt>
                <c:pt idx="22">
                  <c:v>2.6890170000000002</c:v>
                </c:pt>
                <c:pt idx="23">
                  <c:v>2.7925390000000001</c:v>
                </c:pt>
                <c:pt idx="24">
                  <c:v>2.6884679999999999</c:v>
                </c:pt>
                <c:pt idx="25">
                  <c:v>2.7029420000000002</c:v>
                </c:pt>
                <c:pt idx="26">
                  <c:v>2.8690349999999998</c:v>
                </c:pt>
                <c:pt idx="27">
                  <c:v>2.4463889999999999</c:v>
                </c:pt>
                <c:pt idx="28">
                  <c:v>2.5111080000000001</c:v>
                </c:pt>
                <c:pt idx="29">
                  <c:v>2.6688239999999999</c:v>
                </c:pt>
                <c:pt idx="30">
                  <c:v>2.5385409999999999</c:v>
                </c:pt>
                <c:pt idx="31">
                  <c:v>3.1028519999999999</c:v>
                </c:pt>
                <c:pt idx="32">
                  <c:v>2.6287020000000001</c:v>
                </c:pt>
                <c:pt idx="33">
                  <c:v>2.5623819999999999</c:v>
                </c:pt>
                <c:pt idx="34">
                  <c:v>2.466577</c:v>
                </c:pt>
                <c:pt idx="35">
                  <c:v>2.3886120000000002</c:v>
                </c:pt>
                <c:pt idx="36">
                  <c:v>2.4975109999999998</c:v>
                </c:pt>
                <c:pt idx="37">
                  <c:v>2.5091359999999998</c:v>
                </c:pt>
                <c:pt idx="38">
                  <c:v>2.7077209999999998</c:v>
                </c:pt>
                <c:pt idx="39">
                  <c:v>2.9066770000000002</c:v>
                </c:pt>
                <c:pt idx="40">
                  <c:v>2.9385289999999999</c:v>
                </c:pt>
                <c:pt idx="41">
                  <c:v>2.9387020000000001</c:v>
                </c:pt>
                <c:pt idx="42">
                  <c:v>2.939673</c:v>
                </c:pt>
                <c:pt idx="43">
                  <c:v>2.9438740000000001</c:v>
                </c:pt>
                <c:pt idx="44">
                  <c:v>2.9488509999999999</c:v>
                </c:pt>
                <c:pt idx="45">
                  <c:v>2.9547099999999999</c:v>
                </c:pt>
                <c:pt idx="46">
                  <c:v>2.9601609999999998</c:v>
                </c:pt>
                <c:pt idx="47">
                  <c:v>2.9607060000000001</c:v>
                </c:pt>
                <c:pt idx="48">
                  <c:v>2.969929</c:v>
                </c:pt>
                <c:pt idx="49">
                  <c:v>2.9700069999999998</c:v>
                </c:pt>
                <c:pt idx="50">
                  <c:v>2.9718490000000002</c:v>
                </c:pt>
                <c:pt idx="51">
                  <c:v>2.9724550000000001</c:v>
                </c:pt>
                <c:pt idx="52">
                  <c:v>2.972477</c:v>
                </c:pt>
                <c:pt idx="53">
                  <c:v>2.9793660000000002</c:v>
                </c:pt>
                <c:pt idx="54">
                  <c:v>2.9809489999999998</c:v>
                </c:pt>
                <c:pt idx="55">
                  <c:v>2.9833970000000001</c:v>
                </c:pt>
                <c:pt idx="56">
                  <c:v>2.9859529999999999</c:v>
                </c:pt>
                <c:pt idx="57">
                  <c:v>2.9905330000000001</c:v>
                </c:pt>
                <c:pt idx="58">
                  <c:v>2.9935139999999998</c:v>
                </c:pt>
                <c:pt idx="59">
                  <c:v>2.9936720000000001</c:v>
                </c:pt>
                <c:pt idx="60">
                  <c:v>2.9938180000000001</c:v>
                </c:pt>
              </c:numCache>
            </c:numRef>
          </c:val>
          <c:smooth val="0"/>
        </c:ser>
        <c:ser>
          <c:idx val="1"/>
          <c:order val="8"/>
          <c:tx>
            <c:strRef>
              <c:f>production!$A$5</c:f>
              <c:strCache>
                <c:ptCount val="1"/>
                <c:pt idx="0">
                  <c:v>Natural Gas Plant Liquids </c:v>
                </c:pt>
              </c:strCache>
            </c:strRef>
          </c:tx>
          <c:spPr>
            <a:ln w="22225" cap="rnd">
              <a:solidFill>
                <a:schemeClr val="accent2">
                  <a:lumMod val="75000"/>
                </a:schemeClr>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production!$B$5:$BJ$5</c:f>
              <c:numCache>
                <c:formatCode>General</c:formatCode>
                <c:ptCount val="61"/>
                <c:pt idx="0">
                  <c:v>2.2536299999999998</c:v>
                </c:pt>
                <c:pt idx="1">
                  <c:v>2.307382</c:v>
                </c:pt>
                <c:pt idx="2">
                  <c:v>2.1910769999999999</c:v>
                </c:pt>
                <c:pt idx="3">
                  <c:v>2.184107</c:v>
                </c:pt>
                <c:pt idx="4">
                  <c:v>2.2737699999999998</c:v>
                </c:pt>
                <c:pt idx="5">
                  <c:v>2.2407710000000001</c:v>
                </c:pt>
                <c:pt idx="6">
                  <c:v>2.1491020000000001</c:v>
                </c:pt>
                <c:pt idx="7">
                  <c:v>2.2150349999999999</c:v>
                </c:pt>
                <c:pt idx="8">
                  <c:v>2.25983</c:v>
                </c:pt>
                <c:pt idx="9">
                  <c:v>2.1583420000000002</c:v>
                </c:pt>
                <c:pt idx="10">
                  <c:v>2.1747139999999998</c:v>
                </c:pt>
                <c:pt idx="11">
                  <c:v>2.3057400000000001</c:v>
                </c:pt>
                <c:pt idx="12">
                  <c:v>2.3629609999999999</c:v>
                </c:pt>
                <c:pt idx="13">
                  <c:v>2.4080020000000002</c:v>
                </c:pt>
                <c:pt idx="14">
                  <c:v>2.3909790000000002</c:v>
                </c:pt>
                <c:pt idx="15">
                  <c:v>2.4415830000000001</c:v>
                </c:pt>
                <c:pt idx="16">
                  <c:v>2.5299100000000001</c:v>
                </c:pt>
                <c:pt idx="17">
                  <c:v>2.4952070000000002</c:v>
                </c:pt>
                <c:pt idx="18">
                  <c:v>2.4204590000000001</c:v>
                </c:pt>
                <c:pt idx="19">
                  <c:v>2.5276489999999998</c:v>
                </c:pt>
                <c:pt idx="20">
                  <c:v>2.610916</c:v>
                </c:pt>
                <c:pt idx="21">
                  <c:v>2.5471360000000001</c:v>
                </c:pt>
                <c:pt idx="22">
                  <c:v>2.5591680000000001</c:v>
                </c:pt>
                <c:pt idx="23">
                  <c:v>2.34626</c:v>
                </c:pt>
                <c:pt idx="24">
                  <c:v>2.4658500000000001</c:v>
                </c:pt>
                <c:pt idx="25">
                  <c:v>2.3338420000000002</c:v>
                </c:pt>
                <c:pt idx="26">
                  <c:v>2.355836</c:v>
                </c:pt>
                <c:pt idx="27">
                  <c:v>2.4085890000000001</c:v>
                </c:pt>
                <c:pt idx="28">
                  <c:v>2.4193579999999999</c:v>
                </c:pt>
                <c:pt idx="29">
                  <c:v>2.573782</c:v>
                </c:pt>
                <c:pt idx="30">
                  <c:v>2.781288</c:v>
                </c:pt>
                <c:pt idx="31">
                  <c:v>2.9701520000000001</c:v>
                </c:pt>
                <c:pt idx="32">
                  <c:v>3.2458499999999999</c:v>
                </c:pt>
                <c:pt idx="33">
                  <c:v>3.5322260000000001</c:v>
                </c:pt>
                <c:pt idx="34">
                  <c:v>4.0964090000000004</c:v>
                </c:pt>
                <c:pt idx="35">
                  <c:v>4.5687090000000001</c:v>
                </c:pt>
                <c:pt idx="36">
                  <c:v>4.7806829999999998</c:v>
                </c:pt>
                <c:pt idx="37">
                  <c:v>5.1682240000000004</c:v>
                </c:pt>
                <c:pt idx="38">
                  <c:v>5.6035170000000001</c:v>
                </c:pt>
                <c:pt idx="39">
                  <c:v>5.9904380000000002</c:v>
                </c:pt>
                <c:pt idx="40">
                  <c:v>6.2228320000000004</c:v>
                </c:pt>
                <c:pt idx="41">
                  <c:v>6.4176450000000003</c:v>
                </c:pt>
                <c:pt idx="42">
                  <c:v>6.3897550000000001</c:v>
                </c:pt>
                <c:pt idx="43">
                  <c:v>6.3673080000000004</c:v>
                </c:pt>
                <c:pt idx="44">
                  <c:v>6.3855500000000003</c:v>
                </c:pt>
                <c:pt idx="45">
                  <c:v>6.4451510000000001</c:v>
                </c:pt>
                <c:pt idx="46">
                  <c:v>6.4665619999999997</c:v>
                </c:pt>
                <c:pt idx="47">
                  <c:v>6.4265439999999998</c:v>
                </c:pt>
                <c:pt idx="48">
                  <c:v>6.4057360000000001</c:v>
                </c:pt>
                <c:pt idx="49">
                  <c:v>6.4215790000000004</c:v>
                </c:pt>
                <c:pt idx="50">
                  <c:v>6.439133</c:v>
                </c:pt>
                <c:pt idx="51">
                  <c:v>6.3579210000000002</c:v>
                </c:pt>
                <c:pt idx="52">
                  <c:v>6.3417199999999996</c:v>
                </c:pt>
                <c:pt idx="53">
                  <c:v>6.3451950000000004</c:v>
                </c:pt>
                <c:pt idx="54">
                  <c:v>6.3496829999999997</c:v>
                </c:pt>
                <c:pt idx="55">
                  <c:v>6.3571419999999996</c:v>
                </c:pt>
                <c:pt idx="56">
                  <c:v>6.3769689999999999</c:v>
                </c:pt>
                <c:pt idx="57">
                  <c:v>6.3841679999999998</c:v>
                </c:pt>
                <c:pt idx="58">
                  <c:v>6.3987270000000001</c:v>
                </c:pt>
                <c:pt idx="59">
                  <c:v>6.3358359999999996</c:v>
                </c:pt>
                <c:pt idx="60">
                  <c:v>6.3553090000000001</c:v>
                </c:pt>
              </c:numCache>
            </c:numRef>
          </c:val>
          <c:smooth val="0"/>
        </c:ser>
        <c:ser>
          <c:idx val="4"/>
          <c:order val="9"/>
          <c:tx>
            <c:strRef>
              <c:f>production!$A$6</c:f>
              <c:strCache>
                <c:ptCount val="1"/>
                <c:pt idx="0">
                  <c:v>Nuclear Electric Power </c:v>
                </c:pt>
              </c:strCache>
            </c:strRef>
          </c:tx>
          <c:spPr>
            <a:ln w="22225" cap="rnd">
              <a:solidFill>
                <a:schemeClr val="accent5"/>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production!$B$6:$BJ$6</c:f>
              <c:numCache>
                <c:formatCode>General</c:formatCode>
                <c:ptCount val="61"/>
                <c:pt idx="0">
                  <c:v>2.739169</c:v>
                </c:pt>
                <c:pt idx="1">
                  <c:v>3.0075889999999998</c:v>
                </c:pt>
                <c:pt idx="2">
                  <c:v>3.131148</c:v>
                </c:pt>
                <c:pt idx="3">
                  <c:v>3.2025489999999999</c:v>
                </c:pt>
                <c:pt idx="4">
                  <c:v>3.5525310000000001</c:v>
                </c:pt>
                <c:pt idx="5">
                  <c:v>4.0755629999999998</c:v>
                </c:pt>
                <c:pt idx="6">
                  <c:v>4.380109</c:v>
                </c:pt>
                <c:pt idx="7">
                  <c:v>4.753933</c:v>
                </c:pt>
                <c:pt idx="8">
                  <c:v>5.5869679999999997</c:v>
                </c:pt>
                <c:pt idx="9">
                  <c:v>5.6021609999999997</c:v>
                </c:pt>
                <c:pt idx="10">
                  <c:v>6.1043500000000002</c:v>
                </c:pt>
                <c:pt idx="11">
                  <c:v>6.4221320000000004</c:v>
                </c:pt>
                <c:pt idx="12">
                  <c:v>6.4792059999999996</c:v>
                </c:pt>
                <c:pt idx="13">
                  <c:v>6.4104989999999997</c:v>
                </c:pt>
                <c:pt idx="14">
                  <c:v>6.6938769999999996</c:v>
                </c:pt>
                <c:pt idx="15">
                  <c:v>7.0754359999999998</c:v>
                </c:pt>
                <c:pt idx="16">
                  <c:v>7.0866740000000004</c:v>
                </c:pt>
                <c:pt idx="17">
                  <c:v>6.5969920000000002</c:v>
                </c:pt>
                <c:pt idx="18">
                  <c:v>7.0678089999999996</c:v>
                </c:pt>
                <c:pt idx="19">
                  <c:v>7.6102559999999997</c:v>
                </c:pt>
                <c:pt idx="20">
                  <c:v>7.862349</c:v>
                </c:pt>
                <c:pt idx="21">
                  <c:v>8.0288529999999998</c:v>
                </c:pt>
                <c:pt idx="22">
                  <c:v>8.145429</c:v>
                </c:pt>
                <c:pt idx="23">
                  <c:v>7.9596220000000004</c:v>
                </c:pt>
                <c:pt idx="24">
                  <c:v>8.2227739999999994</c:v>
                </c:pt>
                <c:pt idx="25">
                  <c:v>8.1608099999999997</c:v>
                </c:pt>
                <c:pt idx="26">
                  <c:v>8.2146260000000009</c:v>
                </c:pt>
                <c:pt idx="27">
                  <c:v>8.4585889999999999</c:v>
                </c:pt>
                <c:pt idx="28">
                  <c:v>8.4264910000000004</c:v>
                </c:pt>
                <c:pt idx="29">
                  <c:v>8.3552199999999992</c:v>
                </c:pt>
                <c:pt idx="30">
                  <c:v>8.4344330000000003</c:v>
                </c:pt>
                <c:pt idx="31">
                  <c:v>8.2686980000000005</c:v>
                </c:pt>
                <c:pt idx="32">
                  <c:v>8.0618219999999994</c:v>
                </c:pt>
                <c:pt idx="33">
                  <c:v>8.2444330000000008</c:v>
                </c:pt>
                <c:pt idx="34">
                  <c:v>8.3375590000000006</c:v>
                </c:pt>
                <c:pt idx="35">
                  <c:v>8.3376800000000006</c:v>
                </c:pt>
                <c:pt idx="36">
                  <c:v>8.3449570000000008</c:v>
                </c:pt>
                <c:pt idx="37">
                  <c:v>8.2841129999999996</c:v>
                </c:pt>
                <c:pt idx="38">
                  <c:v>8.1508730000000007</c:v>
                </c:pt>
                <c:pt idx="39">
                  <c:v>8.0524319999999996</c:v>
                </c:pt>
                <c:pt idx="40">
                  <c:v>7.967206</c:v>
                </c:pt>
                <c:pt idx="41">
                  <c:v>8.0772390000000005</c:v>
                </c:pt>
                <c:pt idx="42">
                  <c:v>8.1143879999999999</c:v>
                </c:pt>
                <c:pt idx="43">
                  <c:v>8.1426449999999999</c:v>
                </c:pt>
                <c:pt idx="44">
                  <c:v>8.1536869999999997</c:v>
                </c:pt>
                <c:pt idx="45">
                  <c:v>8.0893029999999992</c:v>
                </c:pt>
                <c:pt idx="46">
                  <c:v>7.9958179999999999</c:v>
                </c:pt>
                <c:pt idx="47">
                  <c:v>8.0133670000000006</c:v>
                </c:pt>
                <c:pt idx="48">
                  <c:v>8.0280369999999994</c:v>
                </c:pt>
                <c:pt idx="49">
                  <c:v>8.0353580000000004</c:v>
                </c:pt>
                <c:pt idx="50">
                  <c:v>8.0326780000000007</c:v>
                </c:pt>
                <c:pt idx="51">
                  <c:v>8.0153239999999997</c:v>
                </c:pt>
                <c:pt idx="52">
                  <c:v>7.9763710000000003</c:v>
                </c:pt>
                <c:pt idx="53">
                  <c:v>7.9626720000000004</c:v>
                </c:pt>
                <c:pt idx="54">
                  <c:v>7.8054160000000001</c:v>
                </c:pt>
                <c:pt idx="55">
                  <c:v>7.5440440000000004</c:v>
                </c:pt>
                <c:pt idx="56">
                  <c:v>7.4935029999999996</c:v>
                </c:pt>
                <c:pt idx="57">
                  <c:v>7.3858519999999999</c:v>
                </c:pt>
                <c:pt idx="58">
                  <c:v>7.3536489999999999</c:v>
                </c:pt>
                <c:pt idx="59">
                  <c:v>7.3173389999999996</c:v>
                </c:pt>
                <c:pt idx="60">
                  <c:v>7.3402409999999998</c:v>
                </c:pt>
              </c:numCache>
            </c:numRef>
          </c:val>
          <c:smooth val="0"/>
        </c:ser>
        <c:ser>
          <c:idx val="7"/>
          <c:order val="10"/>
          <c:tx>
            <c:strRef>
              <c:f>production!$A$8</c:f>
              <c:strCache>
                <c:ptCount val="1"/>
                <c:pt idx="0">
                  <c:v>Other renewable</c:v>
                </c:pt>
              </c:strCache>
            </c:strRef>
          </c:tx>
          <c:spPr>
            <a:ln w="22225" cap="rnd">
              <a:solidFill>
                <a:schemeClr val="accent3"/>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production!$B$8:$BJ$8</c:f>
              <c:numCache>
                <c:formatCode>General</c:formatCode>
                <c:ptCount val="61"/>
                <c:pt idx="0">
                  <c:v>2.5281989999999999</c:v>
                </c:pt>
                <c:pt idx="1">
                  <c:v>2.6557200000000001</c:v>
                </c:pt>
                <c:pt idx="2">
                  <c:v>2.7140789999999999</c:v>
                </c:pt>
                <c:pt idx="3">
                  <c:v>2.9683519999999999</c:v>
                </c:pt>
                <c:pt idx="4">
                  <c:v>3.052054</c:v>
                </c:pt>
                <c:pt idx="5">
                  <c:v>3.1138250000000003</c:v>
                </c:pt>
                <c:pt idx="6">
                  <c:v>3.0399629999999997</c:v>
                </c:pt>
                <c:pt idx="7">
                  <c:v>2.9873000000000003</c:v>
                </c:pt>
                <c:pt idx="8">
                  <c:v>3.12249</c:v>
                </c:pt>
                <c:pt idx="9">
                  <c:v>3.3973390000000001</c:v>
                </c:pt>
                <c:pt idx="10">
                  <c:v>2.9935700000000001</c:v>
                </c:pt>
                <c:pt idx="11">
                  <c:v>3.0517700000000003</c:v>
                </c:pt>
                <c:pt idx="12">
                  <c:v>3.2030419999999999</c:v>
                </c:pt>
                <c:pt idx="13">
                  <c:v>3.19021</c:v>
                </c:pt>
                <c:pt idx="14">
                  <c:v>3.3035890000000001</c:v>
                </c:pt>
                <c:pt idx="15">
                  <c:v>3.3518920000000003</c:v>
                </c:pt>
                <c:pt idx="16">
                  <c:v>3.4211080000000003</c:v>
                </c:pt>
                <c:pt idx="17">
                  <c:v>3.376214</c:v>
                </c:pt>
                <c:pt idx="18">
                  <c:v>3.1955249999999999</c:v>
                </c:pt>
                <c:pt idx="19">
                  <c:v>3.2478290000000003</c:v>
                </c:pt>
                <c:pt idx="20">
                  <c:v>3.2903440000000002</c:v>
                </c:pt>
                <c:pt idx="21">
                  <c:v>2.9196599999999999</c:v>
                </c:pt>
                <c:pt idx="22">
                  <c:v>3.0415869999999998</c:v>
                </c:pt>
                <c:pt idx="23">
                  <c:v>3.1495830000000002</c:v>
                </c:pt>
                <c:pt idx="24">
                  <c:v>3.3737810000000001</c:v>
                </c:pt>
                <c:pt idx="25">
                  <c:v>3.5172370000000002</c:v>
                </c:pt>
                <c:pt idx="26">
                  <c:v>3.7162920000000002</c:v>
                </c:pt>
                <c:pt idx="27">
                  <c:v>4.0626889999999998</c:v>
                </c:pt>
                <c:pt idx="28">
                  <c:v>4.6783730000000006</c:v>
                </c:pt>
                <c:pt idx="29">
                  <c:v>4.9493600000000004</c:v>
                </c:pt>
                <c:pt idx="30">
                  <c:v>5.5347939999999998</c:v>
                </c:pt>
                <c:pt idx="31">
                  <c:v>5.98658</c:v>
                </c:pt>
                <c:pt idx="32">
                  <c:v>6.105518</c:v>
                </c:pt>
                <c:pt idx="33">
                  <c:v>6.6750589999999992</c:v>
                </c:pt>
                <c:pt idx="34">
                  <c:v>7.1121060000000007</c:v>
                </c:pt>
                <c:pt idx="35">
                  <c:v>7.1862820000000003</c:v>
                </c:pt>
                <c:pt idx="36">
                  <c:v>7.2324910000000004</c:v>
                </c:pt>
                <c:pt idx="37">
                  <c:v>7.5623860000000001</c:v>
                </c:pt>
                <c:pt idx="38">
                  <c:v>7.8850619999999996</c:v>
                </c:pt>
                <c:pt idx="39">
                  <c:v>8.0783100000000001</c:v>
                </c:pt>
                <c:pt idx="40">
                  <c:v>8.5812980000000003</c:v>
                </c:pt>
                <c:pt idx="41">
                  <c:v>9.2112590000000001</c:v>
                </c:pt>
                <c:pt idx="42">
                  <c:v>10.043149</c:v>
                </c:pt>
                <c:pt idx="43">
                  <c:v>10.500339</c:v>
                </c:pt>
                <c:pt idx="44">
                  <c:v>10.617156000000001</c:v>
                </c:pt>
                <c:pt idx="45">
                  <c:v>10.645614999999999</c:v>
                </c:pt>
                <c:pt idx="46">
                  <c:v>10.662744</c:v>
                </c:pt>
                <c:pt idx="47">
                  <c:v>10.768119</c:v>
                </c:pt>
                <c:pt idx="48">
                  <c:v>10.831117000000001</c:v>
                </c:pt>
                <c:pt idx="49">
                  <c:v>10.967231999999999</c:v>
                </c:pt>
                <c:pt idx="50">
                  <c:v>11.115846000000001</c:v>
                </c:pt>
                <c:pt idx="51">
                  <c:v>11.19416</c:v>
                </c:pt>
                <c:pt idx="52">
                  <c:v>11.230314</c:v>
                </c:pt>
                <c:pt idx="53">
                  <c:v>11.395778</c:v>
                </c:pt>
                <c:pt idx="54">
                  <c:v>11.507553999999999</c:v>
                </c:pt>
                <c:pt idx="55">
                  <c:v>11.616572999999999</c:v>
                </c:pt>
                <c:pt idx="56">
                  <c:v>11.832474999999999</c:v>
                </c:pt>
                <c:pt idx="57">
                  <c:v>11.940904</c:v>
                </c:pt>
                <c:pt idx="58">
                  <c:v>12.111834999999999</c:v>
                </c:pt>
                <c:pt idx="59">
                  <c:v>12.291008999999999</c:v>
                </c:pt>
                <c:pt idx="60">
                  <c:v>12.510538</c:v>
                </c:pt>
              </c:numCache>
            </c:numRef>
          </c:val>
          <c:smooth val="0"/>
        </c:ser>
        <c:ser>
          <c:idx val="3"/>
          <c:order val="11"/>
          <c:tx>
            <c:strRef>
              <c:f>production!$A$2</c:f>
              <c:strCache>
                <c:ptCount val="1"/>
                <c:pt idx="0">
                  <c:v>Coal </c:v>
                </c:pt>
              </c:strCache>
            </c:strRef>
          </c:tx>
          <c:spPr>
            <a:ln w="22225" cap="rnd">
              <a:solidFill>
                <a:schemeClr val="tx1">
                  <a:lumMod val="50000"/>
                  <a:lumOff val="50000"/>
                </a:schemeClr>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production!$B$2:$BJ$2</c:f>
              <c:numCache>
                <c:formatCode>General</c:formatCode>
                <c:ptCount val="61"/>
                <c:pt idx="0">
                  <c:v>18.597726000000002</c:v>
                </c:pt>
                <c:pt idx="1">
                  <c:v>18.376773</c:v>
                </c:pt>
                <c:pt idx="2">
                  <c:v>18.638773</c:v>
                </c:pt>
                <c:pt idx="3">
                  <c:v>17.246670999999999</c:v>
                </c:pt>
                <c:pt idx="4">
                  <c:v>19.719215999999999</c:v>
                </c:pt>
                <c:pt idx="5">
                  <c:v>19.325165999999999</c:v>
                </c:pt>
                <c:pt idx="6">
                  <c:v>19.509466</c:v>
                </c:pt>
                <c:pt idx="7">
                  <c:v>20.141103999999999</c:v>
                </c:pt>
                <c:pt idx="8">
                  <c:v>20.737639000000001</c:v>
                </c:pt>
                <c:pt idx="9">
                  <c:v>21.360178000000001</c:v>
                </c:pt>
                <c:pt idx="10">
                  <c:v>22.487548</c:v>
                </c:pt>
                <c:pt idx="11">
                  <c:v>21.636424000000002</c:v>
                </c:pt>
                <c:pt idx="12">
                  <c:v>21.694132</c:v>
                </c:pt>
                <c:pt idx="13">
                  <c:v>20.335654000000002</c:v>
                </c:pt>
                <c:pt idx="14">
                  <c:v>22.202082999999998</c:v>
                </c:pt>
                <c:pt idx="15">
                  <c:v>22.129549999999998</c:v>
                </c:pt>
                <c:pt idx="16">
                  <c:v>22.790147999999999</c:v>
                </c:pt>
                <c:pt idx="17">
                  <c:v>23.309614</c:v>
                </c:pt>
                <c:pt idx="18">
                  <c:v>24.045197999999999</c:v>
                </c:pt>
                <c:pt idx="19">
                  <c:v>23.295083999999999</c:v>
                </c:pt>
                <c:pt idx="20">
                  <c:v>22.735478000000001</c:v>
                </c:pt>
                <c:pt idx="21">
                  <c:v>23.547080000000001</c:v>
                </c:pt>
                <c:pt idx="22">
                  <c:v>22.732237000000001</c:v>
                </c:pt>
                <c:pt idx="23">
                  <c:v>22.093651999999999</c:v>
                </c:pt>
                <c:pt idx="24">
                  <c:v>22.852098999999999</c:v>
                </c:pt>
                <c:pt idx="25">
                  <c:v>23.185189000000001</c:v>
                </c:pt>
                <c:pt idx="26">
                  <c:v>23.78951</c:v>
                </c:pt>
                <c:pt idx="27">
                  <c:v>23.492742</c:v>
                </c:pt>
                <c:pt idx="28">
                  <c:v>23.851368000000001</c:v>
                </c:pt>
                <c:pt idx="29">
                  <c:v>21.623721</c:v>
                </c:pt>
                <c:pt idx="30">
                  <c:v>22.038226000000002</c:v>
                </c:pt>
                <c:pt idx="31">
                  <c:v>22.221406999999999</c:v>
                </c:pt>
                <c:pt idx="32">
                  <c:v>20.676893</c:v>
                </c:pt>
                <c:pt idx="33">
                  <c:v>20.001304000000001</c:v>
                </c:pt>
                <c:pt idx="34">
                  <c:v>20.285705</c:v>
                </c:pt>
                <c:pt idx="35">
                  <c:v>17.952725999999998</c:v>
                </c:pt>
                <c:pt idx="36">
                  <c:v>15.184759</c:v>
                </c:pt>
                <c:pt idx="37">
                  <c:v>15.302973</c:v>
                </c:pt>
                <c:pt idx="38">
                  <c:v>15.446462</c:v>
                </c:pt>
                <c:pt idx="39">
                  <c:v>16.197786000000001</c:v>
                </c:pt>
                <c:pt idx="40">
                  <c:v>16.724551999999999</c:v>
                </c:pt>
                <c:pt idx="41">
                  <c:v>16.508151999999999</c:v>
                </c:pt>
                <c:pt idx="42">
                  <c:v>16.093928999999999</c:v>
                </c:pt>
                <c:pt idx="43">
                  <c:v>15.893905999999999</c:v>
                </c:pt>
                <c:pt idx="44">
                  <c:v>15.483992000000001</c:v>
                </c:pt>
                <c:pt idx="45">
                  <c:v>15.063105</c:v>
                </c:pt>
                <c:pt idx="46">
                  <c:v>14.615938</c:v>
                </c:pt>
                <c:pt idx="47">
                  <c:v>14.195259999999999</c:v>
                </c:pt>
                <c:pt idx="48">
                  <c:v>13.832191999999999</c:v>
                </c:pt>
                <c:pt idx="49">
                  <c:v>13.491493999999999</c:v>
                </c:pt>
                <c:pt idx="50">
                  <c:v>13.236693000000001</c:v>
                </c:pt>
                <c:pt idx="51">
                  <c:v>13.255909000000001</c:v>
                </c:pt>
                <c:pt idx="52">
                  <c:v>13.176660999999999</c:v>
                </c:pt>
                <c:pt idx="53">
                  <c:v>13.258822</c:v>
                </c:pt>
                <c:pt idx="54">
                  <c:v>13.007137</c:v>
                </c:pt>
                <c:pt idx="55">
                  <c:v>12.881722999999999</c:v>
                </c:pt>
                <c:pt idx="56">
                  <c:v>12.947077999999999</c:v>
                </c:pt>
                <c:pt idx="57">
                  <c:v>12.816312999999999</c:v>
                </c:pt>
                <c:pt idx="58">
                  <c:v>12.699274000000001</c:v>
                </c:pt>
                <c:pt idx="59">
                  <c:v>12.632794000000001</c:v>
                </c:pt>
                <c:pt idx="60">
                  <c:v>12.592025</c:v>
                </c:pt>
              </c:numCache>
            </c:numRef>
          </c:val>
          <c:smooth val="0"/>
        </c:ser>
        <c:ser>
          <c:idx val="0"/>
          <c:order val="12"/>
          <c:tx>
            <c:strRef>
              <c:f>production!$A$4</c:f>
              <c:strCache>
                <c:ptCount val="1"/>
                <c:pt idx="0">
                  <c:v>Crude Oil </c:v>
                </c:pt>
              </c:strCache>
            </c:strRef>
          </c:tx>
          <c:spPr>
            <a:ln w="22225" cap="rnd">
              <a:solidFill>
                <a:schemeClr val="accent6"/>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production!$B$4:$BJ$4</c:f>
              <c:numCache>
                <c:formatCode>General</c:formatCode>
                <c:ptCount val="61"/>
                <c:pt idx="0">
                  <c:v>18.248916999999999</c:v>
                </c:pt>
                <c:pt idx="1">
                  <c:v>18.146018999999999</c:v>
                </c:pt>
                <c:pt idx="2">
                  <c:v>18.308947</c:v>
                </c:pt>
                <c:pt idx="3">
                  <c:v>18.391794000000001</c:v>
                </c:pt>
                <c:pt idx="4">
                  <c:v>18.848237000000001</c:v>
                </c:pt>
                <c:pt idx="5">
                  <c:v>18.992407</c:v>
                </c:pt>
                <c:pt idx="6">
                  <c:v>18.375862000000001</c:v>
                </c:pt>
                <c:pt idx="7">
                  <c:v>17.674786999999998</c:v>
                </c:pt>
                <c:pt idx="8">
                  <c:v>17.278931</c:v>
                </c:pt>
                <c:pt idx="9">
                  <c:v>16.116883000000001</c:v>
                </c:pt>
                <c:pt idx="10">
                  <c:v>15.571185</c:v>
                </c:pt>
                <c:pt idx="11">
                  <c:v>15.700825999999999</c:v>
                </c:pt>
                <c:pt idx="12">
                  <c:v>15.222863</c:v>
                </c:pt>
                <c:pt idx="13">
                  <c:v>14.494389999999999</c:v>
                </c:pt>
                <c:pt idx="14">
                  <c:v>14.102563</c:v>
                </c:pt>
                <c:pt idx="15">
                  <c:v>13.886756999999999</c:v>
                </c:pt>
                <c:pt idx="16">
                  <c:v>13.722899</c:v>
                </c:pt>
                <c:pt idx="17">
                  <c:v>13.65802</c:v>
                </c:pt>
                <c:pt idx="18">
                  <c:v>13.23513</c:v>
                </c:pt>
                <c:pt idx="19">
                  <c:v>12.451046</c:v>
                </c:pt>
                <c:pt idx="20">
                  <c:v>12.358101</c:v>
                </c:pt>
                <c:pt idx="21">
                  <c:v>12.281566</c:v>
                </c:pt>
                <c:pt idx="22">
                  <c:v>12.160213000000001</c:v>
                </c:pt>
                <c:pt idx="23">
                  <c:v>11.959568000000001</c:v>
                </c:pt>
                <c:pt idx="24">
                  <c:v>11.550086</c:v>
                </c:pt>
                <c:pt idx="25">
                  <c:v>10.974152</c:v>
                </c:pt>
                <c:pt idx="26">
                  <c:v>10.766775000000001</c:v>
                </c:pt>
                <c:pt idx="27">
                  <c:v>10.747344</c:v>
                </c:pt>
                <c:pt idx="28">
                  <c:v>10.613910000000001</c:v>
                </c:pt>
                <c:pt idx="29">
                  <c:v>11.332374</c:v>
                </c:pt>
                <c:pt idx="30">
                  <c:v>11.591022000000001</c:v>
                </c:pt>
                <c:pt idx="31">
                  <c:v>11.952313999999999</c:v>
                </c:pt>
                <c:pt idx="32">
                  <c:v>13.769990999999999</c:v>
                </c:pt>
                <c:pt idx="33">
                  <c:v>15.808859999999999</c:v>
                </c:pt>
                <c:pt idx="34">
                  <c:v>18.552424999999999</c:v>
                </c:pt>
                <c:pt idx="35">
                  <c:v>19.687846</c:v>
                </c:pt>
                <c:pt idx="36">
                  <c:v>18.279125000000001</c:v>
                </c:pt>
                <c:pt idx="37">
                  <c:v>18.215809</c:v>
                </c:pt>
                <c:pt idx="38">
                  <c:v>19.507380999999999</c:v>
                </c:pt>
                <c:pt idx="39">
                  <c:v>20.266196999999998</c:v>
                </c:pt>
                <c:pt idx="40">
                  <c:v>20.669122999999999</c:v>
                </c:pt>
                <c:pt idx="41">
                  <c:v>20.976955</c:v>
                </c:pt>
                <c:pt idx="42">
                  <c:v>21.216614</c:v>
                </c:pt>
                <c:pt idx="43">
                  <c:v>21.545688999999999</c:v>
                </c:pt>
                <c:pt idx="44">
                  <c:v>21.614538</c:v>
                </c:pt>
                <c:pt idx="45">
                  <c:v>21.685383000000002</c:v>
                </c:pt>
                <c:pt idx="46">
                  <c:v>21.991903000000001</c:v>
                </c:pt>
                <c:pt idx="47">
                  <c:v>22.014923</c:v>
                </c:pt>
                <c:pt idx="48">
                  <c:v>22.023102000000002</c:v>
                </c:pt>
                <c:pt idx="49">
                  <c:v>22.03594</c:v>
                </c:pt>
                <c:pt idx="50">
                  <c:v>22.017036000000001</c:v>
                </c:pt>
                <c:pt idx="51">
                  <c:v>21.912458000000001</c:v>
                </c:pt>
                <c:pt idx="52">
                  <c:v>21.761870999999999</c:v>
                </c:pt>
                <c:pt idx="53">
                  <c:v>21.446255000000001</c:v>
                </c:pt>
                <c:pt idx="54">
                  <c:v>21.364737999999999</c:v>
                </c:pt>
                <c:pt idx="55">
                  <c:v>21.371708000000002</c:v>
                </c:pt>
                <c:pt idx="56">
                  <c:v>21.405024999999998</c:v>
                </c:pt>
                <c:pt idx="57">
                  <c:v>21.528327999999998</c:v>
                </c:pt>
                <c:pt idx="58">
                  <c:v>21.615266999999999</c:v>
                </c:pt>
                <c:pt idx="59">
                  <c:v>21.601220999999999</c:v>
                </c:pt>
                <c:pt idx="60">
                  <c:v>21.558971</c:v>
                </c:pt>
              </c:numCache>
            </c:numRef>
          </c:val>
          <c:smooth val="0"/>
        </c:ser>
        <c:ser>
          <c:idx val="2"/>
          <c:order val="13"/>
          <c:tx>
            <c:strRef>
              <c:f>production!$A$3</c:f>
              <c:strCache>
                <c:ptCount val="1"/>
                <c:pt idx="0">
                  <c:v>Natural Gas (Dry) </c:v>
                </c:pt>
              </c:strCache>
            </c:strRef>
          </c:tx>
          <c:spPr>
            <a:ln w="22225" cap="rnd">
              <a:solidFill>
                <a:schemeClr val="accent1"/>
              </a:solidFill>
              <a:round/>
            </a:ln>
            <a:effectLst/>
          </c:spPr>
          <c:marker>
            <c:symbol val="none"/>
          </c:marker>
          <c:cat>
            <c:numRef>
              <c:f>production!$B$1:$BJ$1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production!$B$3:$BJ$3</c:f>
              <c:numCache>
                <c:formatCode>General</c:formatCode>
                <c:ptCount val="61"/>
                <c:pt idx="0">
                  <c:v>19.907599999999999</c:v>
                </c:pt>
                <c:pt idx="1">
                  <c:v>19.699155000000001</c:v>
                </c:pt>
                <c:pt idx="2">
                  <c:v>18.319025</c:v>
                </c:pt>
                <c:pt idx="3">
                  <c:v>16.593388999999998</c:v>
                </c:pt>
                <c:pt idx="4">
                  <c:v>18.007933000000001</c:v>
                </c:pt>
                <c:pt idx="5">
                  <c:v>16.98038</c:v>
                </c:pt>
                <c:pt idx="6">
                  <c:v>16.540800999999998</c:v>
                </c:pt>
                <c:pt idx="7">
                  <c:v>17.135819000000001</c:v>
                </c:pt>
                <c:pt idx="8">
                  <c:v>17.598597000000002</c:v>
                </c:pt>
                <c:pt idx="9">
                  <c:v>17.847275</c:v>
                </c:pt>
                <c:pt idx="10">
                  <c:v>18.326155</c:v>
                </c:pt>
                <c:pt idx="11">
                  <c:v>18.228736000000001</c:v>
                </c:pt>
                <c:pt idx="12">
                  <c:v>18.3751</c:v>
                </c:pt>
                <c:pt idx="13">
                  <c:v>18.584036999999999</c:v>
                </c:pt>
                <c:pt idx="14">
                  <c:v>19.348013000000002</c:v>
                </c:pt>
                <c:pt idx="15">
                  <c:v>19.082245</c:v>
                </c:pt>
                <c:pt idx="16">
                  <c:v>19.344268</c:v>
                </c:pt>
                <c:pt idx="17">
                  <c:v>19.393851000000002</c:v>
                </c:pt>
                <c:pt idx="18">
                  <c:v>19.613295000000001</c:v>
                </c:pt>
                <c:pt idx="19">
                  <c:v>19.340703000000001</c:v>
                </c:pt>
                <c:pt idx="20">
                  <c:v>19.661529000000002</c:v>
                </c:pt>
                <c:pt idx="21">
                  <c:v>20.165566999999999</c:v>
                </c:pt>
                <c:pt idx="22">
                  <c:v>19.382055000000001</c:v>
                </c:pt>
                <c:pt idx="23">
                  <c:v>19.633303999999999</c:v>
                </c:pt>
                <c:pt idx="24">
                  <c:v>19.074254</c:v>
                </c:pt>
                <c:pt idx="25">
                  <c:v>18.556014999999999</c:v>
                </c:pt>
                <c:pt idx="26">
                  <c:v>19.021705999999998</c:v>
                </c:pt>
                <c:pt idx="27">
                  <c:v>19.786208999999999</c:v>
                </c:pt>
                <c:pt idx="28">
                  <c:v>20.702884000000001</c:v>
                </c:pt>
                <c:pt idx="29">
                  <c:v>21.13945</c:v>
                </c:pt>
                <c:pt idx="30">
                  <c:v>21.805762999999999</c:v>
                </c:pt>
                <c:pt idx="31">
                  <c:v>23.405719999999999</c:v>
                </c:pt>
                <c:pt idx="32">
                  <c:v>24.610064999999999</c:v>
                </c:pt>
                <c:pt idx="33">
                  <c:v>24.859072000000001</c:v>
                </c:pt>
                <c:pt idx="34">
                  <c:v>26.718073</c:v>
                </c:pt>
                <c:pt idx="35">
                  <c:v>27.952466000000001</c:v>
                </c:pt>
                <c:pt idx="36">
                  <c:v>27.402182</c:v>
                </c:pt>
                <c:pt idx="37">
                  <c:v>28.772628999999998</c:v>
                </c:pt>
                <c:pt idx="38">
                  <c:v>30.071697</c:v>
                </c:pt>
                <c:pt idx="39">
                  <c:v>31.066246</c:v>
                </c:pt>
                <c:pt idx="40">
                  <c:v>31.805733</c:v>
                </c:pt>
                <c:pt idx="41">
                  <c:v>31.990852</c:v>
                </c:pt>
                <c:pt idx="42">
                  <c:v>32.284058000000002</c:v>
                </c:pt>
                <c:pt idx="43">
                  <c:v>32.803066000000001</c:v>
                </c:pt>
                <c:pt idx="44">
                  <c:v>33.482185000000001</c:v>
                </c:pt>
                <c:pt idx="45">
                  <c:v>34.147658999999997</c:v>
                </c:pt>
                <c:pt idx="46">
                  <c:v>34.750487999999997</c:v>
                </c:pt>
                <c:pt idx="47">
                  <c:v>35.113998000000002</c:v>
                </c:pt>
                <c:pt idx="48">
                  <c:v>35.451866000000003</c:v>
                </c:pt>
                <c:pt idx="49">
                  <c:v>35.790306000000001</c:v>
                </c:pt>
                <c:pt idx="50">
                  <c:v>36.062365999999997</c:v>
                </c:pt>
                <c:pt idx="51">
                  <c:v>36.114891</c:v>
                </c:pt>
                <c:pt idx="52">
                  <c:v>36.409984999999999</c:v>
                </c:pt>
                <c:pt idx="53">
                  <c:v>36.655853</c:v>
                </c:pt>
                <c:pt idx="54">
                  <c:v>37.163550999999998</c:v>
                </c:pt>
                <c:pt idx="55">
                  <c:v>37.730221</c:v>
                </c:pt>
                <c:pt idx="56">
                  <c:v>37.936993000000001</c:v>
                </c:pt>
                <c:pt idx="57">
                  <c:v>38.288891</c:v>
                </c:pt>
                <c:pt idx="58">
                  <c:v>38.583697999999998</c:v>
                </c:pt>
                <c:pt idx="59">
                  <c:v>38.833179000000001</c:v>
                </c:pt>
                <c:pt idx="60">
                  <c:v>38.983738000000002</c:v>
                </c:pt>
              </c:numCache>
            </c:numRef>
          </c:val>
          <c:smooth val="0"/>
        </c:ser>
        <c:dLbls>
          <c:showLegendKey val="0"/>
          <c:showVal val="0"/>
          <c:showCatName val="0"/>
          <c:showSerName val="0"/>
          <c:showPercent val="0"/>
          <c:showBubbleSize val="0"/>
        </c:dLbls>
        <c:smooth val="0"/>
        <c:axId val="182034320"/>
        <c:axId val="182034880"/>
      </c:lineChart>
      <c:catAx>
        <c:axId val="182034320"/>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2034880"/>
        <c:crosses val="autoZero"/>
        <c:auto val="1"/>
        <c:lblAlgn val="ctr"/>
        <c:lblOffset val="100"/>
        <c:tickLblSkip val="10"/>
        <c:tickMarkSkip val="10"/>
        <c:noMultiLvlLbl val="0"/>
      </c:catAx>
      <c:valAx>
        <c:axId val="182034880"/>
        <c:scaling>
          <c:orientation val="minMax"/>
          <c:max val="40"/>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2034320"/>
        <c:crosses val="autoZero"/>
        <c:crossBetween val="midCat"/>
        <c:majorUnit val="10"/>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0925925925925923E-2"/>
          <c:y val="0.16965127238454289"/>
          <c:w val="0.89814814814814814"/>
          <c:h val="0.69291902602655364"/>
        </c:manualLayout>
      </c:layout>
      <c:lineChart>
        <c:grouping val="standard"/>
        <c:varyColors val="0"/>
        <c:ser>
          <c:idx val="0"/>
          <c:order val="0"/>
          <c:tx>
            <c:strRef>
              <c:f>'NG Resource HGR'!$A$2</c:f>
              <c:strCache>
                <c:ptCount val="1"/>
                <c:pt idx="0">
                  <c:v>Coal</c:v>
                </c:pt>
              </c:strCache>
            </c:strRef>
          </c:tx>
          <c:spPr>
            <a:ln w="22225" cap="rnd">
              <a:solidFill>
                <a:srgbClr val="000000"/>
              </a:solidFill>
              <a:round/>
            </a:ln>
            <a:effectLst/>
          </c:spPr>
          <c:marker>
            <c:symbol val="none"/>
          </c:marker>
          <c:cat>
            <c:numRef>
              <c:f>'NG Resource HGR'!$B$1:$AA$1</c:f>
              <c:numCache>
                <c:formatCode>General</c:formatCode>
                <c:ptCount val="26"/>
                <c:pt idx="0">
                  <c:v>2015</c:v>
                </c:pt>
                <c:pt idx="1">
                  <c:v>2016</c:v>
                </c:pt>
                <c:pt idx="2">
                  <c:v>2017</c:v>
                </c:pt>
                <c:pt idx="3">
                  <c:v>2018</c:v>
                </c:pt>
                <c:pt idx="4">
                  <c:v>2019</c:v>
                </c:pt>
                <c:pt idx="5">
                  <c:v>2020</c:v>
                </c:pt>
                <c:pt idx="6">
                  <c:v>2021</c:v>
                </c:pt>
                <c:pt idx="7">
                  <c:v>2022</c:v>
                </c:pt>
                <c:pt idx="8">
                  <c:v>2023</c:v>
                </c:pt>
                <c:pt idx="9">
                  <c:v>2024</c:v>
                </c:pt>
                <c:pt idx="10">
                  <c:v>2025</c:v>
                </c:pt>
                <c:pt idx="11">
                  <c:v>2026</c:v>
                </c:pt>
                <c:pt idx="12">
                  <c:v>2027</c:v>
                </c:pt>
                <c:pt idx="13">
                  <c:v>2028</c:v>
                </c:pt>
                <c:pt idx="14">
                  <c:v>2029</c:v>
                </c:pt>
                <c:pt idx="15">
                  <c:v>2030</c:v>
                </c:pt>
                <c:pt idx="16">
                  <c:v>2031</c:v>
                </c:pt>
                <c:pt idx="17">
                  <c:v>2032</c:v>
                </c:pt>
                <c:pt idx="18">
                  <c:v>2033</c:v>
                </c:pt>
                <c:pt idx="19">
                  <c:v>2034</c:v>
                </c:pt>
                <c:pt idx="20">
                  <c:v>2035</c:v>
                </c:pt>
                <c:pt idx="21">
                  <c:v>2036</c:v>
                </c:pt>
                <c:pt idx="22">
                  <c:v>2037</c:v>
                </c:pt>
                <c:pt idx="23">
                  <c:v>2038</c:v>
                </c:pt>
                <c:pt idx="24">
                  <c:v>2039</c:v>
                </c:pt>
                <c:pt idx="25">
                  <c:v>2040</c:v>
                </c:pt>
              </c:numCache>
            </c:numRef>
          </c:cat>
          <c:val>
            <c:numRef>
              <c:f>'NG Resource HGR'!$B$2:$AA$2</c:f>
              <c:numCache>
                <c:formatCode>General</c:formatCode>
                <c:ptCount val="26"/>
                <c:pt idx="0">
                  <c:v>1356.0572979999999</c:v>
                </c:pt>
                <c:pt idx="1">
                  <c:v>1232.5694579999999</c:v>
                </c:pt>
                <c:pt idx="2">
                  <c:v>1238.8364260000001</c:v>
                </c:pt>
                <c:pt idx="3">
                  <c:v>1202.5738530000001</c:v>
                </c:pt>
                <c:pt idx="4">
                  <c:v>1234.8275149999999</c:v>
                </c:pt>
                <c:pt idx="5">
                  <c:v>1224.8560789999999</c:v>
                </c:pt>
                <c:pt idx="6">
                  <c:v>1130.6832280000001</c:v>
                </c:pt>
                <c:pt idx="7">
                  <c:v>1080.0489500000001</c:v>
                </c:pt>
                <c:pt idx="8">
                  <c:v>1060.566284</c:v>
                </c:pt>
                <c:pt idx="9">
                  <c:v>1050.9163820000001</c:v>
                </c:pt>
                <c:pt idx="10">
                  <c:v>1049.8012699999999</c:v>
                </c:pt>
                <c:pt idx="11">
                  <c:v>1038.3422849999999</c:v>
                </c:pt>
                <c:pt idx="12">
                  <c:v>1000.044312</c:v>
                </c:pt>
                <c:pt idx="13">
                  <c:v>971.38195800000005</c:v>
                </c:pt>
                <c:pt idx="14">
                  <c:v>937.69531199999994</c:v>
                </c:pt>
                <c:pt idx="15">
                  <c:v>902.18206799999996</c:v>
                </c:pt>
                <c:pt idx="16">
                  <c:v>893.00012200000003</c:v>
                </c:pt>
                <c:pt idx="17">
                  <c:v>877.22875999999997</c:v>
                </c:pt>
                <c:pt idx="18">
                  <c:v>861.81555200000003</c:v>
                </c:pt>
                <c:pt idx="19">
                  <c:v>843.57006799999999</c:v>
                </c:pt>
                <c:pt idx="20">
                  <c:v>829.95892300000003</c:v>
                </c:pt>
                <c:pt idx="21">
                  <c:v>810.13586399999997</c:v>
                </c:pt>
                <c:pt idx="22">
                  <c:v>793.83972200000005</c:v>
                </c:pt>
                <c:pt idx="23">
                  <c:v>774.38098100000002</c:v>
                </c:pt>
                <c:pt idx="24">
                  <c:v>754.63385000000005</c:v>
                </c:pt>
                <c:pt idx="25">
                  <c:v>735.96991000000003</c:v>
                </c:pt>
              </c:numCache>
            </c:numRef>
          </c:val>
          <c:smooth val="0"/>
        </c:ser>
        <c:ser>
          <c:idx val="1"/>
          <c:order val="1"/>
          <c:tx>
            <c:strRef>
              <c:f>'NG Resource HGR'!$A$3</c:f>
              <c:strCache>
                <c:ptCount val="1"/>
                <c:pt idx="0">
                  <c:v>Renewable</c:v>
                </c:pt>
              </c:strCache>
            </c:strRef>
          </c:tx>
          <c:spPr>
            <a:ln w="22225" cap="rnd">
              <a:solidFill>
                <a:srgbClr val="5D9732"/>
              </a:solidFill>
              <a:round/>
            </a:ln>
            <a:effectLst/>
          </c:spPr>
          <c:marker>
            <c:symbol val="none"/>
          </c:marker>
          <c:cat>
            <c:numRef>
              <c:f>'NG Resource HGR'!$B$1:$AA$1</c:f>
              <c:numCache>
                <c:formatCode>General</c:formatCode>
                <c:ptCount val="26"/>
                <c:pt idx="0">
                  <c:v>2015</c:v>
                </c:pt>
                <c:pt idx="1">
                  <c:v>2016</c:v>
                </c:pt>
                <c:pt idx="2">
                  <c:v>2017</c:v>
                </c:pt>
                <c:pt idx="3">
                  <c:v>2018</c:v>
                </c:pt>
                <c:pt idx="4">
                  <c:v>2019</c:v>
                </c:pt>
                <c:pt idx="5">
                  <c:v>2020</c:v>
                </c:pt>
                <c:pt idx="6">
                  <c:v>2021</c:v>
                </c:pt>
                <c:pt idx="7">
                  <c:v>2022</c:v>
                </c:pt>
                <c:pt idx="8">
                  <c:v>2023</c:v>
                </c:pt>
                <c:pt idx="9">
                  <c:v>2024</c:v>
                </c:pt>
                <c:pt idx="10">
                  <c:v>2025</c:v>
                </c:pt>
                <c:pt idx="11">
                  <c:v>2026</c:v>
                </c:pt>
                <c:pt idx="12">
                  <c:v>2027</c:v>
                </c:pt>
                <c:pt idx="13">
                  <c:v>2028</c:v>
                </c:pt>
                <c:pt idx="14">
                  <c:v>2029</c:v>
                </c:pt>
                <c:pt idx="15">
                  <c:v>2030</c:v>
                </c:pt>
                <c:pt idx="16">
                  <c:v>2031</c:v>
                </c:pt>
                <c:pt idx="17">
                  <c:v>2032</c:v>
                </c:pt>
                <c:pt idx="18">
                  <c:v>2033</c:v>
                </c:pt>
                <c:pt idx="19">
                  <c:v>2034</c:v>
                </c:pt>
                <c:pt idx="20">
                  <c:v>2035</c:v>
                </c:pt>
                <c:pt idx="21">
                  <c:v>2036</c:v>
                </c:pt>
                <c:pt idx="22">
                  <c:v>2037</c:v>
                </c:pt>
                <c:pt idx="23">
                  <c:v>2038</c:v>
                </c:pt>
                <c:pt idx="24">
                  <c:v>2039</c:v>
                </c:pt>
                <c:pt idx="25">
                  <c:v>2040</c:v>
                </c:pt>
              </c:numCache>
            </c:numRef>
          </c:cat>
          <c:val>
            <c:numRef>
              <c:f>'NG Resource HGR'!$B$3:$AA$3</c:f>
              <c:numCache>
                <c:formatCode>General</c:formatCode>
                <c:ptCount val="26"/>
                <c:pt idx="0">
                  <c:v>549.52667700000006</c:v>
                </c:pt>
                <c:pt idx="1">
                  <c:v>612.36328100000003</c:v>
                </c:pt>
                <c:pt idx="2">
                  <c:v>649.84600799999998</c:v>
                </c:pt>
                <c:pt idx="3">
                  <c:v>699.95812999999998</c:v>
                </c:pt>
                <c:pt idx="4">
                  <c:v>738.86688200000003</c:v>
                </c:pt>
                <c:pt idx="5">
                  <c:v>794.47851600000001</c:v>
                </c:pt>
                <c:pt idx="6">
                  <c:v>862.50561500000003</c:v>
                </c:pt>
                <c:pt idx="7">
                  <c:v>906.41497800000002</c:v>
                </c:pt>
                <c:pt idx="8">
                  <c:v>934.93798800000002</c:v>
                </c:pt>
                <c:pt idx="9">
                  <c:v>946.01263400000005</c:v>
                </c:pt>
                <c:pt idx="10">
                  <c:v>952.38140899999996</c:v>
                </c:pt>
                <c:pt idx="11">
                  <c:v>959.37463400000001</c:v>
                </c:pt>
                <c:pt idx="12">
                  <c:v>969.98577899999998</c:v>
                </c:pt>
                <c:pt idx="13">
                  <c:v>981.42498799999998</c:v>
                </c:pt>
                <c:pt idx="14">
                  <c:v>995.05847200000005</c:v>
                </c:pt>
                <c:pt idx="15">
                  <c:v>1006.3512569999999</c:v>
                </c:pt>
                <c:pt idx="16">
                  <c:v>1016.3541870000001</c:v>
                </c:pt>
                <c:pt idx="17">
                  <c:v>1029.433716</c:v>
                </c:pt>
                <c:pt idx="18">
                  <c:v>1044.095703</c:v>
                </c:pt>
                <c:pt idx="19">
                  <c:v>1057.434814</c:v>
                </c:pt>
                <c:pt idx="20">
                  <c:v>1070.133057</c:v>
                </c:pt>
                <c:pt idx="21">
                  <c:v>1083.501221</c:v>
                </c:pt>
                <c:pt idx="22">
                  <c:v>1097.017456</c:v>
                </c:pt>
                <c:pt idx="23">
                  <c:v>1112.273193</c:v>
                </c:pt>
                <c:pt idx="24">
                  <c:v>1127.3828120000001</c:v>
                </c:pt>
                <c:pt idx="25">
                  <c:v>1142.110596</c:v>
                </c:pt>
              </c:numCache>
            </c:numRef>
          </c:val>
          <c:smooth val="0"/>
        </c:ser>
        <c:ser>
          <c:idx val="2"/>
          <c:order val="2"/>
          <c:tx>
            <c:strRef>
              <c:f>'NG Resource HGR'!$A$4</c:f>
              <c:strCache>
                <c:ptCount val="1"/>
                <c:pt idx="0">
                  <c:v>Natural Gas</c:v>
                </c:pt>
              </c:strCache>
            </c:strRef>
          </c:tx>
          <c:spPr>
            <a:ln w="22225" cap="rnd">
              <a:solidFill>
                <a:srgbClr val="0096D7"/>
              </a:solidFill>
              <a:round/>
            </a:ln>
            <a:effectLst/>
          </c:spPr>
          <c:marker>
            <c:symbol val="none"/>
          </c:marker>
          <c:cat>
            <c:numRef>
              <c:f>'NG Resource HGR'!$B$1:$AA$1</c:f>
              <c:numCache>
                <c:formatCode>General</c:formatCode>
                <c:ptCount val="26"/>
                <c:pt idx="0">
                  <c:v>2015</c:v>
                </c:pt>
                <c:pt idx="1">
                  <c:v>2016</c:v>
                </c:pt>
                <c:pt idx="2">
                  <c:v>2017</c:v>
                </c:pt>
                <c:pt idx="3">
                  <c:v>2018</c:v>
                </c:pt>
                <c:pt idx="4">
                  <c:v>2019</c:v>
                </c:pt>
                <c:pt idx="5">
                  <c:v>2020</c:v>
                </c:pt>
                <c:pt idx="6">
                  <c:v>2021</c:v>
                </c:pt>
                <c:pt idx="7">
                  <c:v>2022</c:v>
                </c:pt>
                <c:pt idx="8">
                  <c:v>2023</c:v>
                </c:pt>
                <c:pt idx="9">
                  <c:v>2024</c:v>
                </c:pt>
                <c:pt idx="10">
                  <c:v>2025</c:v>
                </c:pt>
                <c:pt idx="11">
                  <c:v>2026</c:v>
                </c:pt>
                <c:pt idx="12">
                  <c:v>2027</c:v>
                </c:pt>
                <c:pt idx="13">
                  <c:v>2028</c:v>
                </c:pt>
                <c:pt idx="14">
                  <c:v>2029</c:v>
                </c:pt>
                <c:pt idx="15">
                  <c:v>2030</c:v>
                </c:pt>
                <c:pt idx="16">
                  <c:v>2031</c:v>
                </c:pt>
                <c:pt idx="17">
                  <c:v>2032</c:v>
                </c:pt>
                <c:pt idx="18">
                  <c:v>2033</c:v>
                </c:pt>
                <c:pt idx="19">
                  <c:v>2034</c:v>
                </c:pt>
                <c:pt idx="20">
                  <c:v>2035</c:v>
                </c:pt>
                <c:pt idx="21">
                  <c:v>2036</c:v>
                </c:pt>
                <c:pt idx="22">
                  <c:v>2037</c:v>
                </c:pt>
                <c:pt idx="23">
                  <c:v>2038</c:v>
                </c:pt>
                <c:pt idx="24">
                  <c:v>2039</c:v>
                </c:pt>
                <c:pt idx="25">
                  <c:v>2040</c:v>
                </c:pt>
              </c:numCache>
            </c:numRef>
          </c:cat>
          <c:val>
            <c:numRef>
              <c:f>'NG Resource HGR'!$B$4:$AA$4</c:f>
              <c:numCache>
                <c:formatCode>General</c:formatCode>
                <c:ptCount val="26"/>
                <c:pt idx="0">
                  <c:v>1335.0679359999999</c:v>
                </c:pt>
                <c:pt idx="1">
                  <c:v>1414.634033</c:v>
                </c:pt>
                <c:pt idx="2">
                  <c:v>1377.271606</c:v>
                </c:pt>
                <c:pt idx="3">
                  <c:v>1449.1209719999999</c:v>
                </c:pt>
                <c:pt idx="4">
                  <c:v>1426.1213379999999</c:v>
                </c:pt>
                <c:pt idx="5">
                  <c:v>1399.700562</c:v>
                </c:pt>
                <c:pt idx="6">
                  <c:v>1438.221436</c:v>
                </c:pt>
                <c:pt idx="7">
                  <c:v>1467.7414550000001</c:v>
                </c:pt>
                <c:pt idx="8">
                  <c:v>1491.165283</c:v>
                </c:pt>
                <c:pt idx="9">
                  <c:v>1529.492798</c:v>
                </c:pt>
                <c:pt idx="10">
                  <c:v>1555.862427</c:v>
                </c:pt>
                <c:pt idx="11">
                  <c:v>1598.197876</c:v>
                </c:pt>
                <c:pt idx="12">
                  <c:v>1652.6130370000001</c:v>
                </c:pt>
                <c:pt idx="13">
                  <c:v>1697.7148440000001</c:v>
                </c:pt>
                <c:pt idx="14">
                  <c:v>1743.4233400000001</c:v>
                </c:pt>
                <c:pt idx="15">
                  <c:v>1792.89624</c:v>
                </c:pt>
                <c:pt idx="16">
                  <c:v>1824.6907960000001</c:v>
                </c:pt>
                <c:pt idx="17">
                  <c:v>1867.3292240000001</c:v>
                </c:pt>
                <c:pt idx="18">
                  <c:v>1908.4121090000001</c:v>
                </c:pt>
                <c:pt idx="19">
                  <c:v>1971.859009</c:v>
                </c:pt>
                <c:pt idx="20">
                  <c:v>2041.1735840000001</c:v>
                </c:pt>
                <c:pt idx="21">
                  <c:v>2098.0583499999998</c:v>
                </c:pt>
                <c:pt idx="22">
                  <c:v>2157.3120119999999</c:v>
                </c:pt>
                <c:pt idx="23">
                  <c:v>2222.953125</c:v>
                </c:pt>
                <c:pt idx="24">
                  <c:v>2285.8120119999999</c:v>
                </c:pt>
                <c:pt idx="25">
                  <c:v>2334.6264649999998</c:v>
                </c:pt>
              </c:numCache>
            </c:numRef>
          </c:val>
          <c:smooth val="0"/>
        </c:ser>
        <c:dLbls>
          <c:showLegendKey val="0"/>
          <c:showVal val="0"/>
          <c:showCatName val="0"/>
          <c:showSerName val="0"/>
          <c:showPercent val="0"/>
          <c:showBubbleSize val="0"/>
        </c:dLbls>
        <c:smooth val="0"/>
        <c:axId val="227263344"/>
        <c:axId val="227263904"/>
      </c:lineChart>
      <c:catAx>
        <c:axId val="227263344"/>
        <c:scaling>
          <c:orientation val="minMax"/>
        </c:scaling>
        <c:delete val="0"/>
        <c:axPos val="b"/>
        <c:numFmt formatCode="General" sourceLinked="1"/>
        <c:majorTickMark val="out"/>
        <c:minorTickMark val="none"/>
        <c:tickLblPos val="nextTo"/>
        <c:spPr>
          <a:noFill/>
          <a:ln w="9525" cap="flat" cmpd="sng" algn="ctr">
            <a:solidFill>
              <a:srgbClr val="000000"/>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227263904"/>
        <c:crosses val="autoZero"/>
        <c:auto val="1"/>
        <c:lblAlgn val="ctr"/>
        <c:lblOffset val="100"/>
        <c:tickLblSkip val="10"/>
        <c:tickMarkSkip val="5"/>
        <c:noMultiLvlLbl val="0"/>
      </c:catAx>
      <c:valAx>
        <c:axId val="227263904"/>
        <c:scaling>
          <c:orientation val="minMax"/>
        </c:scaling>
        <c:delete val="1"/>
        <c:axPos val="l"/>
        <c:majorGridlines>
          <c:spPr>
            <a:ln w="9525" cap="flat" cmpd="sng" algn="ctr">
              <a:solidFill>
                <a:srgbClr val="FFFFFF">
                  <a:lumMod val="65000"/>
                </a:srgbClr>
              </a:solidFill>
              <a:round/>
            </a:ln>
            <a:effectLst/>
          </c:spPr>
        </c:majorGridlines>
        <c:numFmt formatCode="General" sourceLinked="1"/>
        <c:majorTickMark val="out"/>
        <c:minorTickMark val="none"/>
        <c:tickLblPos val="nextTo"/>
        <c:crossAx val="227263344"/>
        <c:crosses val="autoZero"/>
        <c:crossBetween val="between"/>
      </c:valAx>
      <c:spPr>
        <a:noFill/>
        <a:ln>
          <a:noFill/>
        </a:ln>
        <a:effectLst/>
      </c:spPr>
    </c:plotArea>
    <c:plotVisOnly val="1"/>
    <c:dispBlanksAs val="gap"/>
    <c:showDLblsOverMax val="0"/>
  </c:chart>
  <c:spPr>
    <a:noFill/>
    <a:ln>
      <a:noFill/>
    </a:ln>
    <a:effectLst/>
  </c:spPr>
  <c:txPr>
    <a:bodyPr/>
    <a:lstStyle/>
    <a:p>
      <a:pPr>
        <a:defRPr sz="1400">
          <a:solidFill>
            <a:schemeClr val="tx1"/>
          </a:solidFill>
        </a:defRPr>
      </a:pPr>
      <a:endParaRPr lang="en-US"/>
    </a:p>
  </c:txPr>
  <c:externalData r:id="rId4">
    <c:autoUpdate val="0"/>
  </c:externalData>
  <c:userShapes r:id="rId5"/>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45930962294084"/>
          <c:y val="0.21440566523021001"/>
          <c:w val="0.79770899303892151"/>
          <c:h val="0.69896573406117868"/>
        </c:manualLayout>
      </c:layout>
      <c:lineChart>
        <c:grouping val="standard"/>
        <c:varyColors val="0"/>
        <c:ser>
          <c:idx val="4"/>
          <c:order val="0"/>
          <c:tx>
            <c:strRef>
              <c:f>gen_ref_noCPPv2!$A$6</c:f>
              <c:strCache>
                <c:ptCount val="1"/>
                <c:pt idx="0">
                  <c:v>    Renewable Sources 5,9/</c:v>
                </c:pt>
              </c:strCache>
            </c:strRef>
          </c:tx>
          <c:spPr>
            <a:ln w="22225" cap="rnd">
              <a:solidFill>
                <a:schemeClr val="accent3"/>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gen_ref_noCPPv2!$B$6:$BJ$6</c:f>
              <c:numCache>
                <c:formatCode>General</c:formatCode>
                <c:ptCount val="61"/>
                <c:pt idx="0">
                  <c:v>284.68833200000006</c:v>
                </c:pt>
                <c:pt idx="1">
                  <c:v>269.89865600000002</c:v>
                </c:pt>
                <c:pt idx="2">
                  <c:v>317.53779699999996</c:v>
                </c:pt>
                <c:pt idx="3">
                  <c:v>341.74723600000004</c:v>
                </c:pt>
                <c:pt idx="4">
                  <c:v>332.94955800000002</c:v>
                </c:pt>
                <c:pt idx="5">
                  <c:v>295.03503199999994</c:v>
                </c:pt>
                <c:pt idx="6">
                  <c:v>305.50813700000003</c:v>
                </c:pt>
                <c:pt idx="7">
                  <c:v>265.12262099999998</c:v>
                </c:pt>
                <c:pt idx="8">
                  <c:v>238.08509100000003</c:v>
                </c:pt>
                <c:pt idx="9">
                  <c:v>325.33257800000001</c:v>
                </c:pt>
                <c:pt idx="10">
                  <c:v>357.23807200000005</c:v>
                </c:pt>
                <c:pt idx="11">
                  <c:v>357.77345300000002</c:v>
                </c:pt>
                <c:pt idx="12">
                  <c:v>326.85782499999993</c:v>
                </c:pt>
                <c:pt idx="13">
                  <c:v>356.70729</c:v>
                </c:pt>
                <c:pt idx="14">
                  <c:v>336.66087599999997</c:v>
                </c:pt>
                <c:pt idx="15">
                  <c:v>384.79813300000001</c:v>
                </c:pt>
                <c:pt idx="16">
                  <c:v>422.95766700000007</c:v>
                </c:pt>
                <c:pt idx="17">
                  <c:v>433.63611399999996</c:v>
                </c:pt>
                <c:pt idx="18">
                  <c:v>400.42406700000004</c:v>
                </c:pt>
                <c:pt idx="19">
                  <c:v>398.95903099999998</c:v>
                </c:pt>
                <c:pt idx="20">
                  <c:v>356.47857099999999</c:v>
                </c:pt>
                <c:pt idx="21">
                  <c:v>287.72968900000001</c:v>
                </c:pt>
                <c:pt idx="22">
                  <c:v>343.43800100000004</c:v>
                </c:pt>
                <c:pt idx="23">
                  <c:v>355.29310900000002</c:v>
                </c:pt>
                <c:pt idx="24">
                  <c:v>351.48463199999998</c:v>
                </c:pt>
                <c:pt idx="25">
                  <c:v>357.65065299999998</c:v>
                </c:pt>
                <c:pt idx="26">
                  <c:v>385.77190900000005</c:v>
                </c:pt>
                <c:pt idx="27">
                  <c:v>352.74748499999998</c:v>
                </c:pt>
                <c:pt idx="28">
                  <c:v>380.932389</c:v>
                </c:pt>
                <c:pt idx="29">
                  <c:v>417.72379699999999</c:v>
                </c:pt>
                <c:pt idx="30">
                  <c:v>427.37607699999995</c:v>
                </c:pt>
                <c:pt idx="31">
                  <c:v>513.33609699999988</c:v>
                </c:pt>
                <c:pt idx="32">
                  <c:v>494.57319299999995</c:v>
                </c:pt>
                <c:pt idx="33">
                  <c:v>522.07344899999998</c:v>
                </c:pt>
                <c:pt idx="34">
                  <c:v>538.57932000000005</c:v>
                </c:pt>
                <c:pt idx="35">
                  <c:v>549.52667700000006</c:v>
                </c:pt>
                <c:pt idx="36">
                  <c:v>612.27612299999998</c:v>
                </c:pt>
                <c:pt idx="37">
                  <c:v>649.11602800000003</c:v>
                </c:pt>
                <c:pt idx="38">
                  <c:v>699.23791500000004</c:v>
                </c:pt>
                <c:pt idx="39">
                  <c:v>739.51983600000005</c:v>
                </c:pt>
                <c:pt idx="40">
                  <c:v>798.44604500000003</c:v>
                </c:pt>
                <c:pt idx="41">
                  <c:v>867.99670400000002</c:v>
                </c:pt>
                <c:pt idx="42">
                  <c:v>956.94946300000004</c:v>
                </c:pt>
                <c:pt idx="43">
                  <c:v>1006.844727</c:v>
                </c:pt>
                <c:pt idx="44">
                  <c:v>1022.432861</c:v>
                </c:pt>
                <c:pt idx="45">
                  <c:v>1030.505371</c:v>
                </c:pt>
                <c:pt idx="46">
                  <c:v>1040.9528809999999</c:v>
                </c:pt>
                <c:pt idx="47">
                  <c:v>1056.207764</c:v>
                </c:pt>
                <c:pt idx="48">
                  <c:v>1069.8447269999999</c:v>
                </c:pt>
                <c:pt idx="49">
                  <c:v>1091.1816409999999</c:v>
                </c:pt>
                <c:pt idx="50">
                  <c:v>1114.3842770000001</c:v>
                </c:pt>
                <c:pt idx="51">
                  <c:v>1133.1461179999999</c:v>
                </c:pt>
                <c:pt idx="52">
                  <c:v>1146.637939</c:v>
                </c:pt>
                <c:pt idx="53">
                  <c:v>1172.730591</c:v>
                </c:pt>
                <c:pt idx="54">
                  <c:v>1192.8032229999999</c:v>
                </c:pt>
                <c:pt idx="55">
                  <c:v>1213.319336</c:v>
                </c:pt>
                <c:pt idx="56">
                  <c:v>1244.526001</c:v>
                </c:pt>
                <c:pt idx="57">
                  <c:v>1265.0504149999999</c:v>
                </c:pt>
                <c:pt idx="58">
                  <c:v>1292.2164310000001</c:v>
                </c:pt>
                <c:pt idx="59">
                  <c:v>1320.760986</c:v>
                </c:pt>
                <c:pt idx="60">
                  <c:v>1354.1763920000001</c:v>
                </c:pt>
              </c:numCache>
            </c:numRef>
          </c:val>
          <c:smooth val="0"/>
        </c:ser>
        <c:ser>
          <c:idx val="5"/>
          <c:order val="1"/>
          <c:tx>
            <c:strRef>
              <c:f>gen_ref_noCPPv2!#REF!</c:f>
              <c:strCache>
                <c:ptCount val="1"/>
                <c:pt idx="0">
                  <c:v>#REF!</c:v>
                </c:pt>
              </c:strCache>
            </c:strRef>
          </c:tx>
          <c:spPr>
            <a:ln w="22225" cap="rnd">
              <a:solidFill>
                <a:schemeClr val="accent6"/>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gen_ref_noCPPv2!#REF!</c:f>
              <c:numCache>
                <c:formatCode>General</c:formatCode>
                <c:ptCount val="1"/>
                <c:pt idx="0">
                  <c:v>1</c:v>
                </c:pt>
              </c:numCache>
            </c:numRef>
          </c:val>
          <c:smooth val="0"/>
        </c:ser>
        <c:ser>
          <c:idx val="7"/>
          <c:order val="2"/>
          <c:tx>
            <c:strRef>
              <c:f>gen_ref_noCPPv2!#REF!</c:f>
              <c:strCache>
                <c:ptCount val="1"/>
                <c:pt idx="0">
                  <c:v>#REF!</c:v>
                </c:pt>
              </c:strCache>
            </c:strRef>
          </c:tx>
          <c:spPr>
            <a:ln w="22225" cap="rnd">
              <a:solidFill>
                <a:schemeClr val="accent2">
                  <a:lumMod val="60000"/>
                </a:schemeClr>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gen_ref_noCPPv2!#REF!</c:f>
              <c:numCache>
                <c:formatCode>General</c:formatCode>
                <c:ptCount val="1"/>
                <c:pt idx="0">
                  <c:v>1</c:v>
                </c:pt>
              </c:numCache>
            </c:numRef>
          </c:val>
          <c:smooth val="0"/>
        </c:ser>
        <c:ser>
          <c:idx val="3"/>
          <c:order val="3"/>
          <c:tx>
            <c:strRef>
              <c:f>gen_ref_noCPPv2!$A$2</c:f>
              <c:strCache>
                <c:ptCount val="1"/>
                <c:pt idx="0">
                  <c:v>    Coal</c:v>
                </c:pt>
              </c:strCache>
            </c:strRef>
          </c:tx>
          <c:spPr>
            <a:ln w="22225" cap="rnd">
              <a:solidFill>
                <a:sysClr val="windowText" lastClr="000000"/>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gen_ref_noCPPv2!$B$2:$BJ$2</c:f>
              <c:numCache>
                <c:formatCode>General</c:formatCode>
                <c:ptCount val="61"/>
                <c:pt idx="0">
                  <c:v>1161.5623680000001</c:v>
                </c:pt>
                <c:pt idx="1">
                  <c:v>1203.2032320000001</c:v>
                </c:pt>
                <c:pt idx="2">
                  <c:v>1192.0042039999998</c:v>
                </c:pt>
                <c:pt idx="3">
                  <c:v>1259.4242790000001</c:v>
                </c:pt>
                <c:pt idx="4">
                  <c:v>1341.680752</c:v>
                </c:pt>
                <c:pt idx="5">
                  <c:v>1402.128125</c:v>
                </c:pt>
                <c:pt idx="6">
                  <c:v>1385.8314520000001</c:v>
                </c:pt>
                <c:pt idx="7">
                  <c:v>1463.781289</c:v>
                </c:pt>
                <c:pt idx="8">
                  <c:v>1540.6527739999999</c:v>
                </c:pt>
                <c:pt idx="9">
                  <c:v>1583.779139</c:v>
                </c:pt>
                <c:pt idx="10">
                  <c:v>1594.011479</c:v>
                </c:pt>
                <c:pt idx="11">
                  <c:v>1590.622748</c:v>
                </c:pt>
                <c:pt idx="12">
                  <c:v>1621.2060390000001</c:v>
                </c:pt>
                <c:pt idx="13">
                  <c:v>1690.070232</c:v>
                </c:pt>
                <c:pt idx="14">
                  <c:v>1690.6938640000001</c:v>
                </c:pt>
                <c:pt idx="15">
                  <c:v>1709.4264680000001</c:v>
                </c:pt>
                <c:pt idx="16">
                  <c:v>1795.1955930000001</c:v>
                </c:pt>
                <c:pt idx="17">
                  <c:v>1845.0157360000001</c:v>
                </c:pt>
                <c:pt idx="18">
                  <c:v>1873.5156899999999</c:v>
                </c:pt>
                <c:pt idx="19">
                  <c:v>1881.0872239999999</c:v>
                </c:pt>
                <c:pt idx="20">
                  <c:v>1966.264596</c:v>
                </c:pt>
                <c:pt idx="21">
                  <c:v>1903.9559420000001</c:v>
                </c:pt>
                <c:pt idx="22">
                  <c:v>1933.1303540000001</c:v>
                </c:pt>
                <c:pt idx="23">
                  <c:v>1973.736752</c:v>
                </c:pt>
                <c:pt idx="24">
                  <c:v>1978.300549</c:v>
                </c:pt>
                <c:pt idx="25">
                  <c:v>2012.8730460000002</c:v>
                </c:pt>
                <c:pt idx="26">
                  <c:v>1990.511135</c:v>
                </c:pt>
                <c:pt idx="27">
                  <c:v>2016.455584</c:v>
                </c:pt>
                <c:pt idx="28">
                  <c:v>1985.8012469999999</c:v>
                </c:pt>
                <c:pt idx="29">
                  <c:v>1755.9042529999999</c:v>
                </c:pt>
                <c:pt idx="30">
                  <c:v>1847.2902790000001</c:v>
                </c:pt>
                <c:pt idx="31">
                  <c:v>1733.4300049999999</c:v>
                </c:pt>
                <c:pt idx="32">
                  <c:v>1514.0429450000001</c:v>
                </c:pt>
                <c:pt idx="33">
                  <c:v>1581.114716</c:v>
                </c:pt>
                <c:pt idx="34">
                  <c:v>1581.7103500000001</c:v>
                </c:pt>
                <c:pt idx="35">
                  <c:v>1356.0572979999999</c:v>
                </c:pt>
                <c:pt idx="36">
                  <c:v>1232.9049070000001</c:v>
                </c:pt>
                <c:pt idx="37">
                  <c:v>1250.159668</c:v>
                </c:pt>
                <c:pt idx="38">
                  <c:v>1260.5157469999999</c:v>
                </c:pt>
                <c:pt idx="39">
                  <c:v>1331.331177</c:v>
                </c:pt>
                <c:pt idx="40">
                  <c:v>1371.9582519999999</c:v>
                </c:pt>
                <c:pt idx="41">
                  <c:v>1342.706909</c:v>
                </c:pt>
                <c:pt idx="42">
                  <c:v>1295.110596</c:v>
                </c:pt>
                <c:pt idx="43">
                  <c:v>1273.36853</c:v>
                </c:pt>
                <c:pt idx="44">
                  <c:v>1242.380737</c:v>
                </c:pt>
                <c:pt idx="45">
                  <c:v>1205.0322269999999</c:v>
                </c:pt>
                <c:pt idx="46">
                  <c:v>1162.352173</c:v>
                </c:pt>
                <c:pt idx="47">
                  <c:v>1121.6427000000001</c:v>
                </c:pt>
                <c:pt idx="48">
                  <c:v>1086.3557129999999</c:v>
                </c:pt>
                <c:pt idx="49">
                  <c:v>1051.9017329999999</c:v>
                </c:pt>
                <c:pt idx="50">
                  <c:v>1023.864136</c:v>
                </c:pt>
                <c:pt idx="51">
                  <c:v>1023.730408</c:v>
                </c:pt>
                <c:pt idx="52">
                  <c:v>1013.715454</c:v>
                </c:pt>
                <c:pt idx="53">
                  <c:v>1010.996399</c:v>
                </c:pt>
                <c:pt idx="54">
                  <c:v>996.978882</c:v>
                </c:pt>
                <c:pt idx="55">
                  <c:v>981.144409</c:v>
                </c:pt>
                <c:pt idx="56">
                  <c:v>981.33245799999997</c:v>
                </c:pt>
                <c:pt idx="57">
                  <c:v>968.33032200000002</c:v>
                </c:pt>
                <c:pt idx="58">
                  <c:v>956.61987299999998</c:v>
                </c:pt>
                <c:pt idx="59">
                  <c:v>949.97943099999998</c:v>
                </c:pt>
                <c:pt idx="60">
                  <c:v>945.53527799999995</c:v>
                </c:pt>
              </c:numCache>
            </c:numRef>
          </c:val>
          <c:smooth val="0"/>
        </c:ser>
        <c:ser>
          <c:idx val="0"/>
          <c:order val="4"/>
          <c:tx>
            <c:strRef>
              <c:f>gen_ref_noCPPv2!$A$4</c:f>
              <c:strCache>
                <c:ptCount val="1"/>
                <c:pt idx="0">
                  <c:v>    Natural Gas</c:v>
                </c:pt>
              </c:strCache>
            </c:strRef>
          </c:tx>
          <c:spPr>
            <a:ln w="22225" cap="rnd">
              <a:solidFill>
                <a:schemeClr val="accent1"/>
              </a:solidFill>
              <a:round/>
            </a:ln>
            <a:effectLst/>
          </c:spPr>
          <c:marker>
            <c:symbol val="none"/>
          </c:marker>
          <c:cat>
            <c:numRef>
              <c:f>gen_ref_noCPPv2!$B$1:$BJ$1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gen_ref_noCPPv2!$B$4:$BJ$4</c:f>
              <c:numCache>
                <c:formatCode>General</c:formatCode>
                <c:ptCount val="61"/>
                <c:pt idx="0">
                  <c:v>346.23990000000003</c:v>
                </c:pt>
                <c:pt idx="1">
                  <c:v>345.777173</c:v>
                </c:pt>
                <c:pt idx="2">
                  <c:v>305.259749</c:v>
                </c:pt>
                <c:pt idx="3">
                  <c:v>274.09845799999999</c:v>
                </c:pt>
                <c:pt idx="4">
                  <c:v>297.393596</c:v>
                </c:pt>
                <c:pt idx="5">
                  <c:v>291.945965</c:v>
                </c:pt>
                <c:pt idx="6">
                  <c:v>248.508433</c:v>
                </c:pt>
                <c:pt idx="7">
                  <c:v>272.62080300000002</c:v>
                </c:pt>
                <c:pt idx="8">
                  <c:v>252.800704</c:v>
                </c:pt>
                <c:pt idx="9">
                  <c:v>352.62886599999996</c:v>
                </c:pt>
                <c:pt idx="10">
                  <c:v>372.765154</c:v>
                </c:pt>
                <c:pt idx="11">
                  <c:v>381.55301700000001</c:v>
                </c:pt>
                <c:pt idx="12">
                  <c:v>404.07437199999998</c:v>
                </c:pt>
                <c:pt idx="13">
                  <c:v>414.92679800000002</c:v>
                </c:pt>
                <c:pt idx="14">
                  <c:v>460.21868199999994</c:v>
                </c:pt>
                <c:pt idx="15">
                  <c:v>496.05794500000002</c:v>
                </c:pt>
                <c:pt idx="16">
                  <c:v>455.05557599999997</c:v>
                </c:pt>
                <c:pt idx="17">
                  <c:v>479.39866999999998</c:v>
                </c:pt>
                <c:pt idx="18">
                  <c:v>531.25710400000003</c:v>
                </c:pt>
                <c:pt idx="19">
                  <c:v>556.39612699999998</c:v>
                </c:pt>
                <c:pt idx="20">
                  <c:v>601.03815899999995</c:v>
                </c:pt>
                <c:pt idx="21">
                  <c:v>639.12911899999995</c:v>
                </c:pt>
                <c:pt idx="22">
                  <c:v>691.00574399999994</c:v>
                </c:pt>
                <c:pt idx="23">
                  <c:v>649.90753900000004</c:v>
                </c:pt>
                <c:pt idx="24">
                  <c:v>710.10001699999998</c:v>
                </c:pt>
                <c:pt idx="25">
                  <c:v>760.96025399999996</c:v>
                </c:pt>
                <c:pt idx="26">
                  <c:v>816.44077000000004</c:v>
                </c:pt>
                <c:pt idx="27">
                  <c:v>896.58979099999999</c:v>
                </c:pt>
                <c:pt idx="28">
                  <c:v>882.9805990000001</c:v>
                </c:pt>
                <c:pt idx="29">
                  <c:v>920.97868099999994</c:v>
                </c:pt>
                <c:pt idx="30">
                  <c:v>987.69723400000009</c:v>
                </c:pt>
                <c:pt idx="31">
                  <c:v>1013.688929</c:v>
                </c:pt>
                <c:pt idx="32">
                  <c:v>1225.8941750000001</c:v>
                </c:pt>
                <c:pt idx="33">
                  <c:v>1124.83556</c:v>
                </c:pt>
                <c:pt idx="34">
                  <c:v>1126.608958</c:v>
                </c:pt>
                <c:pt idx="35">
                  <c:v>1335.0679359999999</c:v>
                </c:pt>
                <c:pt idx="36">
                  <c:v>1414.453857</c:v>
                </c:pt>
                <c:pt idx="37">
                  <c:v>1384.8139650000001</c:v>
                </c:pt>
                <c:pt idx="38">
                  <c:v>1386.729004</c:v>
                </c:pt>
                <c:pt idx="39">
                  <c:v>1322.5249020000001</c:v>
                </c:pt>
                <c:pt idx="40">
                  <c:v>1235.1142580000001</c:v>
                </c:pt>
                <c:pt idx="41">
                  <c:v>1202.559692</c:v>
                </c:pt>
                <c:pt idx="42">
                  <c:v>1177.5695800000001</c:v>
                </c:pt>
                <c:pt idx="43">
                  <c:v>1177.0092770000001</c:v>
                </c:pt>
                <c:pt idx="44">
                  <c:v>1223.7330320000001</c:v>
                </c:pt>
                <c:pt idx="45">
                  <c:v>1281.887573</c:v>
                </c:pt>
                <c:pt idx="46">
                  <c:v>1342.5067140000001</c:v>
                </c:pt>
                <c:pt idx="47">
                  <c:v>1387.8835449999999</c:v>
                </c:pt>
                <c:pt idx="48">
                  <c:v>1433.3686520000001</c:v>
                </c:pt>
                <c:pt idx="49">
                  <c:v>1473.0648189999999</c:v>
                </c:pt>
                <c:pt idx="50">
                  <c:v>1498.5207519999999</c:v>
                </c:pt>
                <c:pt idx="51">
                  <c:v>1503.825439</c:v>
                </c:pt>
                <c:pt idx="52">
                  <c:v>1535.379639</c:v>
                </c:pt>
                <c:pt idx="53">
                  <c:v>1550.511475</c:v>
                </c:pt>
                <c:pt idx="54">
                  <c:v>1603.134644</c:v>
                </c:pt>
                <c:pt idx="55">
                  <c:v>1666.127197</c:v>
                </c:pt>
                <c:pt idx="56">
                  <c:v>1683.794312</c:v>
                </c:pt>
                <c:pt idx="57">
                  <c:v>1732.2696530000001</c:v>
                </c:pt>
                <c:pt idx="58">
                  <c:v>1770.6154790000001</c:v>
                </c:pt>
                <c:pt idx="59">
                  <c:v>1802.377197</c:v>
                </c:pt>
                <c:pt idx="60">
                  <c:v>1818.4764399999999</c:v>
                </c:pt>
              </c:numCache>
            </c:numRef>
          </c:val>
          <c:smooth val="0"/>
        </c:ser>
        <c:dLbls>
          <c:showLegendKey val="0"/>
          <c:showVal val="0"/>
          <c:showCatName val="0"/>
          <c:showSerName val="0"/>
          <c:showPercent val="0"/>
          <c:showBubbleSize val="0"/>
        </c:dLbls>
        <c:smooth val="0"/>
        <c:axId val="227268384"/>
        <c:axId val="227268944"/>
      </c:lineChart>
      <c:catAx>
        <c:axId val="227268384"/>
        <c:scaling>
          <c:orientation val="minMax"/>
        </c:scaling>
        <c:delete val="0"/>
        <c:axPos val="b"/>
        <c:numFmt formatCode="General" sourceLinked="1"/>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7268944"/>
        <c:crosses val="autoZero"/>
        <c:auto val="1"/>
        <c:lblAlgn val="ctr"/>
        <c:lblOffset val="100"/>
        <c:tickLblSkip val="10"/>
        <c:tickMarkSkip val="10"/>
        <c:noMultiLvlLbl val="0"/>
      </c:catAx>
      <c:valAx>
        <c:axId val="227268944"/>
        <c:scaling>
          <c:orientation val="minMax"/>
        </c:scaling>
        <c:delete val="0"/>
        <c:axPos val="l"/>
        <c:majorGridlines>
          <c:spPr>
            <a:ln w="9525" cap="flat" cmpd="sng" algn="ctr">
              <a:solidFill>
                <a:schemeClr val="bg1">
                  <a:lumMod val="6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7268384"/>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6304461942257215E-2"/>
          <c:y val="6.5739858480528823E-2"/>
          <c:w val="0.82619510061242352"/>
          <c:h val="0.82867996269203414"/>
        </c:manualLayout>
      </c:layout>
      <c:barChart>
        <c:barDir val="col"/>
        <c:grouping val="stacked"/>
        <c:varyColors val="0"/>
        <c:ser>
          <c:idx val="1"/>
          <c:order val="0"/>
          <c:tx>
            <c:strRef>
              <c:f>CapAddnsRetires!$B$4</c:f>
              <c:strCache>
                <c:ptCount val="1"/>
                <c:pt idx="0">
                  <c:v>Nuclear</c:v>
                </c:pt>
              </c:strCache>
            </c:strRef>
          </c:tx>
          <c:spPr>
            <a:solidFill>
              <a:schemeClr val="accent5"/>
            </a:solidFill>
            <a:ln>
              <a:noFill/>
            </a:ln>
            <a:effectLst/>
          </c:spPr>
          <c:invertIfNegative val="0"/>
          <c:cat>
            <c:numRef>
              <c:f>CapAddnsRetires!$D$1:$AW$1</c:f>
              <c:numCache>
                <c:formatCode>General</c:formatCode>
                <c:ptCount val="46"/>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pt idx="13">
                  <c:v>2018</c:v>
                </c:pt>
                <c:pt idx="14">
                  <c:v>2019</c:v>
                </c:pt>
                <c:pt idx="15">
                  <c:v>2020</c:v>
                </c:pt>
                <c:pt idx="16">
                  <c:v>2021</c:v>
                </c:pt>
                <c:pt idx="17">
                  <c:v>2022</c:v>
                </c:pt>
                <c:pt idx="18">
                  <c:v>2023</c:v>
                </c:pt>
                <c:pt idx="19">
                  <c:v>2024</c:v>
                </c:pt>
                <c:pt idx="20">
                  <c:v>2025</c:v>
                </c:pt>
                <c:pt idx="21">
                  <c:v>2026</c:v>
                </c:pt>
                <c:pt idx="22">
                  <c:v>2027</c:v>
                </c:pt>
                <c:pt idx="23">
                  <c:v>2028</c:v>
                </c:pt>
                <c:pt idx="24">
                  <c:v>2029</c:v>
                </c:pt>
                <c:pt idx="25">
                  <c:v>2030</c:v>
                </c:pt>
                <c:pt idx="26">
                  <c:v>2031</c:v>
                </c:pt>
                <c:pt idx="27">
                  <c:v>2032</c:v>
                </c:pt>
                <c:pt idx="28">
                  <c:v>2033</c:v>
                </c:pt>
                <c:pt idx="29">
                  <c:v>2034</c:v>
                </c:pt>
                <c:pt idx="30">
                  <c:v>2035</c:v>
                </c:pt>
                <c:pt idx="31">
                  <c:v>2036</c:v>
                </c:pt>
                <c:pt idx="32">
                  <c:v>2037</c:v>
                </c:pt>
                <c:pt idx="33">
                  <c:v>2038</c:v>
                </c:pt>
                <c:pt idx="34">
                  <c:v>2039</c:v>
                </c:pt>
                <c:pt idx="35">
                  <c:v>2040</c:v>
                </c:pt>
                <c:pt idx="36">
                  <c:v>2041</c:v>
                </c:pt>
                <c:pt idx="37">
                  <c:v>2042</c:v>
                </c:pt>
                <c:pt idx="38">
                  <c:v>2043</c:v>
                </c:pt>
                <c:pt idx="39">
                  <c:v>2044</c:v>
                </c:pt>
                <c:pt idx="40">
                  <c:v>2045</c:v>
                </c:pt>
                <c:pt idx="41">
                  <c:v>2046</c:v>
                </c:pt>
                <c:pt idx="42">
                  <c:v>2047</c:v>
                </c:pt>
                <c:pt idx="43">
                  <c:v>2048</c:v>
                </c:pt>
                <c:pt idx="44">
                  <c:v>2049</c:v>
                </c:pt>
                <c:pt idx="45">
                  <c:v>2050</c:v>
                </c:pt>
              </c:numCache>
            </c:numRef>
          </c:cat>
          <c:val>
            <c:numRef>
              <c:f>CapAddnsRetires!$D$4:$AM$4</c:f>
              <c:numCache>
                <c:formatCode>General</c:formatCode>
                <c:ptCount val="36"/>
                <c:pt idx="0">
                  <c:v>0</c:v>
                </c:pt>
                <c:pt idx="1">
                  <c:v>0</c:v>
                </c:pt>
                <c:pt idx="2">
                  <c:v>0</c:v>
                </c:pt>
                <c:pt idx="3">
                  <c:v>0</c:v>
                </c:pt>
                <c:pt idx="4">
                  <c:v>0</c:v>
                </c:pt>
                <c:pt idx="5">
                  <c:v>0</c:v>
                </c:pt>
                <c:pt idx="6">
                  <c:v>0</c:v>
                </c:pt>
                <c:pt idx="7">
                  <c:v>0</c:v>
                </c:pt>
                <c:pt idx="8">
                  <c:v>0</c:v>
                </c:pt>
                <c:pt idx="9">
                  <c:v>0</c:v>
                </c:pt>
                <c:pt idx="10">
                  <c:v>0</c:v>
                </c:pt>
                <c:pt idx="11" formatCode="_(* #,##0.0_);_(* \(#,##0.0\);_(* &quot;-&quot;??_);_(@_)">
                  <c:v>1.1220000000000001</c:v>
                </c:pt>
                <c:pt idx="12" formatCode="0.0">
                  <c:v>0</c:v>
                </c:pt>
                <c:pt idx="13" formatCode="0.0">
                  <c:v>0</c:v>
                </c:pt>
                <c:pt idx="14" formatCode="0.0">
                  <c:v>2.2000000000000002</c:v>
                </c:pt>
                <c:pt idx="15" formatCode="0.0">
                  <c:v>2.2000000000000002</c:v>
                </c:pt>
                <c:pt idx="16" formatCode="0.0">
                  <c:v>0</c:v>
                </c:pt>
                <c:pt idx="17" formatCode="0.0">
                  <c:v>0</c:v>
                </c:pt>
                <c:pt idx="18" formatCode="0.0">
                  <c:v>0</c:v>
                </c:pt>
                <c:pt idx="19" formatCode="0.0">
                  <c:v>0</c:v>
                </c:pt>
                <c:pt idx="20" formatCode="0.0">
                  <c:v>0</c:v>
                </c:pt>
                <c:pt idx="21" formatCode="0.0">
                  <c:v>0</c:v>
                </c:pt>
                <c:pt idx="22" formatCode="0.0">
                  <c:v>0</c:v>
                </c:pt>
                <c:pt idx="23" formatCode="0.0">
                  <c:v>0</c:v>
                </c:pt>
                <c:pt idx="24" formatCode="0.0">
                  <c:v>0</c:v>
                </c:pt>
                <c:pt idx="25" formatCode="0.0">
                  <c:v>0</c:v>
                </c:pt>
                <c:pt idx="26" formatCode="0.0">
                  <c:v>0</c:v>
                </c:pt>
                <c:pt idx="27" formatCode="0.0">
                  <c:v>0</c:v>
                </c:pt>
                <c:pt idx="28" formatCode="0.0">
                  <c:v>0</c:v>
                </c:pt>
                <c:pt idx="29" formatCode="0.0">
                  <c:v>0</c:v>
                </c:pt>
                <c:pt idx="30" formatCode="0.0">
                  <c:v>0</c:v>
                </c:pt>
                <c:pt idx="31" formatCode="0.0">
                  <c:v>0</c:v>
                </c:pt>
                <c:pt idx="32" formatCode="0.0">
                  <c:v>0</c:v>
                </c:pt>
                <c:pt idx="33" formatCode="0.0">
                  <c:v>0</c:v>
                </c:pt>
                <c:pt idx="34" formatCode="0.0">
                  <c:v>0</c:v>
                </c:pt>
                <c:pt idx="35" formatCode="0.0">
                  <c:v>0</c:v>
                </c:pt>
              </c:numCache>
            </c:numRef>
          </c:val>
        </c:ser>
        <c:ser>
          <c:idx val="5"/>
          <c:order val="1"/>
          <c:tx>
            <c:strRef>
              <c:f>CapAddnsRetires!$B$2</c:f>
              <c:strCache>
                <c:ptCount val="1"/>
                <c:pt idx="0">
                  <c:v>Coal </c:v>
                </c:pt>
              </c:strCache>
            </c:strRef>
          </c:tx>
          <c:spPr>
            <a:solidFill>
              <a:schemeClr val="tx1"/>
            </a:solidFill>
            <a:ln>
              <a:noFill/>
            </a:ln>
            <a:effectLst/>
          </c:spPr>
          <c:invertIfNegative val="0"/>
          <c:cat>
            <c:numRef>
              <c:f>CapAddnsRetires!$D$1:$AW$1</c:f>
              <c:numCache>
                <c:formatCode>General</c:formatCode>
                <c:ptCount val="46"/>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pt idx="13">
                  <c:v>2018</c:v>
                </c:pt>
                <c:pt idx="14">
                  <c:v>2019</c:v>
                </c:pt>
                <c:pt idx="15">
                  <c:v>2020</c:v>
                </c:pt>
                <c:pt idx="16">
                  <c:v>2021</c:v>
                </c:pt>
                <c:pt idx="17">
                  <c:v>2022</c:v>
                </c:pt>
                <c:pt idx="18">
                  <c:v>2023</c:v>
                </c:pt>
                <c:pt idx="19">
                  <c:v>2024</c:v>
                </c:pt>
                <c:pt idx="20">
                  <c:v>2025</c:v>
                </c:pt>
                <c:pt idx="21">
                  <c:v>2026</c:v>
                </c:pt>
                <c:pt idx="22">
                  <c:v>2027</c:v>
                </c:pt>
                <c:pt idx="23">
                  <c:v>2028</c:v>
                </c:pt>
                <c:pt idx="24">
                  <c:v>2029</c:v>
                </c:pt>
                <c:pt idx="25">
                  <c:v>2030</c:v>
                </c:pt>
                <c:pt idx="26">
                  <c:v>2031</c:v>
                </c:pt>
                <c:pt idx="27">
                  <c:v>2032</c:v>
                </c:pt>
                <c:pt idx="28">
                  <c:v>2033</c:v>
                </c:pt>
                <c:pt idx="29">
                  <c:v>2034</c:v>
                </c:pt>
                <c:pt idx="30">
                  <c:v>2035</c:v>
                </c:pt>
                <c:pt idx="31">
                  <c:v>2036</c:v>
                </c:pt>
                <c:pt idx="32">
                  <c:v>2037</c:v>
                </c:pt>
                <c:pt idx="33">
                  <c:v>2038</c:v>
                </c:pt>
                <c:pt idx="34">
                  <c:v>2039</c:v>
                </c:pt>
                <c:pt idx="35">
                  <c:v>2040</c:v>
                </c:pt>
                <c:pt idx="36">
                  <c:v>2041</c:v>
                </c:pt>
                <c:pt idx="37">
                  <c:v>2042</c:v>
                </c:pt>
                <c:pt idx="38">
                  <c:v>2043</c:v>
                </c:pt>
                <c:pt idx="39">
                  <c:v>2044</c:v>
                </c:pt>
                <c:pt idx="40">
                  <c:v>2045</c:v>
                </c:pt>
                <c:pt idx="41">
                  <c:v>2046</c:v>
                </c:pt>
                <c:pt idx="42">
                  <c:v>2047</c:v>
                </c:pt>
                <c:pt idx="43">
                  <c:v>2048</c:v>
                </c:pt>
                <c:pt idx="44">
                  <c:v>2049</c:v>
                </c:pt>
                <c:pt idx="45">
                  <c:v>2050</c:v>
                </c:pt>
              </c:numCache>
            </c:numRef>
          </c:cat>
          <c:val>
            <c:numRef>
              <c:f>CapAddnsRetires!$D$2:$AM$2</c:f>
              <c:numCache>
                <c:formatCode>General</c:formatCode>
                <c:ptCount val="36"/>
                <c:pt idx="0">
                  <c:v>0.3881</c:v>
                </c:pt>
                <c:pt idx="1">
                  <c:v>0.52400000000000002</c:v>
                </c:pt>
                <c:pt idx="2">
                  <c:v>1.4136</c:v>
                </c:pt>
                <c:pt idx="3">
                  <c:v>1.4433000000000002</c:v>
                </c:pt>
                <c:pt idx="4">
                  <c:v>1.7502</c:v>
                </c:pt>
                <c:pt idx="5">
                  <c:v>5.3215000000000003</c:v>
                </c:pt>
                <c:pt idx="6">
                  <c:v>3.778</c:v>
                </c:pt>
                <c:pt idx="7">
                  <c:v>3.6909999999999998</c:v>
                </c:pt>
                <c:pt idx="8">
                  <c:v>1.5315000000000001</c:v>
                </c:pt>
                <c:pt idx="9">
                  <c:v>8.3500000000000005E-2</c:v>
                </c:pt>
                <c:pt idx="10">
                  <c:v>4.7000000000000002E-3</c:v>
                </c:pt>
                <c:pt idx="11" formatCode="_(* #,##0.0_);_(* \(#,##0.0\);_(* &quot;-&quot;??_);_(@_)">
                  <c:v>0</c:v>
                </c:pt>
                <c:pt idx="12" formatCode="0.0">
                  <c:v>0</c:v>
                </c:pt>
                <c:pt idx="13" formatCode="0.0">
                  <c:v>0</c:v>
                </c:pt>
                <c:pt idx="14" formatCode="0.0">
                  <c:v>0</c:v>
                </c:pt>
                <c:pt idx="15" formatCode="0.0">
                  <c:v>0</c:v>
                </c:pt>
                <c:pt idx="16" formatCode="0.0">
                  <c:v>0</c:v>
                </c:pt>
                <c:pt idx="17" formatCode="0.0">
                  <c:v>0</c:v>
                </c:pt>
                <c:pt idx="18" formatCode="0.0">
                  <c:v>0</c:v>
                </c:pt>
                <c:pt idx="19" formatCode="0.0">
                  <c:v>0</c:v>
                </c:pt>
                <c:pt idx="20" formatCode="0.0">
                  <c:v>0</c:v>
                </c:pt>
                <c:pt idx="21" formatCode="0.0">
                  <c:v>0</c:v>
                </c:pt>
                <c:pt idx="22" formatCode="0.0">
                  <c:v>0</c:v>
                </c:pt>
                <c:pt idx="23" formatCode="0.0">
                  <c:v>0</c:v>
                </c:pt>
                <c:pt idx="24" formatCode="0.0">
                  <c:v>0</c:v>
                </c:pt>
                <c:pt idx="25" formatCode="0.0">
                  <c:v>0</c:v>
                </c:pt>
                <c:pt idx="26" formatCode="0.0">
                  <c:v>0</c:v>
                </c:pt>
                <c:pt idx="27" formatCode="0.0">
                  <c:v>0</c:v>
                </c:pt>
                <c:pt idx="28" formatCode="0.0">
                  <c:v>0</c:v>
                </c:pt>
                <c:pt idx="29" formatCode="0.0">
                  <c:v>0</c:v>
                </c:pt>
                <c:pt idx="30" formatCode="0.0">
                  <c:v>0</c:v>
                </c:pt>
                <c:pt idx="31" formatCode="0.0">
                  <c:v>0</c:v>
                </c:pt>
                <c:pt idx="32" formatCode="0.0">
                  <c:v>0</c:v>
                </c:pt>
                <c:pt idx="33" formatCode="0.0">
                  <c:v>0</c:v>
                </c:pt>
                <c:pt idx="34" formatCode="0.0">
                  <c:v>0</c:v>
                </c:pt>
                <c:pt idx="35" formatCode="0.0">
                  <c:v>0</c:v>
                </c:pt>
              </c:numCache>
            </c:numRef>
          </c:val>
        </c:ser>
        <c:ser>
          <c:idx val="4"/>
          <c:order val="2"/>
          <c:tx>
            <c:strRef>
              <c:f>CapAddnsRetires!$B$7</c:f>
              <c:strCache>
                <c:ptCount val="1"/>
                <c:pt idx="0">
                  <c:v>Oil &amp; Gas</c:v>
                </c:pt>
              </c:strCache>
            </c:strRef>
          </c:tx>
          <c:spPr>
            <a:solidFill>
              <a:schemeClr val="accent1"/>
            </a:solidFill>
            <a:ln>
              <a:noFill/>
            </a:ln>
            <a:effectLst/>
          </c:spPr>
          <c:invertIfNegative val="0"/>
          <c:cat>
            <c:numRef>
              <c:f>CapAddnsRetires!$D$1:$AW$1</c:f>
              <c:numCache>
                <c:formatCode>General</c:formatCode>
                <c:ptCount val="46"/>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pt idx="13">
                  <c:v>2018</c:v>
                </c:pt>
                <c:pt idx="14">
                  <c:v>2019</c:v>
                </c:pt>
                <c:pt idx="15">
                  <c:v>2020</c:v>
                </c:pt>
                <c:pt idx="16">
                  <c:v>2021</c:v>
                </c:pt>
                <c:pt idx="17">
                  <c:v>2022</c:v>
                </c:pt>
                <c:pt idx="18">
                  <c:v>2023</c:v>
                </c:pt>
                <c:pt idx="19">
                  <c:v>2024</c:v>
                </c:pt>
                <c:pt idx="20">
                  <c:v>2025</c:v>
                </c:pt>
                <c:pt idx="21">
                  <c:v>2026</c:v>
                </c:pt>
                <c:pt idx="22">
                  <c:v>2027</c:v>
                </c:pt>
                <c:pt idx="23">
                  <c:v>2028</c:v>
                </c:pt>
                <c:pt idx="24">
                  <c:v>2029</c:v>
                </c:pt>
                <c:pt idx="25">
                  <c:v>2030</c:v>
                </c:pt>
                <c:pt idx="26">
                  <c:v>2031</c:v>
                </c:pt>
                <c:pt idx="27">
                  <c:v>2032</c:v>
                </c:pt>
                <c:pt idx="28">
                  <c:v>2033</c:v>
                </c:pt>
                <c:pt idx="29">
                  <c:v>2034</c:v>
                </c:pt>
                <c:pt idx="30">
                  <c:v>2035</c:v>
                </c:pt>
                <c:pt idx="31">
                  <c:v>2036</c:v>
                </c:pt>
                <c:pt idx="32">
                  <c:v>2037</c:v>
                </c:pt>
                <c:pt idx="33">
                  <c:v>2038</c:v>
                </c:pt>
                <c:pt idx="34">
                  <c:v>2039</c:v>
                </c:pt>
                <c:pt idx="35">
                  <c:v>2040</c:v>
                </c:pt>
                <c:pt idx="36">
                  <c:v>2041</c:v>
                </c:pt>
                <c:pt idx="37">
                  <c:v>2042</c:v>
                </c:pt>
                <c:pt idx="38">
                  <c:v>2043</c:v>
                </c:pt>
                <c:pt idx="39">
                  <c:v>2044</c:v>
                </c:pt>
                <c:pt idx="40">
                  <c:v>2045</c:v>
                </c:pt>
                <c:pt idx="41">
                  <c:v>2046</c:v>
                </c:pt>
                <c:pt idx="42">
                  <c:v>2047</c:v>
                </c:pt>
                <c:pt idx="43">
                  <c:v>2048</c:v>
                </c:pt>
                <c:pt idx="44">
                  <c:v>2049</c:v>
                </c:pt>
                <c:pt idx="45">
                  <c:v>2050</c:v>
                </c:pt>
              </c:numCache>
            </c:numRef>
          </c:cat>
          <c:val>
            <c:numRef>
              <c:f>CapAddnsRetires!$D$7:$AM$7</c:f>
              <c:numCache>
                <c:formatCode>General</c:formatCode>
                <c:ptCount val="36"/>
                <c:pt idx="0">
                  <c:v>15.382700000000002</c:v>
                </c:pt>
                <c:pt idx="1">
                  <c:v>9.1298000000000012</c:v>
                </c:pt>
                <c:pt idx="2">
                  <c:v>6.9085999999999999</c:v>
                </c:pt>
                <c:pt idx="3">
                  <c:v>7.8282000000000043</c:v>
                </c:pt>
                <c:pt idx="4">
                  <c:v>9.5274999999999999</c:v>
                </c:pt>
                <c:pt idx="5">
                  <c:v>7.5206000000000026</c:v>
                </c:pt>
                <c:pt idx="6">
                  <c:v>10.1495</c:v>
                </c:pt>
                <c:pt idx="7">
                  <c:v>9.6809999999999992</c:v>
                </c:pt>
                <c:pt idx="8">
                  <c:v>7.0272999999999968</c:v>
                </c:pt>
                <c:pt idx="9">
                  <c:v>8.4274000000000058</c:v>
                </c:pt>
                <c:pt idx="10">
                  <c:v>5.9196999999999971</c:v>
                </c:pt>
                <c:pt idx="11" formatCode="_(* #,##0.0_);_(* \(#,##0.0\);_(* &quot;-&quot;??_);_(@_)">
                  <c:v>9.4317820000000019</c:v>
                </c:pt>
                <c:pt idx="12" formatCode="0.0">
                  <c:v>12.678717000000001</c:v>
                </c:pt>
                <c:pt idx="13" formatCode="0.0">
                  <c:v>6.9076910000000016</c:v>
                </c:pt>
                <c:pt idx="14" formatCode="0.0">
                  <c:v>3.9479159999999993</c:v>
                </c:pt>
                <c:pt idx="15" formatCode="0.0">
                  <c:v>1.4418559999999978</c:v>
                </c:pt>
                <c:pt idx="16" formatCode="0.0">
                  <c:v>0.6932930000000006</c:v>
                </c:pt>
                <c:pt idx="17" formatCode="0.0">
                  <c:v>1.4231639999999999</c:v>
                </c:pt>
                <c:pt idx="18" formatCode="0.0">
                  <c:v>2.8998450000000027</c:v>
                </c:pt>
                <c:pt idx="19" formatCode="0.0">
                  <c:v>3.6574540000000013</c:v>
                </c:pt>
                <c:pt idx="20" formatCode="0.0">
                  <c:v>3.7332339999999959</c:v>
                </c:pt>
                <c:pt idx="21" formatCode="0.0">
                  <c:v>8.7579270000000022</c:v>
                </c:pt>
                <c:pt idx="22" formatCode="0.0">
                  <c:v>7.6992559999999983</c:v>
                </c:pt>
                <c:pt idx="23" formatCode="0.0">
                  <c:v>10.141961999999999</c:v>
                </c:pt>
                <c:pt idx="24" formatCode="0.0">
                  <c:v>6.6604000000000028</c:v>
                </c:pt>
                <c:pt idx="25" formatCode="0.0">
                  <c:v>6.6409980000000104</c:v>
                </c:pt>
                <c:pt idx="26" formatCode="0.0">
                  <c:v>8.8306509999999889</c:v>
                </c:pt>
                <c:pt idx="27" formatCode="0.0">
                  <c:v>9.6451640000000083</c:v>
                </c:pt>
                <c:pt idx="28" formatCode="0.0">
                  <c:v>5.2807339999999954</c:v>
                </c:pt>
                <c:pt idx="29" formatCode="0.0">
                  <c:v>9.4442499999999967</c:v>
                </c:pt>
                <c:pt idx="30" formatCode="0.0">
                  <c:v>10.583465000000004</c:v>
                </c:pt>
                <c:pt idx="31" formatCode="0.0">
                  <c:v>7.8317570000000103</c:v>
                </c:pt>
                <c:pt idx="32" formatCode="0.0">
                  <c:v>12.118042999999972</c:v>
                </c:pt>
                <c:pt idx="33" formatCode="0.0">
                  <c:v>8.1382790000000114</c:v>
                </c:pt>
                <c:pt idx="34" formatCode="0.0">
                  <c:v>9.9824379999999735</c:v>
                </c:pt>
                <c:pt idx="35" formatCode="0.0">
                  <c:v>7.3235030000000165</c:v>
                </c:pt>
              </c:numCache>
            </c:numRef>
          </c:val>
        </c:ser>
        <c:ser>
          <c:idx val="0"/>
          <c:order val="3"/>
          <c:tx>
            <c:strRef>
              <c:f>CapAddnsRetires!$B$3</c:f>
              <c:strCache>
                <c:ptCount val="1"/>
                <c:pt idx="0">
                  <c:v>Other</c:v>
                </c:pt>
              </c:strCache>
            </c:strRef>
          </c:tx>
          <c:spPr>
            <a:solidFill>
              <a:schemeClr val="tx1">
                <a:lumMod val="50000"/>
                <a:lumOff val="50000"/>
              </a:schemeClr>
            </a:solidFill>
            <a:ln>
              <a:noFill/>
            </a:ln>
            <a:effectLst/>
          </c:spPr>
          <c:invertIfNegative val="0"/>
          <c:cat>
            <c:numRef>
              <c:f>CapAddnsRetires!$D$1:$AW$1</c:f>
              <c:numCache>
                <c:formatCode>General</c:formatCode>
                <c:ptCount val="46"/>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pt idx="13">
                  <c:v>2018</c:v>
                </c:pt>
                <c:pt idx="14">
                  <c:v>2019</c:v>
                </c:pt>
                <c:pt idx="15">
                  <c:v>2020</c:v>
                </c:pt>
                <c:pt idx="16">
                  <c:v>2021</c:v>
                </c:pt>
                <c:pt idx="17">
                  <c:v>2022</c:v>
                </c:pt>
                <c:pt idx="18">
                  <c:v>2023</c:v>
                </c:pt>
                <c:pt idx="19">
                  <c:v>2024</c:v>
                </c:pt>
                <c:pt idx="20">
                  <c:v>2025</c:v>
                </c:pt>
                <c:pt idx="21">
                  <c:v>2026</c:v>
                </c:pt>
                <c:pt idx="22">
                  <c:v>2027</c:v>
                </c:pt>
                <c:pt idx="23">
                  <c:v>2028</c:v>
                </c:pt>
                <c:pt idx="24">
                  <c:v>2029</c:v>
                </c:pt>
                <c:pt idx="25">
                  <c:v>2030</c:v>
                </c:pt>
                <c:pt idx="26">
                  <c:v>2031</c:v>
                </c:pt>
                <c:pt idx="27">
                  <c:v>2032</c:v>
                </c:pt>
                <c:pt idx="28">
                  <c:v>2033</c:v>
                </c:pt>
                <c:pt idx="29">
                  <c:v>2034</c:v>
                </c:pt>
                <c:pt idx="30">
                  <c:v>2035</c:v>
                </c:pt>
                <c:pt idx="31">
                  <c:v>2036</c:v>
                </c:pt>
                <c:pt idx="32">
                  <c:v>2037</c:v>
                </c:pt>
                <c:pt idx="33">
                  <c:v>2038</c:v>
                </c:pt>
                <c:pt idx="34">
                  <c:v>2039</c:v>
                </c:pt>
                <c:pt idx="35">
                  <c:v>2040</c:v>
                </c:pt>
                <c:pt idx="36">
                  <c:v>2041</c:v>
                </c:pt>
                <c:pt idx="37">
                  <c:v>2042</c:v>
                </c:pt>
                <c:pt idx="38">
                  <c:v>2043</c:v>
                </c:pt>
                <c:pt idx="39">
                  <c:v>2044</c:v>
                </c:pt>
                <c:pt idx="40">
                  <c:v>2045</c:v>
                </c:pt>
                <c:pt idx="41">
                  <c:v>2046</c:v>
                </c:pt>
                <c:pt idx="42">
                  <c:v>2047</c:v>
                </c:pt>
                <c:pt idx="43">
                  <c:v>2048</c:v>
                </c:pt>
                <c:pt idx="44">
                  <c:v>2049</c:v>
                </c:pt>
                <c:pt idx="45">
                  <c:v>2050</c:v>
                </c:pt>
              </c:numCache>
            </c:numRef>
          </c:cat>
          <c:val>
            <c:numRef>
              <c:f>CapAddnsRetires!$D$3:$AM$3</c:f>
              <c:numCache>
                <c:formatCode>General</c:formatCode>
                <c:ptCount val="36"/>
                <c:pt idx="0">
                  <c:v>8.8499999999999981E-2</c:v>
                </c:pt>
                <c:pt idx="1">
                  <c:v>0.28910000000000041</c:v>
                </c:pt>
                <c:pt idx="2">
                  <c:v>0.32820000000000088</c:v>
                </c:pt>
                <c:pt idx="3">
                  <c:v>0.29439999999999977</c:v>
                </c:pt>
                <c:pt idx="4">
                  <c:v>0.58980000000000088</c:v>
                </c:pt>
                <c:pt idx="5">
                  <c:v>0.26169999999999999</c:v>
                </c:pt>
                <c:pt idx="6">
                  <c:v>0.55009999999999992</c:v>
                </c:pt>
                <c:pt idx="7">
                  <c:v>0.9897999999999999</c:v>
                </c:pt>
                <c:pt idx="8">
                  <c:v>1.3148999999999988</c:v>
                </c:pt>
                <c:pt idx="9">
                  <c:v>0.40799999999999986</c:v>
                </c:pt>
                <c:pt idx="10">
                  <c:v>0.52750000000000008</c:v>
                </c:pt>
                <c:pt idx="11" formatCode="_(* #,##0.0_);_(* \(#,##0.0\);_(* &quot;-&quot;??_);_(@_)">
                  <c:v>0.51640000000000019</c:v>
                </c:pt>
                <c:pt idx="12" formatCode="0.0">
                  <c:v>0.19789999999999999</c:v>
                </c:pt>
                <c:pt idx="13" formatCode="0.0">
                  <c:v>1.027331</c:v>
                </c:pt>
                <c:pt idx="14" formatCode="0.0">
                  <c:v>9.35E-2</c:v>
                </c:pt>
                <c:pt idx="15" formatCode="0.0">
                  <c:v>0.70280600000000004</c:v>
                </c:pt>
                <c:pt idx="16" formatCode="0.0">
                  <c:v>0.29052300000000014</c:v>
                </c:pt>
                <c:pt idx="17" formatCode="0.0">
                  <c:v>0.26758699999999985</c:v>
                </c:pt>
                <c:pt idx="18" formatCode="0.0">
                  <c:v>0.39260500000000009</c:v>
                </c:pt>
                <c:pt idx="19" formatCode="0.0">
                  <c:v>0.33722099999999988</c:v>
                </c:pt>
                <c:pt idx="20" formatCode="0.0">
                  <c:v>0.31845400000000013</c:v>
                </c:pt>
                <c:pt idx="21" formatCode="0.0">
                  <c:v>0.31123999999999985</c:v>
                </c:pt>
                <c:pt idx="22" formatCode="0.0">
                  <c:v>0.29643000000000019</c:v>
                </c:pt>
                <c:pt idx="23" formatCode="0.0">
                  <c:v>0.45251800000000009</c:v>
                </c:pt>
                <c:pt idx="24" formatCode="0.0">
                  <c:v>0.25644300000000009</c:v>
                </c:pt>
                <c:pt idx="25" formatCode="0.0">
                  <c:v>0.3113419999999999</c:v>
                </c:pt>
                <c:pt idx="26" formatCode="0.0">
                  <c:v>0.23367799999999961</c:v>
                </c:pt>
                <c:pt idx="27" formatCode="0.0">
                  <c:v>0.27707800000000038</c:v>
                </c:pt>
                <c:pt idx="28" formatCode="0.0">
                  <c:v>0.40804899999999983</c:v>
                </c:pt>
                <c:pt idx="29" formatCode="0.0">
                  <c:v>0.25222500000000037</c:v>
                </c:pt>
                <c:pt idx="30" formatCode="0.0">
                  <c:v>0.25703900000000046</c:v>
                </c:pt>
                <c:pt idx="31" formatCode="0.0">
                  <c:v>0.22855099999999964</c:v>
                </c:pt>
                <c:pt idx="32" formatCode="0.0">
                  <c:v>0.31606300000000009</c:v>
                </c:pt>
                <c:pt idx="33" formatCode="0.0">
                  <c:v>0.16871199999999917</c:v>
                </c:pt>
                <c:pt idx="34" formatCode="0.0">
                  <c:v>0.1268949999999999</c:v>
                </c:pt>
                <c:pt idx="35" formatCode="0.0">
                  <c:v>0.24617600000000034</c:v>
                </c:pt>
              </c:numCache>
            </c:numRef>
          </c:val>
        </c:ser>
        <c:ser>
          <c:idx val="2"/>
          <c:order val="4"/>
          <c:tx>
            <c:strRef>
              <c:f>CapAddnsRetires!$B$5</c:f>
              <c:strCache>
                <c:ptCount val="1"/>
                <c:pt idx="0">
                  <c:v>Wind</c:v>
                </c:pt>
              </c:strCache>
            </c:strRef>
          </c:tx>
          <c:spPr>
            <a:solidFill>
              <a:schemeClr val="accent3"/>
            </a:solidFill>
            <a:ln>
              <a:noFill/>
            </a:ln>
            <a:effectLst/>
          </c:spPr>
          <c:invertIfNegative val="0"/>
          <c:cat>
            <c:numRef>
              <c:f>CapAddnsRetires!$D$1:$AW$1</c:f>
              <c:numCache>
                <c:formatCode>General</c:formatCode>
                <c:ptCount val="46"/>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pt idx="13">
                  <c:v>2018</c:v>
                </c:pt>
                <c:pt idx="14">
                  <c:v>2019</c:v>
                </c:pt>
                <c:pt idx="15">
                  <c:v>2020</c:v>
                </c:pt>
                <c:pt idx="16">
                  <c:v>2021</c:v>
                </c:pt>
                <c:pt idx="17">
                  <c:v>2022</c:v>
                </c:pt>
                <c:pt idx="18">
                  <c:v>2023</c:v>
                </c:pt>
                <c:pt idx="19">
                  <c:v>2024</c:v>
                </c:pt>
                <c:pt idx="20">
                  <c:v>2025</c:v>
                </c:pt>
                <c:pt idx="21">
                  <c:v>2026</c:v>
                </c:pt>
                <c:pt idx="22">
                  <c:v>2027</c:v>
                </c:pt>
                <c:pt idx="23">
                  <c:v>2028</c:v>
                </c:pt>
                <c:pt idx="24">
                  <c:v>2029</c:v>
                </c:pt>
                <c:pt idx="25">
                  <c:v>2030</c:v>
                </c:pt>
                <c:pt idx="26">
                  <c:v>2031</c:v>
                </c:pt>
                <c:pt idx="27">
                  <c:v>2032</c:v>
                </c:pt>
                <c:pt idx="28">
                  <c:v>2033</c:v>
                </c:pt>
                <c:pt idx="29">
                  <c:v>2034</c:v>
                </c:pt>
                <c:pt idx="30">
                  <c:v>2035</c:v>
                </c:pt>
                <c:pt idx="31">
                  <c:v>2036</c:v>
                </c:pt>
                <c:pt idx="32">
                  <c:v>2037</c:v>
                </c:pt>
                <c:pt idx="33">
                  <c:v>2038</c:v>
                </c:pt>
                <c:pt idx="34">
                  <c:v>2039</c:v>
                </c:pt>
                <c:pt idx="35">
                  <c:v>2040</c:v>
                </c:pt>
                <c:pt idx="36">
                  <c:v>2041</c:v>
                </c:pt>
                <c:pt idx="37">
                  <c:v>2042</c:v>
                </c:pt>
                <c:pt idx="38">
                  <c:v>2043</c:v>
                </c:pt>
                <c:pt idx="39">
                  <c:v>2044</c:v>
                </c:pt>
                <c:pt idx="40">
                  <c:v>2045</c:v>
                </c:pt>
                <c:pt idx="41">
                  <c:v>2046</c:v>
                </c:pt>
                <c:pt idx="42">
                  <c:v>2047</c:v>
                </c:pt>
                <c:pt idx="43">
                  <c:v>2048</c:v>
                </c:pt>
                <c:pt idx="44">
                  <c:v>2049</c:v>
                </c:pt>
                <c:pt idx="45">
                  <c:v>2050</c:v>
                </c:pt>
              </c:numCache>
            </c:numRef>
          </c:cat>
          <c:val>
            <c:numRef>
              <c:f>CapAddnsRetires!$D$5:$AM$5</c:f>
              <c:numCache>
                <c:formatCode>General</c:formatCode>
                <c:ptCount val="36"/>
                <c:pt idx="0">
                  <c:v>2.1444999999999999</c:v>
                </c:pt>
                <c:pt idx="1">
                  <c:v>2.6484000000000023</c:v>
                </c:pt>
                <c:pt idx="2">
                  <c:v>5.3155000000000001</c:v>
                </c:pt>
                <c:pt idx="3">
                  <c:v>8.3284000000000002</c:v>
                </c:pt>
                <c:pt idx="4">
                  <c:v>9.792799999999998</c:v>
                </c:pt>
                <c:pt idx="5">
                  <c:v>4.6612</c:v>
                </c:pt>
                <c:pt idx="6">
                  <c:v>6.7308999999999992</c:v>
                </c:pt>
                <c:pt idx="7">
                  <c:v>13.142300000000002</c:v>
                </c:pt>
                <c:pt idx="8">
                  <c:v>0.85909999999999986</c:v>
                </c:pt>
                <c:pt idx="9">
                  <c:v>4.8529</c:v>
                </c:pt>
                <c:pt idx="10">
                  <c:v>8.1888000000000005</c:v>
                </c:pt>
                <c:pt idx="11" formatCode="_(* #,##0.0_);_(* \(#,##0.0\);_(* &quot;-&quot;??_);_(@_)">
                  <c:v>10.433845999999999</c:v>
                </c:pt>
                <c:pt idx="12" formatCode="0.0">
                  <c:v>7.4653369999999999</c:v>
                </c:pt>
                <c:pt idx="13" formatCode="0.0">
                  <c:v>0.81303600000000031</c:v>
                </c:pt>
                <c:pt idx="14" formatCode="0.0">
                  <c:v>1.7476260000000003</c:v>
                </c:pt>
                <c:pt idx="15" formatCode="0.0">
                  <c:v>14.863352999999998</c:v>
                </c:pt>
                <c:pt idx="16" formatCode="0.0">
                  <c:v>17.093003999999997</c:v>
                </c:pt>
                <c:pt idx="17" formatCode="0.0">
                  <c:v>19.657730999999998</c:v>
                </c:pt>
                <c:pt idx="18" formatCode="0.0">
                  <c:v>8.7556380000000047</c:v>
                </c:pt>
                <c:pt idx="19" formatCode="0.0">
                  <c:v>0.27677599999998392</c:v>
                </c:pt>
                <c:pt idx="20" formatCode="0.0">
                  <c:v>0.13764099999999502</c:v>
                </c:pt>
                <c:pt idx="21" formatCode="0.0">
                  <c:v>0.13278499999999838</c:v>
                </c:pt>
                <c:pt idx="22" formatCode="0.0">
                  <c:v>0.10878499999999747</c:v>
                </c:pt>
                <c:pt idx="23" formatCode="0.0">
                  <c:v>0.19846899999998868</c:v>
                </c:pt>
                <c:pt idx="24" formatCode="0.0">
                  <c:v>0.2125249999999923</c:v>
                </c:pt>
                <c:pt idx="25" formatCode="0.0">
                  <c:v>0.16814799999998087</c:v>
                </c:pt>
                <c:pt idx="26" formatCode="0.0">
                  <c:v>0.28117799999998994</c:v>
                </c:pt>
                <c:pt idx="27" formatCode="0.0">
                  <c:v>0.26530999999999239</c:v>
                </c:pt>
                <c:pt idx="28" formatCode="0.0">
                  <c:v>0.52466299999999677</c:v>
                </c:pt>
                <c:pt idx="29" formatCode="0.0">
                  <c:v>0.2706800000000058</c:v>
                </c:pt>
                <c:pt idx="30" formatCode="0.0">
                  <c:v>1.370593999999997</c:v>
                </c:pt>
                <c:pt idx="31" formatCode="0.0">
                  <c:v>1.5973180000000013</c:v>
                </c:pt>
                <c:pt idx="32" formatCode="0.0">
                  <c:v>0.3630940000000038</c:v>
                </c:pt>
                <c:pt idx="33" formatCode="0.0">
                  <c:v>1.831663000000006</c:v>
                </c:pt>
                <c:pt idx="34" formatCode="0.0">
                  <c:v>2.0924460000000096</c:v>
                </c:pt>
                <c:pt idx="35" formatCode="0.0">
                  <c:v>1.1926739999999825</c:v>
                </c:pt>
              </c:numCache>
            </c:numRef>
          </c:val>
        </c:ser>
        <c:ser>
          <c:idx val="3"/>
          <c:order val="5"/>
          <c:tx>
            <c:strRef>
              <c:f>CapAddnsRetires!$B$6</c:f>
              <c:strCache>
                <c:ptCount val="1"/>
                <c:pt idx="0">
                  <c:v>Solar</c:v>
                </c:pt>
              </c:strCache>
            </c:strRef>
          </c:tx>
          <c:spPr>
            <a:solidFill>
              <a:schemeClr val="accent4"/>
            </a:solidFill>
            <a:ln>
              <a:noFill/>
            </a:ln>
            <a:effectLst/>
          </c:spPr>
          <c:invertIfNegative val="0"/>
          <c:cat>
            <c:numRef>
              <c:f>CapAddnsRetires!$D$1:$AW$1</c:f>
              <c:numCache>
                <c:formatCode>General</c:formatCode>
                <c:ptCount val="46"/>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pt idx="13">
                  <c:v>2018</c:v>
                </c:pt>
                <c:pt idx="14">
                  <c:v>2019</c:v>
                </c:pt>
                <c:pt idx="15">
                  <c:v>2020</c:v>
                </c:pt>
                <c:pt idx="16">
                  <c:v>2021</c:v>
                </c:pt>
                <c:pt idx="17">
                  <c:v>2022</c:v>
                </c:pt>
                <c:pt idx="18">
                  <c:v>2023</c:v>
                </c:pt>
                <c:pt idx="19">
                  <c:v>2024</c:v>
                </c:pt>
                <c:pt idx="20">
                  <c:v>2025</c:v>
                </c:pt>
                <c:pt idx="21">
                  <c:v>2026</c:v>
                </c:pt>
                <c:pt idx="22">
                  <c:v>2027</c:v>
                </c:pt>
                <c:pt idx="23">
                  <c:v>2028</c:v>
                </c:pt>
                <c:pt idx="24">
                  <c:v>2029</c:v>
                </c:pt>
                <c:pt idx="25">
                  <c:v>2030</c:v>
                </c:pt>
                <c:pt idx="26">
                  <c:v>2031</c:v>
                </c:pt>
                <c:pt idx="27">
                  <c:v>2032</c:v>
                </c:pt>
                <c:pt idx="28">
                  <c:v>2033</c:v>
                </c:pt>
                <c:pt idx="29">
                  <c:v>2034</c:v>
                </c:pt>
                <c:pt idx="30">
                  <c:v>2035</c:v>
                </c:pt>
                <c:pt idx="31">
                  <c:v>2036</c:v>
                </c:pt>
                <c:pt idx="32">
                  <c:v>2037</c:v>
                </c:pt>
                <c:pt idx="33">
                  <c:v>2038</c:v>
                </c:pt>
                <c:pt idx="34">
                  <c:v>2039</c:v>
                </c:pt>
                <c:pt idx="35">
                  <c:v>2040</c:v>
                </c:pt>
                <c:pt idx="36">
                  <c:v>2041</c:v>
                </c:pt>
                <c:pt idx="37">
                  <c:v>2042</c:v>
                </c:pt>
                <c:pt idx="38">
                  <c:v>2043</c:v>
                </c:pt>
                <c:pt idx="39">
                  <c:v>2044</c:v>
                </c:pt>
                <c:pt idx="40">
                  <c:v>2045</c:v>
                </c:pt>
                <c:pt idx="41">
                  <c:v>2046</c:v>
                </c:pt>
                <c:pt idx="42">
                  <c:v>2047</c:v>
                </c:pt>
                <c:pt idx="43">
                  <c:v>2048</c:v>
                </c:pt>
                <c:pt idx="44">
                  <c:v>2049</c:v>
                </c:pt>
                <c:pt idx="45">
                  <c:v>2050</c:v>
                </c:pt>
              </c:numCache>
            </c:numRef>
          </c:cat>
          <c:val>
            <c:numRef>
              <c:f>CapAddnsRetires!$D$6:$AM$6</c:f>
              <c:numCache>
                <c:formatCode>General</c:formatCode>
                <c:ptCount val="36"/>
                <c:pt idx="0">
                  <c:v>1.4E-3</c:v>
                </c:pt>
                <c:pt idx="1">
                  <c:v>1.2999999999999999E-3</c:v>
                </c:pt>
                <c:pt idx="2">
                  <c:v>0.10070000000000003</c:v>
                </c:pt>
                <c:pt idx="3">
                  <c:v>3.0599999999999995E-2</c:v>
                </c:pt>
                <c:pt idx="4">
                  <c:v>0.40738499999999989</c:v>
                </c:pt>
                <c:pt idx="5">
                  <c:v>0.87974899999999989</c:v>
                </c:pt>
                <c:pt idx="6">
                  <c:v>1.7607119999999998</c:v>
                </c:pt>
                <c:pt idx="7">
                  <c:v>3.2088490000000007</c:v>
                </c:pt>
                <c:pt idx="8">
                  <c:v>5.1148470000000001</c:v>
                </c:pt>
                <c:pt idx="9">
                  <c:v>5.9490750000000006</c:v>
                </c:pt>
                <c:pt idx="10">
                  <c:v>6.3445549999999997</c:v>
                </c:pt>
                <c:pt idx="11" formatCode="_(* #,##0.0_);_(* \(#,##0.0\);_(* &quot;-&quot;??_);_(@_)">
                  <c:v>10.605637999999995</c:v>
                </c:pt>
                <c:pt idx="12" formatCode="0.0">
                  <c:v>8.4756570000000018</c:v>
                </c:pt>
                <c:pt idx="13" formatCode="0.0">
                  <c:v>4.9020839999999986</c:v>
                </c:pt>
                <c:pt idx="14" formatCode="0.0">
                  <c:v>4.1377170000000021</c:v>
                </c:pt>
                <c:pt idx="15" formatCode="0.0">
                  <c:v>4.8769149999999986</c:v>
                </c:pt>
                <c:pt idx="16" formatCode="0.0">
                  <c:v>3.6655840000000008</c:v>
                </c:pt>
                <c:pt idx="17" formatCode="0.0">
                  <c:v>12.074410000000002</c:v>
                </c:pt>
                <c:pt idx="18" formatCode="0.0">
                  <c:v>2.9359259999999985</c:v>
                </c:pt>
                <c:pt idx="19" formatCode="0.0">
                  <c:v>3.333727000000005</c:v>
                </c:pt>
                <c:pt idx="20" formatCode="0.0">
                  <c:v>3.5913909999999998</c:v>
                </c:pt>
                <c:pt idx="21" formatCode="0.0">
                  <c:v>5.1106479999999994</c:v>
                </c:pt>
                <c:pt idx="22" formatCode="0.0">
                  <c:v>6.1737640000000003</c:v>
                </c:pt>
                <c:pt idx="23" formatCode="0.0">
                  <c:v>5.9843429999999991</c:v>
                </c:pt>
                <c:pt idx="24" formatCode="0.0">
                  <c:v>11.443736999999992</c:v>
                </c:pt>
                <c:pt idx="25" formatCode="0.0">
                  <c:v>11.280928999999993</c:v>
                </c:pt>
                <c:pt idx="26" formatCode="0.0">
                  <c:v>8.9119099999999989</c:v>
                </c:pt>
                <c:pt idx="27" formatCode="0.0">
                  <c:v>6.3944619999999972</c:v>
                </c:pt>
                <c:pt idx="28" formatCode="0.0">
                  <c:v>13.512752999999989</c:v>
                </c:pt>
                <c:pt idx="29" formatCode="0.0">
                  <c:v>9.1383480000000006</c:v>
                </c:pt>
                <c:pt idx="30" formatCode="0.0">
                  <c:v>9.0011739999999918</c:v>
                </c:pt>
                <c:pt idx="31" formatCode="0.0">
                  <c:v>14.397914999999998</c:v>
                </c:pt>
                <c:pt idx="32" formatCode="0.0">
                  <c:v>8.4374540000000167</c:v>
                </c:pt>
                <c:pt idx="33" formatCode="0.0">
                  <c:v>12.794921999999993</c:v>
                </c:pt>
                <c:pt idx="34" formatCode="0.0">
                  <c:v>11.851075000000009</c:v>
                </c:pt>
                <c:pt idx="35" formatCode="0.0">
                  <c:v>15.976599999999991</c:v>
                </c:pt>
              </c:numCache>
            </c:numRef>
          </c:val>
        </c:ser>
        <c:ser>
          <c:idx val="8"/>
          <c:order val="6"/>
          <c:tx>
            <c:strRef>
              <c:f>CapAddnsRetires!$B$10</c:f>
              <c:strCache>
                <c:ptCount val="1"/>
                <c:pt idx="0">
                  <c:v>Nuclear</c:v>
                </c:pt>
              </c:strCache>
            </c:strRef>
          </c:tx>
          <c:spPr>
            <a:solidFill>
              <a:schemeClr val="accent5"/>
            </a:solidFill>
            <a:ln>
              <a:noFill/>
            </a:ln>
            <a:effectLst/>
          </c:spPr>
          <c:invertIfNegative val="0"/>
          <c:cat>
            <c:numRef>
              <c:f>CapAddnsRetires!$D$1:$AW$1</c:f>
              <c:numCache>
                <c:formatCode>General</c:formatCode>
                <c:ptCount val="46"/>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pt idx="13">
                  <c:v>2018</c:v>
                </c:pt>
                <c:pt idx="14">
                  <c:v>2019</c:v>
                </c:pt>
                <c:pt idx="15">
                  <c:v>2020</c:v>
                </c:pt>
                <c:pt idx="16">
                  <c:v>2021</c:v>
                </c:pt>
                <c:pt idx="17">
                  <c:v>2022</c:v>
                </c:pt>
                <c:pt idx="18">
                  <c:v>2023</c:v>
                </c:pt>
                <c:pt idx="19">
                  <c:v>2024</c:v>
                </c:pt>
                <c:pt idx="20">
                  <c:v>2025</c:v>
                </c:pt>
                <c:pt idx="21">
                  <c:v>2026</c:v>
                </c:pt>
                <c:pt idx="22">
                  <c:v>2027</c:v>
                </c:pt>
                <c:pt idx="23">
                  <c:v>2028</c:v>
                </c:pt>
                <c:pt idx="24">
                  <c:v>2029</c:v>
                </c:pt>
                <c:pt idx="25">
                  <c:v>2030</c:v>
                </c:pt>
                <c:pt idx="26">
                  <c:v>2031</c:v>
                </c:pt>
                <c:pt idx="27">
                  <c:v>2032</c:v>
                </c:pt>
                <c:pt idx="28">
                  <c:v>2033</c:v>
                </c:pt>
                <c:pt idx="29">
                  <c:v>2034</c:v>
                </c:pt>
                <c:pt idx="30">
                  <c:v>2035</c:v>
                </c:pt>
                <c:pt idx="31">
                  <c:v>2036</c:v>
                </c:pt>
                <c:pt idx="32">
                  <c:v>2037</c:v>
                </c:pt>
                <c:pt idx="33">
                  <c:v>2038</c:v>
                </c:pt>
                <c:pt idx="34">
                  <c:v>2039</c:v>
                </c:pt>
                <c:pt idx="35">
                  <c:v>2040</c:v>
                </c:pt>
                <c:pt idx="36">
                  <c:v>2041</c:v>
                </c:pt>
                <c:pt idx="37">
                  <c:v>2042</c:v>
                </c:pt>
                <c:pt idx="38">
                  <c:v>2043</c:v>
                </c:pt>
                <c:pt idx="39">
                  <c:v>2044</c:v>
                </c:pt>
                <c:pt idx="40">
                  <c:v>2045</c:v>
                </c:pt>
                <c:pt idx="41">
                  <c:v>2046</c:v>
                </c:pt>
                <c:pt idx="42">
                  <c:v>2047</c:v>
                </c:pt>
                <c:pt idx="43">
                  <c:v>2048</c:v>
                </c:pt>
                <c:pt idx="44">
                  <c:v>2049</c:v>
                </c:pt>
                <c:pt idx="45">
                  <c:v>2050</c:v>
                </c:pt>
              </c:numCache>
            </c:numRef>
          </c:cat>
          <c:val>
            <c:numRef>
              <c:f>CapAddnsRetires!$D$10:$AM$10</c:f>
              <c:numCache>
                <c:formatCode>General</c:formatCode>
                <c:ptCount val="36"/>
                <c:pt idx="0">
                  <c:v>0</c:v>
                </c:pt>
                <c:pt idx="1">
                  <c:v>0</c:v>
                </c:pt>
                <c:pt idx="2">
                  <c:v>0</c:v>
                </c:pt>
                <c:pt idx="3">
                  <c:v>0</c:v>
                </c:pt>
                <c:pt idx="4">
                  <c:v>0</c:v>
                </c:pt>
                <c:pt idx="5">
                  <c:v>0</c:v>
                </c:pt>
                <c:pt idx="6">
                  <c:v>0</c:v>
                </c:pt>
                <c:pt idx="7">
                  <c:v>0</c:v>
                </c:pt>
                <c:pt idx="8">
                  <c:v>-3.5760000000000001</c:v>
                </c:pt>
                <c:pt idx="9">
                  <c:v>-0.61239999999999994</c:v>
                </c:pt>
                <c:pt idx="10">
                  <c:v>-0.61239999999999994</c:v>
                </c:pt>
                <c:pt idx="11">
                  <c:v>-0.47810000000000002</c:v>
                </c:pt>
                <c:pt idx="12">
                  <c:v>-1.819</c:v>
                </c:pt>
                <c:pt idx="13">
                  <c:v>-1.0649999999999999</c:v>
                </c:pt>
                <c:pt idx="14">
                  <c:v>-1.68188</c:v>
                </c:pt>
                <c:pt idx="15">
                  <c:v>-2.5920310000000004</c:v>
                </c:pt>
                <c:pt idx="16">
                  <c:v>0</c:v>
                </c:pt>
                <c:pt idx="17">
                  <c:v>0</c:v>
                </c:pt>
                <c:pt idx="18">
                  <c:v>0</c:v>
                </c:pt>
                <c:pt idx="19">
                  <c:v>0</c:v>
                </c:pt>
                <c:pt idx="20">
                  <c:v>-1.1220009999999991</c:v>
                </c:pt>
                <c:pt idx="21">
                  <c:v>-1.1180000000000003</c:v>
                </c:pt>
                <c:pt idx="22">
                  <c:v>0</c:v>
                </c:pt>
                <c:pt idx="23">
                  <c:v>0</c:v>
                </c:pt>
                <c:pt idx="24">
                  <c:v>0</c:v>
                </c:pt>
                <c:pt idx="25">
                  <c:v>-0.40023500000000034</c:v>
                </c:pt>
                <c:pt idx="26">
                  <c:v>-0.40000900000000073</c:v>
                </c:pt>
                <c:pt idx="27">
                  <c:v>-0.60045899999999897</c:v>
                </c:pt>
                <c:pt idx="28">
                  <c:v>-0.40005999999999986</c:v>
                </c:pt>
                <c:pt idx="29">
                  <c:v>-2.0003890000000002</c:v>
                </c:pt>
                <c:pt idx="30">
                  <c:v>-3.2005310000000016</c:v>
                </c:pt>
                <c:pt idx="31">
                  <c:v>-0.59994899999999873</c:v>
                </c:pt>
                <c:pt idx="32">
                  <c:v>-1.5013089999999991</c:v>
                </c:pt>
                <c:pt idx="33">
                  <c:v>-0.80053099999999944</c:v>
                </c:pt>
                <c:pt idx="34">
                  <c:v>-0.70032700000000148</c:v>
                </c:pt>
                <c:pt idx="35">
                  <c:v>0</c:v>
                </c:pt>
              </c:numCache>
            </c:numRef>
          </c:val>
        </c:ser>
        <c:ser>
          <c:idx val="6"/>
          <c:order val="7"/>
          <c:tx>
            <c:strRef>
              <c:f>CapAddnsRetires!$B$8</c:f>
              <c:strCache>
                <c:ptCount val="1"/>
                <c:pt idx="0">
                  <c:v>Coal</c:v>
                </c:pt>
              </c:strCache>
            </c:strRef>
          </c:tx>
          <c:spPr>
            <a:solidFill>
              <a:schemeClr val="tx1"/>
            </a:solidFill>
            <a:ln>
              <a:noFill/>
            </a:ln>
            <a:effectLst/>
          </c:spPr>
          <c:invertIfNegative val="0"/>
          <c:cat>
            <c:numRef>
              <c:f>CapAddnsRetires!$D$1:$AW$1</c:f>
              <c:numCache>
                <c:formatCode>General</c:formatCode>
                <c:ptCount val="46"/>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pt idx="13">
                  <c:v>2018</c:v>
                </c:pt>
                <c:pt idx="14">
                  <c:v>2019</c:v>
                </c:pt>
                <c:pt idx="15">
                  <c:v>2020</c:v>
                </c:pt>
                <c:pt idx="16">
                  <c:v>2021</c:v>
                </c:pt>
                <c:pt idx="17">
                  <c:v>2022</c:v>
                </c:pt>
                <c:pt idx="18">
                  <c:v>2023</c:v>
                </c:pt>
                <c:pt idx="19">
                  <c:v>2024</c:v>
                </c:pt>
                <c:pt idx="20">
                  <c:v>2025</c:v>
                </c:pt>
                <c:pt idx="21">
                  <c:v>2026</c:v>
                </c:pt>
                <c:pt idx="22">
                  <c:v>2027</c:v>
                </c:pt>
                <c:pt idx="23">
                  <c:v>2028</c:v>
                </c:pt>
                <c:pt idx="24">
                  <c:v>2029</c:v>
                </c:pt>
                <c:pt idx="25">
                  <c:v>2030</c:v>
                </c:pt>
                <c:pt idx="26">
                  <c:v>2031</c:v>
                </c:pt>
                <c:pt idx="27">
                  <c:v>2032</c:v>
                </c:pt>
                <c:pt idx="28">
                  <c:v>2033</c:v>
                </c:pt>
                <c:pt idx="29">
                  <c:v>2034</c:v>
                </c:pt>
                <c:pt idx="30">
                  <c:v>2035</c:v>
                </c:pt>
                <c:pt idx="31">
                  <c:v>2036</c:v>
                </c:pt>
                <c:pt idx="32">
                  <c:v>2037</c:v>
                </c:pt>
                <c:pt idx="33">
                  <c:v>2038</c:v>
                </c:pt>
                <c:pt idx="34">
                  <c:v>2039</c:v>
                </c:pt>
                <c:pt idx="35">
                  <c:v>2040</c:v>
                </c:pt>
                <c:pt idx="36">
                  <c:v>2041</c:v>
                </c:pt>
                <c:pt idx="37">
                  <c:v>2042</c:v>
                </c:pt>
                <c:pt idx="38">
                  <c:v>2043</c:v>
                </c:pt>
                <c:pt idx="39">
                  <c:v>2044</c:v>
                </c:pt>
                <c:pt idx="40">
                  <c:v>2045</c:v>
                </c:pt>
                <c:pt idx="41">
                  <c:v>2046</c:v>
                </c:pt>
                <c:pt idx="42">
                  <c:v>2047</c:v>
                </c:pt>
                <c:pt idx="43">
                  <c:v>2048</c:v>
                </c:pt>
                <c:pt idx="44">
                  <c:v>2049</c:v>
                </c:pt>
                <c:pt idx="45">
                  <c:v>2050</c:v>
                </c:pt>
              </c:numCache>
            </c:numRef>
          </c:cat>
          <c:val>
            <c:numRef>
              <c:f>CapAddnsRetires!$D$8:$AM$8</c:f>
              <c:numCache>
                <c:formatCode>General</c:formatCode>
                <c:ptCount val="36"/>
                <c:pt idx="0">
                  <c:v>-0.27200000000000002</c:v>
                </c:pt>
                <c:pt idx="1">
                  <c:v>-0.73499999999999999</c:v>
                </c:pt>
                <c:pt idx="2">
                  <c:v>-1.196</c:v>
                </c:pt>
                <c:pt idx="3">
                  <c:v>-0.76400000000000001</c:v>
                </c:pt>
                <c:pt idx="4">
                  <c:v>-0.52900000000000003</c:v>
                </c:pt>
                <c:pt idx="5">
                  <c:v>-1.5274999999999999</c:v>
                </c:pt>
                <c:pt idx="6">
                  <c:v>-2.5819999999999999</c:v>
                </c:pt>
                <c:pt idx="7">
                  <c:v>-10.308</c:v>
                </c:pt>
                <c:pt idx="8">
                  <c:v>-6.2910000000000004</c:v>
                </c:pt>
                <c:pt idx="9">
                  <c:v>-4.4897</c:v>
                </c:pt>
                <c:pt idx="10">
                  <c:v>-12.715100000000001</c:v>
                </c:pt>
                <c:pt idx="11">
                  <c:v>-7.6917999999999989</c:v>
                </c:pt>
                <c:pt idx="12">
                  <c:v>-4.1156009999999998</c:v>
                </c:pt>
                <c:pt idx="13">
                  <c:v>-10.763501</c:v>
                </c:pt>
                <c:pt idx="14">
                  <c:v>-11.426698999999999</c:v>
                </c:pt>
                <c:pt idx="15">
                  <c:v>-8.3846060000000016</c:v>
                </c:pt>
                <c:pt idx="16">
                  <c:v>-10.942604000000003</c:v>
                </c:pt>
                <c:pt idx="17">
                  <c:v>-3.1834029999999984</c:v>
                </c:pt>
                <c:pt idx="18">
                  <c:v>-2.1899949999999961</c:v>
                </c:pt>
                <c:pt idx="19">
                  <c:v>-2.7984960000000001</c:v>
                </c:pt>
                <c:pt idx="20">
                  <c:v>-5.2457959999999986</c:v>
                </c:pt>
                <c:pt idx="21">
                  <c:v>-3.9556050000000056</c:v>
                </c:pt>
                <c:pt idx="22">
                  <c:v>-3.1565969999999979</c:v>
                </c:pt>
                <c:pt idx="23">
                  <c:v>-3.2292779999999937</c:v>
                </c:pt>
                <c:pt idx="24">
                  <c:v>-2.4715120000000042</c:v>
                </c:pt>
                <c:pt idx="25">
                  <c:v>-2.7890019999999964</c:v>
                </c:pt>
                <c:pt idx="26">
                  <c:v>-5.9864880000000085</c:v>
                </c:pt>
                <c:pt idx="27">
                  <c:v>-1.048491999999996</c:v>
                </c:pt>
                <c:pt idx="28">
                  <c:v>-1.8590020000000038</c:v>
                </c:pt>
                <c:pt idx="29">
                  <c:v>-0.79599699999999984</c:v>
                </c:pt>
                <c:pt idx="30">
                  <c:v>-1.6259999999999906</c:v>
                </c:pt>
                <c:pt idx="31">
                  <c:v>-1.9038010000000014</c:v>
                </c:pt>
                <c:pt idx="32">
                  <c:v>-2.8194040000000058</c:v>
                </c:pt>
                <c:pt idx="33">
                  <c:v>0</c:v>
                </c:pt>
                <c:pt idx="34">
                  <c:v>-0.17699500000000512</c:v>
                </c:pt>
                <c:pt idx="35">
                  <c:v>-0.29300599999999122</c:v>
                </c:pt>
              </c:numCache>
            </c:numRef>
          </c:val>
        </c:ser>
        <c:ser>
          <c:idx val="7"/>
          <c:order val="8"/>
          <c:tx>
            <c:strRef>
              <c:f>CapAddnsRetires!$B$9</c:f>
              <c:strCache>
                <c:ptCount val="1"/>
                <c:pt idx="0">
                  <c:v>Oil and Gas</c:v>
                </c:pt>
              </c:strCache>
            </c:strRef>
          </c:tx>
          <c:spPr>
            <a:solidFill>
              <a:schemeClr val="accent1"/>
            </a:solidFill>
            <a:ln>
              <a:noFill/>
            </a:ln>
            <a:effectLst/>
          </c:spPr>
          <c:invertIfNegative val="0"/>
          <c:cat>
            <c:numRef>
              <c:f>CapAddnsRetires!$D$1:$AW$1</c:f>
              <c:numCache>
                <c:formatCode>General</c:formatCode>
                <c:ptCount val="46"/>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pt idx="13">
                  <c:v>2018</c:v>
                </c:pt>
                <c:pt idx="14">
                  <c:v>2019</c:v>
                </c:pt>
                <c:pt idx="15">
                  <c:v>2020</c:v>
                </c:pt>
                <c:pt idx="16">
                  <c:v>2021</c:v>
                </c:pt>
                <c:pt idx="17">
                  <c:v>2022</c:v>
                </c:pt>
                <c:pt idx="18">
                  <c:v>2023</c:v>
                </c:pt>
                <c:pt idx="19">
                  <c:v>2024</c:v>
                </c:pt>
                <c:pt idx="20">
                  <c:v>2025</c:v>
                </c:pt>
                <c:pt idx="21">
                  <c:v>2026</c:v>
                </c:pt>
                <c:pt idx="22">
                  <c:v>2027</c:v>
                </c:pt>
                <c:pt idx="23">
                  <c:v>2028</c:v>
                </c:pt>
                <c:pt idx="24">
                  <c:v>2029</c:v>
                </c:pt>
                <c:pt idx="25">
                  <c:v>2030</c:v>
                </c:pt>
                <c:pt idx="26">
                  <c:v>2031</c:v>
                </c:pt>
                <c:pt idx="27">
                  <c:v>2032</c:v>
                </c:pt>
                <c:pt idx="28">
                  <c:v>2033</c:v>
                </c:pt>
                <c:pt idx="29">
                  <c:v>2034</c:v>
                </c:pt>
                <c:pt idx="30">
                  <c:v>2035</c:v>
                </c:pt>
                <c:pt idx="31">
                  <c:v>2036</c:v>
                </c:pt>
                <c:pt idx="32">
                  <c:v>2037</c:v>
                </c:pt>
                <c:pt idx="33">
                  <c:v>2038</c:v>
                </c:pt>
                <c:pt idx="34">
                  <c:v>2039</c:v>
                </c:pt>
                <c:pt idx="35">
                  <c:v>2040</c:v>
                </c:pt>
                <c:pt idx="36">
                  <c:v>2041</c:v>
                </c:pt>
                <c:pt idx="37">
                  <c:v>2042</c:v>
                </c:pt>
                <c:pt idx="38">
                  <c:v>2043</c:v>
                </c:pt>
                <c:pt idx="39">
                  <c:v>2044</c:v>
                </c:pt>
                <c:pt idx="40">
                  <c:v>2045</c:v>
                </c:pt>
                <c:pt idx="41">
                  <c:v>2046</c:v>
                </c:pt>
                <c:pt idx="42">
                  <c:v>2047</c:v>
                </c:pt>
                <c:pt idx="43">
                  <c:v>2048</c:v>
                </c:pt>
                <c:pt idx="44">
                  <c:v>2049</c:v>
                </c:pt>
                <c:pt idx="45">
                  <c:v>2050</c:v>
                </c:pt>
              </c:numCache>
            </c:numRef>
          </c:cat>
          <c:val>
            <c:numRef>
              <c:f>CapAddnsRetires!$D$9:$AM$9</c:f>
              <c:numCache>
                <c:formatCode>General</c:formatCode>
                <c:ptCount val="36"/>
                <c:pt idx="0">
                  <c:v>-2.84</c:v>
                </c:pt>
                <c:pt idx="1">
                  <c:v>-2.6320000000000001</c:v>
                </c:pt>
                <c:pt idx="2">
                  <c:v>-3.1429999999999998</c:v>
                </c:pt>
                <c:pt idx="3">
                  <c:v>-1.4970000000000001</c:v>
                </c:pt>
                <c:pt idx="4">
                  <c:v>-6.1740000000000004</c:v>
                </c:pt>
                <c:pt idx="5">
                  <c:v>-3.2108999999999996</c:v>
                </c:pt>
                <c:pt idx="6">
                  <c:v>-3.4990000000000001</c:v>
                </c:pt>
                <c:pt idx="7">
                  <c:v>-4.3879999999999999</c:v>
                </c:pt>
                <c:pt idx="8">
                  <c:v>-7.7140000000000004</c:v>
                </c:pt>
                <c:pt idx="9">
                  <c:v>-4.8529999999999998</c:v>
                </c:pt>
                <c:pt idx="10">
                  <c:v>-7.2146999999999997</c:v>
                </c:pt>
                <c:pt idx="11">
                  <c:v>-1.8365</c:v>
                </c:pt>
                <c:pt idx="12">
                  <c:v>-1.7802</c:v>
                </c:pt>
                <c:pt idx="13">
                  <c:v>-7.2583999999999991</c:v>
                </c:pt>
                <c:pt idx="14">
                  <c:v>-7.3700089999999996</c:v>
                </c:pt>
                <c:pt idx="15">
                  <c:v>-11.846213000000002</c:v>
                </c:pt>
                <c:pt idx="16">
                  <c:v>-14.398298999999998</c:v>
                </c:pt>
                <c:pt idx="17">
                  <c:v>-12.346109000000006</c:v>
                </c:pt>
                <c:pt idx="18">
                  <c:v>-5.3801029999999983</c:v>
                </c:pt>
                <c:pt idx="19">
                  <c:v>-4.6236009999999936</c:v>
                </c:pt>
                <c:pt idx="20">
                  <c:v>-1.5841000000000065</c:v>
                </c:pt>
                <c:pt idx="21">
                  <c:v>-0.91299999999998249</c:v>
                </c:pt>
                <c:pt idx="22">
                  <c:v>-2.7436990000000065</c:v>
                </c:pt>
                <c:pt idx="23">
                  <c:v>-3.2342110000000019</c:v>
                </c:pt>
                <c:pt idx="24">
                  <c:v>-0.57779600000000642</c:v>
                </c:pt>
                <c:pt idx="25">
                  <c:v>-5.1440999999999946</c:v>
                </c:pt>
                <c:pt idx="26">
                  <c:v>-0.326201999999995</c:v>
                </c:pt>
                <c:pt idx="27">
                  <c:v>-2.692598000000018</c:v>
                </c:pt>
                <c:pt idx="28">
                  <c:v>-0.40100099999999372</c:v>
                </c:pt>
                <c:pt idx="29">
                  <c:v>-3.7180999999999926</c:v>
                </c:pt>
                <c:pt idx="30">
                  <c:v>-1.7828009999999921</c:v>
                </c:pt>
                <c:pt idx="31">
                  <c:v>-2.4197020000000009</c:v>
                </c:pt>
                <c:pt idx="32">
                  <c:v>-2.9644949999999994</c:v>
                </c:pt>
                <c:pt idx="33">
                  <c:v>-0.84810300000000893</c:v>
                </c:pt>
                <c:pt idx="34">
                  <c:v>-2.6290980000000133</c:v>
                </c:pt>
                <c:pt idx="35">
                  <c:v>-2.0884039999999828</c:v>
                </c:pt>
              </c:numCache>
            </c:numRef>
          </c:val>
        </c:ser>
        <c:ser>
          <c:idx val="9"/>
          <c:order val="9"/>
          <c:tx>
            <c:strRef>
              <c:f>CapAddnsRetires!$B$11</c:f>
              <c:strCache>
                <c:ptCount val="1"/>
                <c:pt idx="0">
                  <c:v>Other</c:v>
                </c:pt>
              </c:strCache>
            </c:strRef>
          </c:tx>
          <c:spPr>
            <a:solidFill>
              <a:schemeClr val="tx1">
                <a:lumMod val="50000"/>
                <a:lumOff val="50000"/>
              </a:schemeClr>
            </a:solidFill>
            <a:ln>
              <a:noFill/>
            </a:ln>
            <a:effectLst/>
          </c:spPr>
          <c:invertIfNegative val="0"/>
          <c:cat>
            <c:numRef>
              <c:f>CapAddnsRetires!$D$1:$AW$1</c:f>
              <c:numCache>
                <c:formatCode>General</c:formatCode>
                <c:ptCount val="46"/>
                <c:pt idx="0">
                  <c:v>2005</c:v>
                </c:pt>
                <c:pt idx="1">
                  <c:v>2006</c:v>
                </c:pt>
                <c:pt idx="2">
                  <c:v>2007</c:v>
                </c:pt>
                <c:pt idx="3">
                  <c:v>2008</c:v>
                </c:pt>
                <c:pt idx="4">
                  <c:v>2009</c:v>
                </c:pt>
                <c:pt idx="5">
                  <c:v>2010</c:v>
                </c:pt>
                <c:pt idx="6">
                  <c:v>2011</c:v>
                </c:pt>
                <c:pt idx="7">
                  <c:v>2012</c:v>
                </c:pt>
                <c:pt idx="8">
                  <c:v>2013</c:v>
                </c:pt>
                <c:pt idx="9">
                  <c:v>2014</c:v>
                </c:pt>
                <c:pt idx="10">
                  <c:v>2015</c:v>
                </c:pt>
                <c:pt idx="11">
                  <c:v>2016</c:v>
                </c:pt>
                <c:pt idx="12">
                  <c:v>2017</c:v>
                </c:pt>
                <c:pt idx="13">
                  <c:v>2018</c:v>
                </c:pt>
                <c:pt idx="14">
                  <c:v>2019</c:v>
                </c:pt>
                <c:pt idx="15">
                  <c:v>2020</c:v>
                </c:pt>
                <c:pt idx="16">
                  <c:v>2021</c:v>
                </c:pt>
                <c:pt idx="17">
                  <c:v>2022</c:v>
                </c:pt>
                <c:pt idx="18">
                  <c:v>2023</c:v>
                </c:pt>
                <c:pt idx="19">
                  <c:v>2024</c:v>
                </c:pt>
                <c:pt idx="20">
                  <c:v>2025</c:v>
                </c:pt>
                <c:pt idx="21">
                  <c:v>2026</c:v>
                </c:pt>
                <c:pt idx="22">
                  <c:v>2027</c:v>
                </c:pt>
                <c:pt idx="23">
                  <c:v>2028</c:v>
                </c:pt>
                <c:pt idx="24">
                  <c:v>2029</c:v>
                </c:pt>
                <c:pt idx="25">
                  <c:v>2030</c:v>
                </c:pt>
                <c:pt idx="26">
                  <c:v>2031</c:v>
                </c:pt>
                <c:pt idx="27">
                  <c:v>2032</c:v>
                </c:pt>
                <c:pt idx="28">
                  <c:v>2033</c:v>
                </c:pt>
                <c:pt idx="29">
                  <c:v>2034</c:v>
                </c:pt>
                <c:pt idx="30">
                  <c:v>2035</c:v>
                </c:pt>
                <c:pt idx="31">
                  <c:v>2036</c:v>
                </c:pt>
                <c:pt idx="32">
                  <c:v>2037</c:v>
                </c:pt>
                <c:pt idx="33">
                  <c:v>2038</c:v>
                </c:pt>
                <c:pt idx="34">
                  <c:v>2039</c:v>
                </c:pt>
                <c:pt idx="35">
                  <c:v>2040</c:v>
                </c:pt>
                <c:pt idx="36">
                  <c:v>2041</c:v>
                </c:pt>
                <c:pt idx="37">
                  <c:v>2042</c:v>
                </c:pt>
                <c:pt idx="38">
                  <c:v>2043</c:v>
                </c:pt>
                <c:pt idx="39">
                  <c:v>2044</c:v>
                </c:pt>
                <c:pt idx="40">
                  <c:v>2045</c:v>
                </c:pt>
                <c:pt idx="41">
                  <c:v>2046</c:v>
                </c:pt>
                <c:pt idx="42">
                  <c:v>2047</c:v>
                </c:pt>
                <c:pt idx="43">
                  <c:v>2048</c:v>
                </c:pt>
                <c:pt idx="44">
                  <c:v>2049</c:v>
                </c:pt>
                <c:pt idx="45">
                  <c:v>2050</c:v>
                </c:pt>
              </c:numCache>
            </c:numRef>
          </c:cat>
          <c:val>
            <c:numRef>
              <c:f>CapAddnsRetires!$D$11:$AM$11</c:f>
              <c:numCache>
                <c:formatCode>General</c:formatCode>
                <c:ptCount val="36"/>
                <c:pt idx="0">
                  <c:v>-5.8999999999999997E-2</c:v>
                </c:pt>
                <c:pt idx="1">
                  <c:v>-9.0999999999999998E-2</c:v>
                </c:pt>
                <c:pt idx="2">
                  <c:v>-9.9000000000000005E-2</c:v>
                </c:pt>
                <c:pt idx="3">
                  <c:v>-6.0999999999999999E-2</c:v>
                </c:pt>
                <c:pt idx="4">
                  <c:v>-0.113</c:v>
                </c:pt>
                <c:pt idx="5">
                  <c:v>-0.17730000000000001</c:v>
                </c:pt>
                <c:pt idx="6">
                  <c:v>-0.246</c:v>
                </c:pt>
                <c:pt idx="7">
                  <c:v>-0.55500000000000005</c:v>
                </c:pt>
                <c:pt idx="8">
                  <c:v>-0.27300000000000002</c:v>
                </c:pt>
                <c:pt idx="9">
                  <c:v>-0.43680000000000002</c:v>
                </c:pt>
                <c:pt idx="10">
                  <c:v>-0.68410000000000004</c:v>
                </c:pt>
                <c:pt idx="11">
                  <c:v>-0.19879999999999998</c:v>
                </c:pt>
                <c:pt idx="12">
                  <c:v>-0.1482</c:v>
                </c:pt>
                <c:pt idx="13">
                  <c:v>-0.33179999999999998</c:v>
                </c:pt>
                <c:pt idx="14">
                  <c:v>0</c:v>
                </c:pt>
                <c:pt idx="15">
                  <c:v>-1.0000000000000009E-3</c:v>
                </c:pt>
                <c:pt idx="16">
                  <c:v>0</c:v>
                </c:pt>
                <c:pt idx="17">
                  <c:v>-1.9900000000000029E-2</c:v>
                </c:pt>
                <c:pt idx="18">
                  <c:v>-6.4999999999999503E-3</c:v>
                </c:pt>
                <c:pt idx="19">
                  <c:v>-1.6000000000000014E-2</c:v>
                </c:pt>
                <c:pt idx="20">
                  <c:v>-2.5000000000000577E-3</c:v>
                </c:pt>
                <c:pt idx="21">
                  <c:v>-2.0000000000000018E-3</c:v>
                </c:pt>
                <c:pt idx="22">
                  <c:v>0</c:v>
                </c:pt>
                <c:pt idx="23">
                  <c:v>0</c:v>
                </c:pt>
                <c:pt idx="24">
                  <c:v>0</c:v>
                </c:pt>
                <c:pt idx="25">
                  <c:v>0</c:v>
                </c:pt>
                <c:pt idx="26">
                  <c:v>0</c:v>
                </c:pt>
                <c:pt idx="27">
                  <c:v>0</c:v>
                </c:pt>
                <c:pt idx="28">
                  <c:v>0</c:v>
                </c:pt>
                <c:pt idx="29">
                  <c:v>-1.4999999999999458E-3</c:v>
                </c:pt>
                <c:pt idx="30">
                  <c:v>0</c:v>
                </c:pt>
                <c:pt idx="31">
                  <c:v>0</c:v>
                </c:pt>
                <c:pt idx="32">
                  <c:v>0</c:v>
                </c:pt>
                <c:pt idx="33">
                  <c:v>0</c:v>
                </c:pt>
                <c:pt idx="34">
                  <c:v>0</c:v>
                </c:pt>
                <c:pt idx="35">
                  <c:v>0</c:v>
                </c:pt>
              </c:numCache>
            </c:numRef>
          </c:val>
        </c:ser>
        <c:dLbls>
          <c:showLegendKey val="0"/>
          <c:showVal val="0"/>
          <c:showCatName val="0"/>
          <c:showSerName val="0"/>
          <c:showPercent val="0"/>
          <c:showBubbleSize val="0"/>
        </c:dLbls>
        <c:gapWidth val="67"/>
        <c:overlap val="100"/>
        <c:axId val="227276224"/>
        <c:axId val="227276784"/>
      </c:barChart>
      <c:catAx>
        <c:axId val="227276224"/>
        <c:scaling>
          <c:orientation val="minMax"/>
        </c:scaling>
        <c:delete val="0"/>
        <c:axPos val="b"/>
        <c:numFmt formatCode="General" sourceLinked="1"/>
        <c:majorTickMark val="cross"/>
        <c:minorTickMark val="none"/>
        <c:tickLblPos val="low"/>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7276784"/>
        <c:crosses val="autoZero"/>
        <c:auto val="1"/>
        <c:lblAlgn val="ctr"/>
        <c:lblOffset val="100"/>
        <c:tickLblSkip val="5"/>
        <c:tickMarkSkip val="5"/>
        <c:noMultiLvlLbl val="0"/>
      </c:catAx>
      <c:valAx>
        <c:axId val="227276784"/>
        <c:scaling>
          <c:orientation val="minMax"/>
          <c:max val="4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7276224"/>
        <c:crosses val="autoZero"/>
        <c:crossBetween val="between"/>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257217847769035E-2"/>
          <c:y val="0.16486080667133518"/>
          <c:w val="0.91811315252260139"/>
          <c:h val="0.74546287017456636"/>
        </c:manualLayout>
      </c:layout>
      <c:lineChart>
        <c:grouping val="standard"/>
        <c:varyColors val="0"/>
        <c:ser>
          <c:idx val="3"/>
          <c:order val="0"/>
          <c:spPr>
            <a:ln w="22225" cap="rnd">
              <a:solidFill>
                <a:schemeClr val="tx2"/>
              </a:solidFill>
              <a:round/>
            </a:ln>
            <a:effectLst/>
          </c:spPr>
          <c:marker>
            <c:symbol val="none"/>
          </c:marker>
          <c:cat>
            <c:numRef>
              <c:f>nuclear!$G$1:$AK$1</c:f>
              <c:numCache>
                <c:formatCode>General</c:formatCode>
                <c:ptCount val="31"/>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c:v>
                </c:pt>
                <c:pt idx="17">
                  <c:v>2027</c:v>
                </c:pt>
                <c:pt idx="18">
                  <c:v>2028</c:v>
                </c:pt>
                <c:pt idx="19">
                  <c:v>2029</c:v>
                </c:pt>
                <c:pt idx="20">
                  <c:v>2030</c:v>
                </c:pt>
                <c:pt idx="21">
                  <c:v>2031</c:v>
                </c:pt>
                <c:pt idx="22">
                  <c:v>2032</c:v>
                </c:pt>
                <c:pt idx="23">
                  <c:v>2033</c:v>
                </c:pt>
                <c:pt idx="24">
                  <c:v>2034</c:v>
                </c:pt>
                <c:pt idx="25">
                  <c:v>2035</c:v>
                </c:pt>
                <c:pt idx="26">
                  <c:v>2036</c:v>
                </c:pt>
                <c:pt idx="27">
                  <c:v>2037</c:v>
                </c:pt>
                <c:pt idx="28">
                  <c:v>2038</c:v>
                </c:pt>
                <c:pt idx="29">
                  <c:v>2039</c:v>
                </c:pt>
                <c:pt idx="30">
                  <c:v>2040</c:v>
                </c:pt>
              </c:numCache>
            </c:numRef>
          </c:cat>
          <c:val>
            <c:numRef>
              <c:f>nuclear!$G$2:$AK$2</c:f>
              <c:numCache>
                <c:formatCode>General</c:formatCode>
                <c:ptCount val="31"/>
                <c:pt idx="0">
                  <c:v>101.167</c:v>
                </c:pt>
                <c:pt idx="1">
                  <c:v>101.4188</c:v>
                </c:pt>
                <c:pt idx="2">
                  <c:v>101.88500000000001</c:v>
                </c:pt>
                <c:pt idx="3">
                  <c:v>99.240300000000005</c:v>
                </c:pt>
                <c:pt idx="4">
                  <c:v>98.569299999999998</c:v>
                </c:pt>
                <c:pt idx="5">
                  <c:v>98.455009000000004</c:v>
                </c:pt>
                <c:pt idx="6">
                  <c:v>99.098906999999997</c:v>
                </c:pt>
                <c:pt idx="7">
                  <c:v>97.279906999999994</c:v>
                </c:pt>
                <c:pt idx="8">
                  <c:v>96.582909000000001</c:v>
                </c:pt>
                <c:pt idx="9">
                  <c:v>97.381034999999997</c:v>
                </c:pt>
                <c:pt idx="10">
                  <c:v>97.131996000000001</c:v>
                </c:pt>
                <c:pt idx="11">
                  <c:v>97.246994000000001</c:v>
                </c:pt>
                <c:pt idx="12">
                  <c:v>97.445999</c:v>
                </c:pt>
                <c:pt idx="13">
                  <c:v>97.789000999999999</c:v>
                </c:pt>
                <c:pt idx="14">
                  <c:v>97.923004000000006</c:v>
                </c:pt>
                <c:pt idx="15">
                  <c:v>97.161995000000005</c:v>
                </c:pt>
                <c:pt idx="16">
                  <c:v>96.043991000000005</c:v>
                </c:pt>
                <c:pt idx="17">
                  <c:v>96.257003999999995</c:v>
                </c:pt>
                <c:pt idx="18">
                  <c:v>96.434997999999993</c:v>
                </c:pt>
                <c:pt idx="19">
                  <c:v>96.524001999999996</c:v>
                </c:pt>
                <c:pt idx="20">
                  <c:v>96.500763000000006</c:v>
                </c:pt>
                <c:pt idx="21">
                  <c:v>96.302750000000003</c:v>
                </c:pt>
                <c:pt idx="22">
                  <c:v>95.805297999999993</c:v>
                </c:pt>
                <c:pt idx="23">
                  <c:v>95.622237999999996</c:v>
                </c:pt>
                <c:pt idx="24">
                  <c:v>93.739838000000006</c:v>
                </c:pt>
                <c:pt idx="25">
                  <c:v>90.601303000000001</c:v>
                </c:pt>
                <c:pt idx="26">
                  <c:v>90.001357999999996</c:v>
                </c:pt>
                <c:pt idx="27">
                  <c:v>88.705048000000005</c:v>
                </c:pt>
                <c:pt idx="28">
                  <c:v>88.346519000000001</c:v>
                </c:pt>
                <c:pt idx="29">
                  <c:v>87.913193000000007</c:v>
                </c:pt>
                <c:pt idx="30">
                  <c:v>88.191192999999998</c:v>
                </c:pt>
              </c:numCache>
            </c:numRef>
          </c:val>
          <c:smooth val="0"/>
          <c:extLst>
            <c:ext xmlns:c15="http://schemas.microsoft.com/office/drawing/2012/chart" uri="{02D57815-91ED-43cb-92C2-25804820EDAC}">
              <c15:filteredSeriesTitle>
                <c15:tx>
                  <c:strRef>
                    <c:extLst>
                      <c:ext uri="{02D57815-91ED-43cb-92C2-25804820EDAC}">
                        <c15:formulaRef>
                          <c15:sqref>nuclear!#REF!</c15:sqref>
                        </c15:formulaRef>
                      </c:ext>
                    </c:extLst>
                    <c:strCache>
                      <c:ptCount val="1"/>
                      <c:pt idx="0">
                        <c:v>#REF!</c:v>
                      </c:pt>
                    </c:strCache>
                  </c:strRef>
                </c15:tx>
              </c15:filteredSeriesTitle>
            </c:ext>
          </c:extLst>
        </c:ser>
        <c:dLbls>
          <c:showLegendKey val="0"/>
          <c:showVal val="0"/>
          <c:showCatName val="0"/>
          <c:showSerName val="0"/>
          <c:showPercent val="0"/>
          <c:showBubbleSize val="0"/>
        </c:dLbls>
        <c:smooth val="0"/>
        <c:axId val="228921136"/>
        <c:axId val="228921696"/>
      </c:lineChart>
      <c:catAx>
        <c:axId val="228921136"/>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8921696"/>
        <c:crosses val="autoZero"/>
        <c:auto val="1"/>
        <c:lblAlgn val="ctr"/>
        <c:lblOffset val="100"/>
        <c:tickLblSkip val="10"/>
        <c:tickMarkSkip val="10"/>
        <c:noMultiLvlLbl val="0"/>
      </c:catAx>
      <c:valAx>
        <c:axId val="228921696"/>
        <c:scaling>
          <c:orientation val="minMax"/>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8921136"/>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4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023746341099633E-2"/>
          <c:y val="0.16616688538932631"/>
          <c:w val="0.85901447401947684"/>
          <c:h val="0.75383092435427357"/>
        </c:manualLayout>
      </c:layout>
      <c:barChart>
        <c:barDir val="col"/>
        <c:grouping val="stacked"/>
        <c:varyColors val="0"/>
        <c:ser>
          <c:idx val="0"/>
          <c:order val="0"/>
          <c:tx>
            <c:strRef>
              <c:f>nuclear!$B$2</c:f>
              <c:strCache>
                <c:ptCount val="1"/>
                <c:pt idx="0">
                  <c:v>new reactors</c:v>
                </c:pt>
              </c:strCache>
            </c:strRef>
          </c:tx>
          <c:spPr>
            <a:solidFill>
              <a:schemeClr val="accent3">
                <a:lumMod val="75000"/>
              </a:schemeClr>
            </a:solidFill>
            <a:ln>
              <a:noFill/>
            </a:ln>
            <a:effectLst/>
          </c:spPr>
          <c:invertIfNegative val="0"/>
          <c:cat>
            <c:numRef>
              <c:f>nuclear!$C$1:$AB$1</c:f>
              <c:numCache>
                <c:formatCode>General</c:formatCode>
                <c:ptCount val="26"/>
                <c:pt idx="0">
                  <c:v>2015</c:v>
                </c:pt>
                <c:pt idx="1">
                  <c:v>2016</c:v>
                </c:pt>
                <c:pt idx="2">
                  <c:v>2017</c:v>
                </c:pt>
                <c:pt idx="3">
                  <c:v>2018</c:v>
                </c:pt>
                <c:pt idx="4">
                  <c:v>2019</c:v>
                </c:pt>
                <c:pt idx="5">
                  <c:v>2020</c:v>
                </c:pt>
                <c:pt idx="6">
                  <c:v>2021</c:v>
                </c:pt>
                <c:pt idx="7">
                  <c:v>2022</c:v>
                </c:pt>
                <c:pt idx="8">
                  <c:v>2023</c:v>
                </c:pt>
                <c:pt idx="9">
                  <c:v>2024</c:v>
                </c:pt>
                <c:pt idx="10">
                  <c:v>2025</c:v>
                </c:pt>
                <c:pt idx="11">
                  <c:v>2026</c:v>
                </c:pt>
                <c:pt idx="12">
                  <c:v>2027</c:v>
                </c:pt>
                <c:pt idx="13">
                  <c:v>2028</c:v>
                </c:pt>
                <c:pt idx="14">
                  <c:v>2029</c:v>
                </c:pt>
                <c:pt idx="15">
                  <c:v>2030</c:v>
                </c:pt>
                <c:pt idx="16">
                  <c:v>2031</c:v>
                </c:pt>
                <c:pt idx="17">
                  <c:v>2032</c:v>
                </c:pt>
                <c:pt idx="18">
                  <c:v>2033</c:v>
                </c:pt>
                <c:pt idx="19">
                  <c:v>2034</c:v>
                </c:pt>
                <c:pt idx="20">
                  <c:v>2035</c:v>
                </c:pt>
                <c:pt idx="21">
                  <c:v>2036</c:v>
                </c:pt>
                <c:pt idx="22">
                  <c:v>2037</c:v>
                </c:pt>
                <c:pt idx="23">
                  <c:v>2038</c:v>
                </c:pt>
                <c:pt idx="24">
                  <c:v>2039</c:v>
                </c:pt>
                <c:pt idx="25">
                  <c:v>2040</c:v>
                </c:pt>
              </c:numCache>
            </c:numRef>
          </c:cat>
          <c:val>
            <c:numRef>
              <c:f>nuclear!$C$2:$AB$2</c:f>
              <c:numCache>
                <c:formatCode>General</c:formatCode>
                <c:ptCount val="26"/>
                <c:pt idx="0">
                  <c:v>0</c:v>
                </c:pt>
                <c:pt idx="1">
                  <c:v>1.1220000000000001</c:v>
                </c:pt>
                <c:pt idx="2">
                  <c:v>0</c:v>
                </c:pt>
                <c:pt idx="3">
                  <c:v>0</c:v>
                </c:pt>
                <c:pt idx="4">
                  <c:v>2.2000000000000002</c:v>
                </c:pt>
                <c:pt idx="5">
                  <c:v>2.2000000000000002</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numCache>
            </c:numRef>
          </c:val>
        </c:ser>
        <c:ser>
          <c:idx val="1"/>
          <c:order val="1"/>
          <c:tx>
            <c:strRef>
              <c:f>nuclear!$B$3</c:f>
              <c:strCache>
                <c:ptCount val="1"/>
                <c:pt idx="0">
                  <c:v>assumed uprates</c:v>
                </c:pt>
              </c:strCache>
            </c:strRef>
          </c:tx>
          <c:spPr>
            <a:solidFill>
              <a:schemeClr val="accent3">
                <a:lumMod val="60000"/>
                <a:lumOff val="40000"/>
              </a:schemeClr>
            </a:solidFill>
            <a:ln>
              <a:noFill/>
            </a:ln>
            <a:effectLst/>
          </c:spPr>
          <c:invertIfNegative val="0"/>
          <c:cat>
            <c:numRef>
              <c:f>nuclear!$C$1:$AB$1</c:f>
              <c:numCache>
                <c:formatCode>General</c:formatCode>
                <c:ptCount val="26"/>
                <c:pt idx="0">
                  <c:v>2015</c:v>
                </c:pt>
                <c:pt idx="1">
                  <c:v>2016</c:v>
                </c:pt>
                <c:pt idx="2">
                  <c:v>2017</c:v>
                </c:pt>
                <c:pt idx="3">
                  <c:v>2018</c:v>
                </c:pt>
                <c:pt idx="4">
                  <c:v>2019</c:v>
                </c:pt>
                <c:pt idx="5">
                  <c:v>2020</c:v>
                </c:pt>
                <c:pt idx="6">
                  <c:v>2021</c:v>
                </c:pt>
                <c:pt idx="7">
                  <c:v>2022</c:v>
                </c:pt>
                <c:pt idx="8">
                  <c:v>2023</c:v>
                </c:pt>
                <c:pt idx="9">
                  <c:v>2024</c:v>
                </c:pt>
                <c:pt idx="10">
                  <c:v>2025</c:v>
                </c:pt>
                <c:pt idx="11">
                  <c:v>2026</c:v>
                </c:pt>
                <c:pt idx="12">
                  <c:v>2027</c:v>
                </c:pt>
                <c:pt idx="13">
                  <c:v>2028</c:v>
                </c:pt>
                <c:pt idx="14">
                  <c:v>2029</c:v>
                </c:pt>
                <c:pt idx="15">
                  <c:v>2030</c:v>
                </c:pt>
                <c:pt idx="16">
                  <c:v>2031</c:v>
                </c:pt>
                <c:pt idx="17">
                  <c:v>2032</c:v>
                </c:pt>
                <c:pt idx="18">
                  <c:v>2033</c:v>
                </c:pt>
                <c:pt idx="19">
                  <c:v>2034</c:v>
                </c:pt>
                <c:pt idx="20">
                  <c:v>2035</c:v>
                </c:pt>
                <c:pt idx="21">
                  <c:v>2036</c:v>
                </c:pt>
                <c:pt idx="22">
                  <c:v>2037</c:v>
                </c:pt>
                <c:pt idx="23">
                  <c:v>2038</c:v>
                </c:pt>
                <c:pt idx="24">
                  <c:v>2039</c:v>
                </c:pt>
                <c:pt idx="25">
                  <c:v>2040</c:v>
                </c:pt>
              </c:numCache>
            </c:numRef>
          </c:cat>
          <c:val>
            <c:numRef>
              <c:f>nuclear!$C$3:$AB$3</c:f>
              <c:numCache>
                <c:formatCode>General</c:formatCode>
                <c:ptCount val="26"/>
                <c:pt idx="0">
                  <c:v>0</c:v>
                </c:pt>
                <c:pt idx="1">
                  <c:v>0</c:v>
                </c:pt>
                <c:pt idx="2">
                  <c:v>0</c:v>
                </c:pt>
                <c:pt idx="3">
                  <c:v>0.36800200000000416</c:v>
                </c:pt>
                <c:pt idx="4">
                  <c:v>0.2800060000000002</c:v>
                </c:pt>
                <c:pt idx="5">
                  <c:v>0.14299200000000667</c:v>
                </c:pt>
                <c:pt idx="6">
                  <c:v>0.11499799999999993</c:v>
                </c:pt>
                <c:pt idx="7">
                  <c:v>0.19900499999999965</c:v>
                </c:pt>
                <c:pt idx="8">
                  <c:v>0.34300199999999847</c:v>
                </c:pt>
                <c:pt idx="9">
                  <c:v>0.13400300000000698</c:v>
                </c:pt>
                <c:pt idx="10">
                  <c:v>0.36099199999999598</c:v>
                </c:pt>
                <c:pt idx="11" formatCode="0.00">
                  <c:v>-4.0000000041118255E-6</c:v>
                </c:pt>
                <c:pt idx="12">
                  <c:v>0.21301299999998946</c:v>
                </c:pt>
                <c:pt idx="13">
                  <c:v>0.17799399999999821</c:v>
                </c:pt>
                <c:pt idx="14">
                  <c:v>8.9004000000002748E-2</c:v>
                </c:pt>
                <c:pt idx="15">
                  <c:v>0.37699600000000544</c:v>
                </c:pt>
                <c:pt idx="16">
                  <c:v>0.20199599999999407</c:v>
                </c:pt>
                <c:pt idx="17">
                  <c:v>0.10300699999999097</c:v>
                </c:pt>
                <c:pt idx="18">
                  <c:v>0.21699999999999875</c:v>
                </c:pt>
                <c:pt idx="19">
                  <c:v>0.11798900000000856</c:v>
                </c:pt>
                <c:pt idx="20">
                  <c:v>6.1995999999993501E-2</c:v>
                </c:pt>
                <c:pt idx="21" formatCode="0.00">
                  <c:v>3.9999999899009708E-6</c:v>
                </c:pt>
                <c:pt idx="22">
                  <c:v>0.20499900000001503</c:v>
                </c:pt>
                <c:pt idx="23">
                  <c:v>0.44200200000000223</c:v>
                </c:pt>
                <c:pt idx="24">
                  <c:v>0.26700100000000759</c:v>
                </c:pt>
                <c:pt idx="25">
                  <c:v>0.27799999999999159</c:v>
                </c:pt>
              </c:numCache>
            </c:numRef>
          </c:val>
        </c:ser>
        <c:ser>
          <c:idx val="3"/>
          <c:order val="2"/>
          <c:tx>
            <c:strRef>
              <c:f>nuclear!$B$5</c:f>
              <c:strCache>
                <c:ptCount val="1"/>
                <c:pt idx="0">
                  <c:v>actual/announced retirements</c:v>
                </c:pt>
              </c:strCache>
            </c:strRef>
          </c:tx>
          <c:spPr>
            <a:solidFill>
              <a:schemeClr val="accent6"/>
            </a:solidFill>
            <a:ln>
              <a:noFill/>
            </a:ln>
            <a:effectLst/>
          </c:spPr>
          <c:invertIfNegative val="0"/>
          <c:cat>
            <c:numRef>
              <c:f>nuclear!$C$1:$AB$1</c:f>
              <c:numCache>
                <c:formatCode>General</c:formatCode>
                <c:ptCount val="26"/>
                <c:pt idx="0">
                  <c:v>2015</c:v>
                </c:pt>
                <c:pt idx="1">
                  <c:v>2016</c:v>
                </c:pt>
                <c:pt idx="2">
                  <c:v>2017</c:v>
                </c:pt>
                <c:pt idx="3">
                  <c:v>2018</c:v>
                </c:pt>
                <c:pt idx="4">
                  <c:v>2019</c:v>
                </c:pt>
                <c:pt idx="5">
                  <c:v>2020</c:v>
                </c:pt>
                <c:pt idx="6">
                  <c:v>2021</c:v>
                </c:pt>
                <c:pt idx="7">
                  <c:v>2022</c:v>
                </c:pt>
                <c:pt idx="8">
                  <c:v>2023</c:v>
                </c:pt>
                <c:pt idx="9">
                  <c:v>2024</c:v>
                </c:pt>
                <c:pt idx="10">
                  <c:v>2025</c:v>
                </c:pt>
                <c:pt idx="11">
                  <c:v>2026</c:v>
                </c:pt>
                <c:pt idx="12">
                  <c:v>2027</c:v>
                </c:pt>
                <c:pt idx="13">
                  <c:v>2028</c:v>
                </c:pt>
                <c:pt idx="14">
                  <c:v>2029</c:v>
                </c:pt>
                <c:pt idx="15">
                  <c:v>2030</c:v>
                </c:pt>
                <c:pt idx="16">
                  <c:v>2031</c:v>
                </c:pt>
                <c:pt idx="17">
                  <c:v>2032</c:v>
                </c:pt>
                <c:pt idx="18">
                  <c:v>2033</c:v>
                </c:pt>
                <c:pt idx="19">
                  <c:v>2034</c:v>
                </c:pt>
                <c:pt idx="20">
                  <c:v>2035</c:v>
                </c:pt>
                <c:pt idx="21">
                  <c:v>2036</c:v>
                </c:pt>
                <c:pt idx="22">
                  <c:v>2037</c:v>
                </c:pt>
                <c:pt idx="23">
                  <c:v>2038</c:v>
                </c:pt>
                <c:pt idx="24">
                  <c:v>2039</c:v>
                </c:pt>
                <c:pt idx="25">
                  <c:v>2040</c:v>
                </c:pt>
              </c:numCache>
            </c:numRef>
          </c:cat>
          <c:val>
            <c:numRef>
              <c:f>nuclear!$C$5:$AB$5</c:f>
              <c:numCache>
                <c:formatCode>General</c:formatCode>
                <c:ptCount val="26"/>
                <c:pt idx="0">
                  <c:v>-0.61239999999999994</c:v>
                </c:pt>
                <c:pt idx="1">
                  <c:v>-0.47810000000000002</c:v>
                </c:pt>
                <c:pt idx="2">
                  <c:v>-1.819</c:v>
                </c:pt>
                <c:pt idx="3">
                  <c:v>-1.0649999999999999</c:v>
                </c:pt>
                <c:pt idx="4">
                  <c:v>-0.68229999999999991</c:v>
                </c:pt>
                <c:pt idx="5">
                  <c:v>-0.60770000000000002</c:v>
                </c:pt>
                <c:pt idx="6">
                  <c:v>0</c:v>
                </c:pt>
                <c:pt idx="7">
                  <c:v>0</c:v>
                </c:pt>
                <c:pt idx="8">
                  <c:v>0</c:v>
                </c:pt>
                <c:pt idx="9">
                  <c:v>0</c:v>
                </c:pt>
                <c:pt idx="10">
                  <c:v>-1.1220000000000001</c:v>
                </c:pt>
                <c:pt idx="11">
                  <c:v>-1.1180000000000001</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numCache>
            </c:numRef>
          </c:val>
        </c:ser>
        <c:ser>
          <c:idx val="2"/>
          <c:order val="3"/>
          <c:tx>
            <c:strRef>
              <c:f>nuclear!$B$4</c:f>
              <c:strCache>
                <c:ptCount val="1"/>
                <c:pt idx="0">
                  <c:v>projected retirements</c:v>
                </c:pt>
              </c:strCache>
            </c:strRef>
          </c:tx>
          <c:spPr>
            <a:solidFill>
              <a:schemeClr val="accent2"/>
            </a:solidFill>
            <a:ln>
              <a:noFill/>
            </a:ln>
            <a:effectLst/>
          </c:spPr>
          <c:invertIfNegative val="0"/>
          <c:cat>
            <c:numRef>
              <c:f>nuclear!$C$1:$AB$1</c:f>
              <c:numCache>
                <c:formatCode>General</c:formatCode>
                <c:ptCount val="26"/>
                <c:pt idx="0">
                  <c:v>2015</c:v>
                </c:pt>
                <c:pt idx="1">
                  <c:v>2016</c:v>
                </c:pt>
                <c:pt idx="2">
                  <c:v>2017</c:v>
                </c:pt>
                <c:pt idx="3">
                  <c:v>2018</c:v>
                </c:pt>
                <c:pt idx="4">
                  <c:v>2019</c:v>
                </c:pt>
                <c:pt idx="5">
                  <c:v>2020</c:v>
                </c:pt>
                <c:pt idx="6">
                  <c:v>2021</c:v>
                </c:pt>
                <c:pt idx="7">
                  <c:v>2022</c:v>
                </c:pt>
                <c:pt idx="8">
                  <c:v>2023</c:v>
                </c:pt>
                <c:pt idx="9">
                  <c:v>2024</c:v>
                </c:pt>
                <c:pt idx="10">
                  <c:v>2025</c:v>
                </c:pt>
                <c:pt idx="11">
                  <c:v>2026</c:v>
                </c:pt>
                <c:pt idx="12">
                  <c:v>2027</c:v>
                </c:pt>
                <c:pt idx="13">
                  <c:v>2028</c:v>
                </c:pt>
                <c:pt idx="14">
                  <c:v>2029</c:v>
                </c:pt>
                <c:pt idx="15">
                  <c:v>2030</c:v>
                </c:pt>
                <c:pt idx="16">
                  <c:v>2031</c:v>
                </c:pt>
                <c:pt idx="17">
                  <c:v>2032</c:v>
                </c:pt>
                <c:pt idx="18">
                  <c:v>2033</c:v>
                </c:pt>
                <c:pt idx="19">
                  <c:v>2034</c:v>
                </c:pt>
                <c:pt idx="20">
                  <c:v>2035</c:v>
                </c:pt>
                <c:pt idx="21">
                  <c:v>2036</c:v>
                </c:pt>
                <c:pt idx="22">
                  <c:v>2037</c:v>
                </c:pt>
                <c:pt idx="23">
                  <c:v>2038</c:v>
                </c:pt>
                <c:pt idx="24">
                  <c:v>2039</c:v>
                </c:pt>
                <c:pt idx="25">
                  <c:v>2040</c:v>
                </c:pt>
              </c:numCache>
            </c:numRef>
          </c:cat>
          <c:val>
            <c:numRef>
              <c:f>nuclear!$C$4:$AB$4</c:f>
              <c:numCache>
                <c:formatCode>General</c:formatCode>
                <c:ptCount val="26"/>
                <c:pt idx="0">
                  <c:v>0</c:v>
                </c:pt>
                <c:pt idx="1">
                  <c:v>0</c:v>
                </c:pt>
                <c:pt idx="2">
                  <c:v>0</c:v>
                </c:pt>
                <c:pt idx="3">
                  <c:v>0</c:v>
                </c:pt>
                <c:pt idx="4">
                  <c:v>-0.99958000000000014</c:v>
                </c:pt>
                <c:pt idx="5">
                  <c:v>-1.9843310000000005</c:v>
                </c:pt>
                <c:pt idx="6">
                  <c:v>0</c:v>
                </c:pt>
                <c:pt idx="7">
                  <c:v>0</c:v>
                </c:pt>
                <c:pt idx="8">
                  <c:v>0</c:v>
                </c:pt>
                <c:pt idx="9">
                  <c:v>0</c:v>
                </c:pt>
                <c:pt idx="10" formatCode="0.00">
                  <c:v>-9.9999999902955494E-7</c:v>
                </c:pt>
                <c:pt idx="11">
                  <c:v>0</c:v>
                </c:pt>
                <c:pt idx="12">
                  <c:v>0</c:v>
                </c:pt>
                <c:pt idx="13">
                  <c:v>0</c:v>
                </c:pt>
                <c:pt idx="14">
                  <c:v>0</c:v>
                </c:pt>
                <c:pt idx="15">
                  <c:v>-0.40023500000000034</c:v>
                </c:pt>
                <c:pt idx="16">
                  <c:v>-0.40000900000000073</c:v>
                </c:pt>
                <c:pt idx="17">
                  <c:v>-0.60045899999999897</c:v>
                </c:pt>
                <c:pt idx="18">
                  <c:v>-0.40005999999999986</c:v>
                </c:pt>
                <c:pt idx="19">
                  <c:v>-2.0003890000000002</c:v>
                </c:pt>
                <c:pt idx="20">
                  <c:v>-3.2005310000000016</c:v>
                </c:pt>
                <c:pt idx="21">
                  <c:v>-0.59994899999999873</c:v>
                </c:pt>
                <c:pt idx="22">
                  <c:v>-1.5013089999999991</c:v>
                </c:pt>
                <c:pt idx="23">
                  <c:v>-0.80053099999999944</c:v>
                </c:pt>
                <c:pt idx="24">
                  <c:v>-0.70032700000000148</c:v>
                </c:pt>
                <c:pt idx="25">
                  <c:v>0</c:v>
                </c:pt>
              </c:numCache>
            </c:numRef>
          </c:val>
        </c:ser>
        <c:dLbls>
          <c:showLegendKey val="0"/>
          <c:showVal val="0"/>
          <c:showCatName val="0"/>
          <c:showSerName val="0"/>
          <c:showPercent val="0"/>
          <c:showBubbleSize val="0"/>
        </c:dLbls>
        <c:gapWidth val="67"/>
        <c:overlap val="100"/>
        <c:axId val="228925616"/>
        <c:axId val="228926176"/>
      </c:barChart>
      <c:catAx>
        <c:axId val="228925616"/>
        <c:scaling>
          <c:orientation val="minMax"/>
        </c:scaling>
        <c:delete val="0"/>
        <c:axPos val="b"/>
        <c:numFmt formatCode="General" sourceLinked="1"/>
        <c:majorTickMark val="cross"/>
        <c:minorTickMark val="none"/>
        <c:tickLblPos val="low"/>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8926176"/>
        <c:crosses val="autoZero"/>
        <c:auto val="1"/>
        <c:lblAlgn val="ctr"/>
        <c:lblOffset val="0"/>
        <c:tickLblSkip val="5"/>
        <c:tickMarkSkip val="5"/>
        <c:noMultiLvlLbl val="0"/>
      </c:catAx>
      <c:valAx>
        <c:axId val="228926176"/>
        <c:scaling>
          <c:orientation val="minMax"/>
        </c:scaling>
        <c:delete val="0"/>
        <c:axPos val="l"/>
        <c:majorGridlines>
          <c:spPr>
            <a:ln w="9525" cap="flat" cmpd="sng" algn="ctr">
              <a:solidFill>
                <a:schemeClr val="bg1">
                  <a:lumMod val="6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8925616"/>
        <c:crossesAt val="1"/>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b="0">
          <a:solidFill>
            <a:sysClr val="windowText" lastClr="000000"/>
          </a:solidFill>
        </a:defRPr>
      </a:pPr>
      <a:endParaRPr lang="en-US"/>
    </a:p>
  </c:txPr>
  <c:externalData r:id="rId3">
    <c:autoUpdate val="0"/>
  </c:externalData>
  <c:userShapes r:id="rId4"/>
</c:chartSpace>
</file>

<file path=ppt/charts/chart4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520188757648952"/>
          <c:y val="0.16433550551119808"/>
          <c:w val="0.79645916651026716"/>
          <c:h val="0.74440652695434772"/>
        </c:manualLayout>
      </c:layout>
      <c:lineChart>
        <c:grouping val="standard"/>
        <c:varyColors val="0"/>
        <c:ser>
          <c:idx val="5"/>
          <c:order val="0"/>
          <c:tx>
            <c:strRef>
              <c:f>Coal_prodReg_cons!$A$7</c:f>
              <c:strCache>
                <c:ptCount val="1"/>
                <c:pt idx="0">
                  <c:v>NoCPP  Interior</c:v>
                </c:pt>
              </c:strCache>
            </c:strRef>
          </c:tx>
          <c:spPr>
            <a:ln w="22225" cap="rnd">
              <a:solidFill>
                <a:schemeClr val="accent5">
                  <a:lumMod val="40000"/>
                  <a:lumOff val="60000"/>
                </a:schemeClr>
              </a:solidFill>
              <a:prstDash val="solid"/>
              <a:round/>
            </a:ln>
            <a:effectLst/>
          </c:spPr>
          <c:marker>
            <c:symbol val="none"/>
          </c:marker>
          <c:cat>
            <c:numRef>
              <c:f>Coal_prodReg_cons!$B$1:$AP$1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Coal_prodReg_cons!$B$7:$AP$7</c:f>
              <c:numCache>
                <c:formatCode>General</c:formatCode>
                <c:ptCount val="41"/>
                <c:pt idx="16">
                  <c:v>150.994675</c:v>
                </c:pt>
                <c:pt idx="17">
                  <c:v>161.63838200000001</c:v>
                </c:pt>
                <c:pt idx="18">
                  <c:v>192.729446</c:v>
                </c:pt>
                <c:pt idx="19">
                  <c:v>200.20961</c:v>
                </c:pt>
                <c:pt idx="20">
                  <c:v>202.38389599999999</c:v>
                </c:pt>
                <c:pt idx="21">
                  <c:v>199.94006300000001</c:v>
                </c:pt>
                <c:pt idx="22">
                  <c:v>203.861649</c:v>
                </c:pt>
                <c:pt idx="23">
                  <c:v>210.44369499999999</c:v>
                </c:pt>
                <c:pt idx="24">
                  <c:v>212.68808000000001</c:v>
                </c:pt>
                <c:pt idx="25">
                  <c:v>212.70275899999999</c:v>
                </c:pt>
                <c:pt idx="26">
                  <c:v>212.56483499999999</c:v>
                </c:pt>
                <c:pt idx="27">
                  <c:v>213.78424100000001</c:v>
                </c:pt>
                <c:pt idx="28">
                  <c:v>214.71612500000001</c:v>
                </c:pt>
                <c:pt idx="29">
                  <c:v>216.54885899999999</c:v>
                </c:pt>
                <c:pt idx="30">
                  <c:v>217.86270099999999</c:v>
                </c:pt>
                <c:pt idx="31">
                  <c:v>218.72584499999999</c:v>
                </c:pt>
                <c:pt idx="32">
                  <c:v>216.73848000000001</c:v>
                </c:pt>
                <c:pt idx="33">
                  <c:v>218.63626099999999</c:v>
                </c:pt>
                <c:pt idx="34">
                  <c:v>220.07925399999999</c:v>
                </c:pt>
                <c:pt idx="35">
                  <c:v>220.99505600000001</c:v>
                </c:pt>
                <c:pt idx="36">
                  <c:v>224.88604699999999</c:v>
                </c:pt>
                <c:pt idx="37">
                  <c:v>229.50294500000001</c:v>
                </c:pt>
                <c:pt idx="38">
                  <c:v>235.262665</c:v>
                </c:pt>
                <c:pt idx="39">
                  <c:v>239.12254300000001</c:v>
                </c:pt>
                <c:pt idx="40">
                  <c:v>243.86613500000001</c:v>
                </c:pt>
              </c:numCache>
            </c:numRef>
          </c:val>
          <c:smooth val="0"/>
        </c:ser>
        <c:ser>
          <c:idx val="6"/>
          <c:order val="1"/>
          <c:tx>
            <c:strRef>
              <c:f>Coal_prodReg_cons!$A$8</c:f>
              <c:strCache>
                <c:ptCount val="1"/>
                <c:pt idx="0">
                  <c:v>NoCPP  West</c:v>
                </c:pt>
              </c:strCache>
            </c:strRef>
          </c:tx>
          <c:spPr>
            <a:ln w="22225" cap="rnd">
              <a:solidFill>
                <a:schemeClr val="accent2">
                  <a:lumMod val="60000"/>
                  <a:lumOff val="40000"/>
                </a:schemeClr>
              </a:solidFill>
              <a:prstDash val="solid"/>
              <a:round/>
            </a:ln>
            <a:effectLst/>
          </c:spPr>
          <c:marker>
            <c:symbol val="none"/>
          </c:marker>
          <c:cat>
            <c:numRef>
              <c:f>Coal_prodReg_cons!$B$1:$AP$1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Coal_prodReg_cons!$B$8:$AP$8</c:f>
              <c:numCache>
                <c:formatCode>General</c:formatCode>
                <c:ptCount val="41"/>
                <c:pt idx="16">
                  <c:v>405.33166499999999</c:v>
                </c:pt>
                <c:pt idx="17">
                  <c:v>417.33502199999998</c:v>
                </c:pt>
                <c:pt idx="18">
                  <c:v>429.05633499999999</c:v>
                </c:pt>
                <c:pt idx="19">
                  <c:v>456.47534200000001</c:v>
                </c:pt>
                <c:pt idx="20">
                  <c:v>456.70983899999999</c:v>
                </c:pt>
                <c:pt idx="21">
                  <c:v>460.68975799999998</c:v>
                </c:pt>
                <c:pt idx="22">
                  <c:v>450.30007899999998</c:v>
                </c:pt>
                <c:pt idx="23">
                  <c:v>456.826752</c:v>
                </c:pt>
                <c:pt idx="24">
                  <c:v>469.214111</c:v>
                </c:pt>
                <c:pt idx="25">
                  <c:v>470.476044</c:v>
                </c:pt>
                <c:pt idx="26">
                  <c:v>473.60247800000002</c:v>
                </c:pt>
                <c:pt idx="27">
                  <c:v>480.89465300000001</c:v>
                </c:pt>
                <c:pt idx="28">
                  <c:v>492.090057</c:v>
                </c:pt>
                <c:pt idx="29">
                  <c:v>506.65295400000002</c:v>
                </c:pt>
                <c:pt idx="30">
                  <c:v>513.55181900000002</c:v>
                </c:pt>
                <c:pt idx="31">
                  <c:v>510.53939800000001</c:v>
                </c:pt>
                <c:pt idx="32">
                  <c:v>507.26577800000001</c:v>
                </c:pt>
                <c:pt idx="33">
                  <c:v>504.675995</c:v>
                </c:pt>
                <c:pt idx="34">
                  <c:v>500.16482500000001</c:v>
                </c:pt>
                <c:pt idx="35">
                  <c:v>496.798676</c:v>
                </c:pt>
                <c:pt idx="36">
                  <c:v>486.80197099999998</c:v>
                </c:pt>
                <c:pt idx="37">
                  <c:v>481.36080900000002</c:v>
                </c:pt>
                <c:pt idx="38">
                  <c:v>475.09314000000001</c:v>
                </c:pt>
                <c:pt idx="39">
                  <c:v>466.85672</c:v>
                </c:pt>
                <c:pt idx="40">
                  <c:v>458.260223</c:v>
                </c:pt>
              </c:numCache>
            </c:numRef>
          </c:val>
          <c:smooth val="0"/>
        </c:ser>
        <c:ser>
          <c:idx val="7"/>
          <c:order val="2"/>
          <c:tx>
            <c:strRef>
              <c:f>Coal_prodReg_cons!$A$9</c:f>
              <c:strCache>
                <c:ptCount val="1"/>
                <c:pt idx="0">
                  <c:v>NoCPP    Total</c:v>
                </c:pt>
              </c:strCache>
            </c:strRef>
          </c:tx>
          <c:spPr>
            <a:ln w="22225" cap="rnd">
              <a:solidFill>
                <a:schemeClr val="tx2">
                  <a:lumMod val="75000"/>
                  <a:lumOff val="25000"/>
                </a:schemeClr>
              </a:solidFill>
              <a:prstDash val="solid"/>
              <a:round/>
            </a:ln>
            <a:effectLst/>
          </c:spPr>
          <c:marker>
            <c:symbol val="none"/>
          </c:marker>
          <c:cat>
            <c:numRef>
              <c:f>Coal_prodReg_cons!$B$1:$AP$1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Coal_prodReg_cons!$B$9:$AP$9</c:f>
              <c:numCache>
                <c:formatCode>General</c:formatCode>
                <c:ptCount val="41"/>
                <c:pt idx="16">
                  <c:v>740.37817399999994</c:v>
                </c:pt>
                <c:pt idx="17">
                  <c:v>763.43133499999999</c:v>
                </c:pt>
                <c:pt idx="18">
                  <c:v>773.05462599999998</c:v>
                </c:pt>
                <c:pt idx="19">
                  <c:v>818.27307099999996</c:v>
                </c:pt>
                <c:pt idx="20">
                  <c:v>842.69506799999999</c:v>
                </c:pt>
                <c:pt idx="21">
                  <c:v>841.94976799999995</c:v>
                </c:pt>
                <c:pt idx="22">
                  <c:v>846.81219499999997</c:v>
                </c:pt>
                <c:pt idx="23">
                  <c:v>853.66107199999999</c:v>
                </c:pt>
                <c:pt idx="24">
                  <c:v>864.45422399999995</c:v>
                </c:pt>
                <c:pt idx="25">
                  <c:v>862.94067399999994</c:v>
                </c:pt>
                <c:pt idx="26">
                  <c:v>862.322632</c:v>
                </c:pt>
                <c:pt idx="27">
                  <c:v>868.95465100000001</c:v>
                </c:pt>
                <c:pt idx="28">
                  <c:v>875.18377699999996</c:v>
                </c:pt>
                <c:pt idx="29">
                  <c:v>883.45721400000002</c:v>
                </c:pt>
                <c:pt idx="30">
                  <c:v>887.821777</c:v>
                </c:pt>
                <c:pt idx="31">
                  <c:v>886.05127000000005</c:v>
                </c:pt>
                <c:pt idx="32">
                  <c:v>885.09143100000006</c:v>
                </c:pt>
                <c:pt idx="33">
                  <c:v>884.90887499999997</c:v>
                </c:pt>
                <c:pt idx="34">
                  <c:v>876.28241000000003</c:v>
                </c:pt>
                <c:pt idx="35">
                  <c:v>874.74224900000002</c:v>
                </c:pt>
                <c:pt idx="36">
                  <c:v>871.61999500000002</c:v>
                </c:pt>
                <c:pt idx="37">
                  <c:v>870.76074200000005</c:v>
                </c:pt>
                <c:pt idx="38">
                  <c:v>870.62280299999998</c:v>
                </c:pt>
                <c:pt idx="39">
                  <c:v>865.48168899999996</c:v>
                </c:pt>
                <c:pt idx="40">
                  <c:v>860.94830300000001</c:v>
                </c:pt>
              </c:numCache>
            </c:numRef>
          </c:val>
          <c:smooth val="0"/>
        </c:ser>
        <c:ser>
          <c:idx val="3"/>
          <c:order val="3"/>
          <c:tx>
            <c:strRef>
              <c:f>Coal_prodReg_cons!$A$5</c:f>
              <c:strCache>
                <c:ptCount val="1"/>
                <c:pt idx="0">
                  <c:v>Ref    Total</c:v>
                </c:pt>
              </c:strCache>
            </c:strRef>
          </c:tx>
          <c:spPr>
            <a:ln w="22225" cap="rnd">
              <a:solidFill>
                <a:schemeClr val="tx2"/>
              </a:solidFill>
              <a:prstDash val="solid"/>
              <a:round/>
            </a:ln>
            <a:effectLst/>
          </c:spPr>
          <c:marker>
            <c:symbol val="none"/>
          </c:marker>
          <c:cat>
            <c:numRef>
              <c:f>Coal_prodReg_cons!$B$1:$AP$1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Coal_prodReg_cons!$B$5:$AP$5</c:f>
              <c:numCache>
                <c:formatCode>General</c:formatCode>
                <c:ptCount val="41"/>
                <c:pt idx="0">
                  <c:v>1073.6115609999999</c:v>
                </c:pt>
                <c:pt idx="1">
                  <c:v>1127.6888059999999</c:v>
                </c:pt>
                <c:pt idx="2">
                  <c:v>1094.2820000000002</c:v>
                </c:pt>
                <c:pt idx="3">
                  <c:v>1071.752573</c:v>
                </c:pt>
                <c:pt idx="4">
                  <c:v>1112.09887</c:v>
                </c:pt>
                <c:pt idx="5">
                  <c:v>1131.4980990000001</c:v>
                </c:pt>
                <c:pt idx="6">
                  <c:v>1162.7496590000001</c:v>
                </c:pt>
                <c:pt idx="7">
                  <c:v>1146.6353450000001</c:v>
                </c:pt>
                <c:pt idx="8">
                  <c:v>1171.808669</c:v>
                </c:pt>
                <c:pt idx="9">
                  <c:v>1074.9233919999999</c:v>
                </c:pt>
                <c:pt idx="10">
                  <c:v>1084.368148</c:v>
                </c:pt>
                <c:pt idx="11">
                  <c:v>1095.627536</c:v>
                </c:pt>
                <c:pt idx="12">
                  <c:v>1016.4584179999999</c:v>
                </c:pt>
                <c:pt idx="13">
                  <c:v>984.84177899999997</c:v>
                </c:pt>
                <c:pt idx="14">
                  <c:v>1000.1647800000001</c:v>
                </c:pt>
                <c:pt idx="15">
                  <c:v>879.03839100000005</c:v>
                </c:pt>
                <c:pt idx="16">
                  <c:v>740.37823500000002</c:v>
                </c:pt>
                <c:pt idx="17">
                  <c:v>762.73419200000001</c:v>
                </c:pt>
                <c:pt idx="18">
                  <c:v>776.00921600000004</c:v>
                </c:pt>
                <c:pt idx="19">
                  <c:v>812.73327600000005</c:v>
                </c:pt>
                <c:pt idx="20">
                  <c:v>834.57806400000004</c:v>
                </c:pt>
                <c:pt idx="21">
                  <c:v>824.83764599999995</c:v>
                </c:pt>
                <c:pt idx="22">
                  <c:v>799.33776899999998</c:v>
                </c:pt>
                <c:pt idx="23">
                  <c:v>792.10595699999999</c:v>
                </c:pt>
                <c:pt idx="24">
                  <c:v>774.47406000000001</c:v>
                </c:pt>
                <c:pt idx="25">
                  <c:v>753.777466</c:v>
                </c:pt>
                <c:pt idx="26">
                  <c:v>732.738831</c:v>
                </c:pt>
                <c:pt idx="27">
                  <c:v>714.00756799999999</c:v>
                </c:pt>
                <c:pt idx="28">
                  <c:v>697.40216099999998</c:v>
                </c:pt>
                <c:pt idx="29">
                  <c:v>681.40545699999996</c:v>
                </c:pt>
                <c:pt idx="30">
                  <c:v>665.453125</c:v>
                </c:pt>
                <c:pt idx="31">
                  <c:v>663.54119900000001</c:v>
                </c:pt>
                <c:pt idx="32">
                  <c:v>657.14135699999997</c:v>
                </c:pt>
                <c:pt idx="33">
                  <c:v>657.32409700000005</c:v>
                </c:pt>
                <c:pt idx="34">
                  <c:v>644.64172399999995</c:v>
                </c:pt>
                <c:pt idx="35">
                  <c:v>637.53949</c:v>
                </c:pt>
                <c:pt idx="36">
                  <c:v>639.44665499999996</c:v>
                </c:pt>
                <c:pt idx="37">
                  <c:v>632.72875999999997</c:v>
                </c:pt>
                <c:pt idx="38">
                  <c:v>626.12463400000001</c:v>
                </c:pt>
                <c:pt idx="39">
                  <c:v>622.24383499999999</c:v>
                </c:pt>
                <c:pt idx="40">
                  <c:v>619.08673099999999</c:v>
                </c:pt>
              </c:numCache>
            </c:numRef>
          </c:val>
          <c:smooth val="0"/>
        </c:ser>
        <c:ser>
          <c:idx val="2"/>
          <c:order val="4"/>
          <c:tx>
            <c:strRef>
              <c:f>Coal_prodReg_cons!$A$3</c:f>
              <c:strCache>
                <c:ptCount val="1"/>
                <c:pt idx="0">
                  <c:v>Ref  Interior</c:v>
                </c:pt>
              </c:strCache>
            </c:strRef>
          </c:tx>
          <c:spPr>
            <a:ln w="22225" cap="rnd" cmpd="sng">
              <a:solidFill>
                <a:schemeClr val="accent5">
                  <a:lumMod val="50000"/>
                </a:schemeClr>
              </a:solidFill>
              <a:round/>
            </a:ln>
            <a:effectLst/>
          </c:spPr>
          <c:marker>
            <c:symbol val="none"/>
          </c:marker>
          <c:cat>
            <c:numRef>
              <c:f>Coal_prodReg_cons!$B$1:$AP$1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Coal_prodReg_cons!$B$3:$AP$3</c:f>
              <c:numCache>
                <c:formatCode>General</c:formatCode>
                <c:ptCount val="41"/>
                <c:pt idx="0">
                  <c:v>143.53134900000001</c:v>
                </c:pt>
                <c:pt idx="1">
                  <c:v>147.027826</c:v>
                </c:pt>
                <c:pt idx="2">
                  <c:v>146.86799999999999</c:v>
                </c:pt>
                <c:pt idx="3">
                  <c:v>146.27629100000001</c:v>
                </c:pt>
                <c:pt idx="4">
                  <c:v>146.24986400000003</c:v>
                </c:pt>
                <c:pt idx="5">
                  <c:v>149.18099100000001</c:v>
                </c:pt>
                <c:pt idx="6">
                  <c:v>151.41900199999998</c:v>
                </c:pt>
                <c:pt idx="7">
                  <c:v>147.134187</c:v>
                </c:pt>
                <c:pt idx="8">
                  <c:v>146.994654</c:v>
                </c:pt>
                <c:pt idx="9">
                  <c:v>146.61222100000003</c:v>
                </c:pt>
                <c:pt idx="10">
                  <c:v>156.33963199999999</c:v>
                </c:pt>
                <c:pt idx="11">
                  <c:v>170.762775</c:v>
                </c:pt>
                <c:pt idx="12">
                  <c:v>180.23807199999999</c:v>
                </c:pt>
                <c:pt idx="13">
                  <c:v>183.102475</c:v>
                </c:pt>
                <c:pt idx="14">
                  <c:v>190.06007399999999</c:v>
                </c:pt>
                <c:pt idx="15">
                  <c:v>164.20488</c:v>
                </c:pt>
                <c:pt idx="16">
                  <c:v>150.994675</c:v>
                </c:pt>
                <c:pt idx="17">
                  <c:v>161.63836699999999</c:v>
                </c:pt>
                <c:pt idx="18">
                  <c:v>190.34551999999999</c:v>
                </c:pt>
                <c:pt idx="19">
                  <c:v>196.04179400000001</c:v>
                </c:pt>
                <c:pt idx="20">
                  <c:v>198.51341199999999</c:v>
                </c:pt>
                <c:pt idx="21">
                  <c:v>197.622986</c:v>
                </c:pt>
                <c:pt idx="22">
                  <c:v>197.05998199999999</c:v>
                </c:pt>
                <c:pt idx="23">
                  <c:v>194.578262</c:v>
                </c:pt>
                <c:pt idx="24">
                  <c:v>193.45611600000001</c:v>
                </c:pt>
                <c:pt idx="25">
                  <c:v>181.193939</c:v>
                </c:pt>
                <c:pt idx="26">
                  <c:v>173.84641999999999</c:v>
                </c:pt>
                <c:pt idx="27">
                  <c:v>165.528717</c:v>
                </c:pt>
                <c:pt idx="28">
                  <c:v>158.172684</c:v>
                </c:pt>
                <c:pt idx="29">
                  <c:v>148.09794600000001</c:v>
                </c:pt>
                <c:pt idx="30">
                  <c:v>153.66215500000001</c:v>
                </c:pt>
                <c:pt idx="31">
                  <c:v>157.47955300000001</c:v>
                </c:pt>
                <c:pt idx="32">
                  <c:v>158.71814000000001</c:v>
                </c:pt>
                <c:pt idx="33">
                  <c:v>162.238586</c:v>
                </c:pt>
                <c:pt idx="34">
                  <c:v>161.47221400000001</c:v>
                </c:pt>
                <c:pt idx="35">
                  <c:v>161.281555</c:v>
                </c:pt>
                <c:pt idx="36">
                  <c:v>163.47872899999999</c:v>
                </c:pt>
                <c:pt idx="37">
                  <c:v>163.00050400000001</c:v>
                </c:pt>
                <c:pt idx="38">
                  <c:v>162.64097599999999</c:v>
                </c:pt>
                <c:pt idx="39">
                  <c:v>160.040085</c:v>
                </c:pt>
                <c:pt idx="40">
                  <c:v>159.323486</c:v>
                </c:pt>
              </c:numCache>
            </c:numRef>
          </c:val>
          <c:smooth val="0"/>
        </c:ser>
        <c:ser>
          <c:idx val="0"/>
          <c:order val="5"/>
          <c:tx>
            <c:strRef>
              <c:f>Coal_prodReg_cons!$A$2</c:f>
              <c:strCache>
                <c:ptCount val="1"/>
                <c:pt idx="0">
                  <c:v>Ref  Appalachia</c:v>
                </c:pt>
              </c:strCache>
            </c:strRef>
          </c:tx>
          <c:spPr>
            <a:ln w="22225" cap="rnd">
              <a:solidFill>
                <a:schemeClr val="accent3">
                  <a:lumMod val="75000"/>
                </a:schemeClr>
              </a:solidFill>
              <a:round/>
            </a:ln>
            <a:effectLst/>
          </c:spPr>
          <c:marker>
            <c:symbol val="none"/>
          </c:marker>
          <c:cat>
            <c:numRef>
              <c:f>Coal_prodReg_cons!$B$1:$AP$1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Coal_prodReg_cons!$B$2:$AP$2</c:f>
              <c:numCache>
                <c:formatCode>General</c:formatCode>
                <c:ptCount val="41"/>
                <c:pt idx="0">
                  <c:v>419.41931399999999</c:v>
                </c:pt>
                <c:pt idx="1">
                  <c:v>432.78182199999998</c:v>
                </c:pt>
                <c:pt idx="2">
                  <c:v>396.96800000000002</c:v>
                </c:pt>
                <c:pt idx="3">
                  <c:v>376.77517599999999</c:v>
                </c:pt>
                <c:pt idx="4">
                  <c:v>390.66256600000003</c:v>
                </c:pt>
                <c:pt idx="5">
                  <c:v>397.34702800000002</c:v>
                </c:pt>
                <c:pt idx="6">
                  <c:v>391.88171299999999</c:v>
                </c:pt>
                <c:pt idx="7">
                  <c:v>378.48934300000008</c:v>
                </c:pt>
                <c:pt idx="8">
                  <c:v>391.21658300000001</c:v>
                </c:pt>
                <c:pt idx="9">
                  <c:v>343.330128</c:v>
                </c:pt>
                <c:pt idx="10">
                  <c:v>336.417599</c:v>
                </c:pt>
                <c:pt idx="11">
                  <c:v>337.231739</c:v>
                </c:pt>
                <c:pt idx="12">
                  <c:v>292.97643699999998</c:v>
                </c:pt>
                <c:pt idx="13">
                  <c:v>271.528976</c:v>
                </c:pt>
                <c:pt idx="14">
                  <c:v>267.70761099999999</c:v>
                </c:pt>
                <c:pt idx="15">
                  <c:v>217.58450300000001</c:v>
                </c:pt>
                <c:pt idx="16">
                  <c:v>184.051849</c:v>
                </c:pt>
                <c:pt idx="17">
                  <c:v>183.76075700000001</c:v>
                </c:pt>
                <c:pt idx="18">
                  <c:v>153.671661</c:v>
                </c:pt>
                <c:pt idx="19">
                  <c:v>164.745102</c:v>
                </c:pt>
                <c:pt idx="20">
                  <c:v>184.88772599999999</c:v>
                </c:pt>
                <c:pt idx="21">
                  <c:v>180.81303399999999</c:v>
                </c:pt>
                <c:pt idx="22">
                  <c:v>179.41867099999999</c:v>
                </c:pt>
                <c:pt idx="23">
                  <c:v>172.660065</c:v>
                </c:pt>
                <c:pt idx="24">
                  <c:v>163.22807299999999</c:v>
                </c:pt>
                <c:pt idx="25">
                  <c:v>156.99231</c:v>
                </c:pt>
                <c:pt idx="26">
                  <c:v>151.87179599999999</c:v>
                </c:pt>
                <c:pt idx="27">
                  <c:v>146.52294900000001</c:v>
                </c:pt>
                <c:pt idx="28">
                  <c:v>140.80819700000001</c:v>
                </c:pt>
                <c:pt idx="29">
                  <c:v>135.31669600000001</c:v>
                </c:pt>
                <c:pt idx="30">
                  <c:v>132.05879200000001</c:v>
                </c:pt>
                <c:pt idx="31">
                  <c:v>134.02130099999999</c:v>
                </c:pt>
                <c:pt idx="32">
                  <c:v>135.38110399999999</c:v>
                </c:pt>
                <c:pt idx="33">
                  <c:v>140.24641399999999</c:v>
                </c:pt>
                <c:pt idx="34">
                  <c:v>137.31637599999999</c:v>
                </c:pt>
                <c:pt idx="35">
                  <c:v>136.03919999999999</c:v>
                </c:pt>
                <c:pt idx="36">
                  <c:v>135.25112899999999</c:v>
                </c:pt>
                <c:pt idx="37">
                  <c:v>132.363708</c:v>
                </c:pt>
                <c:pt idx="38">
                  <c:v>129.29827900000001</c:v>
                </c:pt>
                <c:pt idx="39">
                  <c:v>130.79583700000001</c:v>
                </c:pt>
                <c:pt idx="40">
                  <c:v>130.43663000000001</c:v>
                </c:pt>
              </c:numCache>
            </c:numRef>
          </c:val>
          <c:smooth val="0"/>
        </c:ser>
        <c:ser>
          <c:idx val="1"/>
          <c:order val="6"/>
          <c:tx>
            <c:strRef>
              <c:f>Coal_prodReg_cons!$A$4</c:f>
              <c:strCache>
                <c:ptCount val="1"/>
                <c:pt idx="0">
                  <c:v>Ref  West</c:v>
                </c:pt>
              </c:strCache>
            </c:strRef>
          </c:tx>
          <c:spPr>
            <a:ln w="22225" cap="rnd">
              <a:solidFill>
                <a:schemeClr val="accent2">
                  <a:lumMod val="75000"/>
                </a:schemeClr>
              </a:solidFill>
              <a:round/>
            </a:ln>
            <a:effectLst/>
          </c:spPr>
          <c:marker>
            <c:symbol val="none"/>
          </c:marker>
          <c:cat>
            <c:numRef>
              <c:f>Coal_prodReg_cons!$B$1:$AP$1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Coal_prodReg_cons!$B$4:$AP$4</c:f>
              <c:numCache>
                <c:formatCode>General</c:formatCode>
                <c:ptCount val="41"/>
                <c:pt idx="0">
                  <c:v>510.66089799999997</c:v>
                </c:pt>
                <c:pt idx="1">
                  <c:v>547.87915799999996</c:v>
                </c:pt>
                <c:pt idx="2">
                  <c:v>550.44600000000003</c:v>
                </c:pt>
                <c:pt idx="3">
                  <c:v>548.70110599999998</c:v>
                </c:pt>
                <c:pt idx="4">
                  <c:v>575.18643999999995</c:v>
                </c:pt>
                <c:pt idx="5">
                  <c:v>584.97008000000005</c:v>
                </c:pt>
                <c:pt idx="6">
                  <c:v>619.4489440000001</c:v>
                </c:pt>
                <c:pt idx="7">
                  <c:v>621.01181499999996</c:v>
                </c:pt>
                <c:pt idx="8">
                  <c:v>633.59743199999991</c:v>
                </c:pt>
                <c:pt idx="9">
                  <c:v>584.98104299999989</c:v>
                </c:pt>
                <c:pt idx="10">
                  <c:v>591.61091699999997</c:v>
                </c:pt>
                <c:pt idx="11">
                  <c:v>587.63302199999998</c:v>
                </c:pt>
                <c:pt idx="12">
                  <c:v>543.24390900000003</c:v>
                </c:pt>
                <c:pt idx="13">
                  <c:v>530.210328</c:v>
                </c:pt>
                <c:pt idx="14">
                  <c:v>542.39709500000004</c:v>
                </c:pt>
                <c:pt idx="15">
                  <c:v>497.249054</c:v>
                </c:pt>
                <c:pt idx="16">
                  <c:v>405.33166499999999</c:v>
                </c:pt>
                <c:pt idx="17">
                  <c:v>417.33505200000002</c:v>
                </c:pt>
                <c:pt idx="18">
                  <c:v>431.992096</c:v>
                </c:pt>
                <c:pt idx="19">
                  <c:v>451.94638099999997</c:v>
                </c:pt>
                <c:pt idx="20">
                  <c:v>451.176941</c:v>
                </c:pt>
                <c:pt idx="21">
                  <c:v>446.401703</c:v>
                </c:pt>
                <c:pt idx="22">
                  <c:v>422.85916099999997</c:v>
                </c:pt>
                <c:pt idx="23">
                  <c:v>424.867615</c:v>
                </c:pt>
                <c:pt idx="24">
                  <c:v>417.78982500000001</c:v>
                </c:pt>
                <c:pt idx="25">
                  <c:v>415.59118699999999</c:v>
                </c:pt>
                <c:pt idx="26">
                  <c:v>407.02056900000002</c:v>
                </c:pt>
                <c:pt idx="27">
                  <c:v>401.95590199999998</c:v>
                </c:pt>
                <c:pt idx="28">
                  <c:v>398.42123400000003</c:v>
                </c:pt>
                <c:pt idx="29">
                  <c:v>397.99084499999998</c:v>
                </c:pt>
                <c:pt idx="30">
                  <c:v>379.73217799999998</c:v>
                </c:pt>
                <c:pt idx="31">
                  <c:v>372.04040500000002</c:v>
                </c:pt>
                <c:pt idx="32">
                  <c:v>363.04211400000003</c:v>
                </c:pt>
                <c:pt idx="33">
                  <c:v>354.83902</c:v>
                </c:pt>
                <c:pt idx="34">
                  <c:v>345.85311899999999</c:v>
                </c:pt>
                <c:pt idx="35">
                  <c:v>340.21875</c:v>
                </c:pt>
                <c:pt idx="36">
                  <c:v>340.71673600000003</c:v>
                </c:pt>
                <c:pt idx="37">
                  <c:v>337.36456299999998</c:v>
                </c:pt>
                <c:pt idx="38">
                  <c:v>334.18539399999997</c:v>
                </c:pt>
                <c:pt idx="39">
                  <c:v>331.40792800000003</c:v>
                </c:pt>
                <c:pt idx="40">
                  <c:v>329.32659899999999</c:v>
                </c:pt>
              </c:numCache>
            </c:numRef>
          </c:val>
          <c:smooth val="0"/>
        </c:ser>
        <c:ser>
          <c:idx val="4"/>
          <c:order val="7"/>
          <c:tx>
            <c:strRef>
              <c:f>Coal_prodReg_cons!$A$6</c:f>
              <c:strCache>
                <c:ptCount val="1"/>
                <c:pt idx="0">
                  <c:v>NoCPP  Appalachia</c:v>
                </c:pt>
              </c:strCache>
            </c:strRef>
          </c:tx>
          <c:spPr>
            <a:ln w="28575" cap="rnd">
              <a:solidFill>
                <a:schemeClr val="accent3">
                  <a:lumMod val="60000"/>
                  <a:lumOff val="40000"/>
                </a:schemeClr>
              </a:solidFill>
              <a:prstDash val="solid"/>
              <a:round/>
            </a:ln>
            <a:effectLst/>
          </c:spPr>
          <c:marker>
            <c:symbol val="none"/>
          </c:marker>
          <c:cat>
            <c:numRef>
              <c:f>Coal_prodReg_cons!$B$1:$AP$1</c:f>
              <c:numCache>
                <c:formatCode>General</c:formatCode>
                <c:ptCount val="41"/>
                <c:pt idx="0">
                  <c:v>2000</c:v>
                </c:pt>
                <c:pt idx="1">
                  <c:v>2001</c:v>
                </c:pt>
                <c:pt idx="2">
                  <c:v>2002</c:v>
                </c:pt>
                <c:pt idx="3">
                  <c:v>2003</c:v>
                </c:pt>
                <c:pt idx="4">
                  <c:v>2004</c:v>
                </c:pt>
                <c:pt idx="5">
                  <c:v>2005</c:v>
                </c:pt>
                <c:pt idx="6">
                  <c:v>2006</c:v>
                </c:pt>
                <c:pt idx="7">
                  <c:v>2007</c:v>
                </c:pt>
                <c:pt idx="8">
                  <c:v>2008</c:v>
                </c:pt>
                <c:pt idx="9">
                  <c:v>2009</c:v>
                </c:pt>
                <c:pt idx="10">
                  <c:v>2010</c:v>
                </c:pt>
                <c:pt idx="11">
                  <c:v>2011</c:v>
                </c:pt>
                <c:pt idx="12">
                  <c:v>2012</c:v>
                </c:pt>
                <c:pt idx="13">
                  <c:v>2013</c:v>
                </c:pt>
                <c:pt idx="14">
                  <c:v>2014</c:v>
                </c:pt>
                <c:pt idx="15">
                  <c:v>2015</c:v>
                </c:pt>
                <c:pt idx="16">
                  <c:v>2016</c:v>
                </c:pt>
                <c:pt idx="17">
                  <c:v>2017</c:v>
                </c:pt>
                <c:pt idx="18">
                  <c:v>2018</c:v>
                </c:pt>
                <c:pt idx="19">
                  <c:v>2019</c:v>
                </c:pt>
                <c:pt idx="20">
                  <c:v>2020</c:v>
                </c:pt>
                <c:pt idx="21">
                  <c:v>2021</c:v>
                </c:pt>
                <c:pt idx="22">
                  <c:v>2022</c:v>
                </c:pt>
                <c:pt idx="23">
                  <c:v>2023</c:v>
                </c:pt>
                <c:pt idx="24">
                  <c:v>2024</c:v>
                </c:pt>
                <c:pt idx="25">
                  <c:v>2025</c:v>
                </c:pt>
                <c:pt idx="26">
                  <c:v>2026</c:v>
                </c:pt>
                <c:pt idx="27">
                  <c:v>2027</c:v>
                </c:pt>
                <c:pt idx="28">
                  <c:v>2028</c:v>
                </c:pt>
                <c:pt idx="29">
                  <c:v>2029</c:v>
                </c:pt>
                <c:pt idx="30">
                  <c:v>2030</c:v>
                </c:pt>
                <c:pt idx="31">
                  <c:v>2031</c:v>
                </c:pt>
                <c:pt idx="32">
                  <c:v>2032</c:v>
                </c:pt>
                <c:pt idx="33">
                  <c:v>2033</c:v>
                </c:pt>
                <c:pt idx="34">
                  <c:v>2034</c:v>
                </c:pt>
                <c:pt idx="35">
                  <c:v>2035</c:v>
                </c:pt>
                <c:pt idx="36">
                  <c:v>2036</c:v>
                </c:pt>
                <c:pt idx="37">
                  <c:v>2037</c:v>
                </c:pt>
                <c:pt idx="38">
                  <c:v>2038</c:v>
                </c:pt>
                <c:pt idx="39">
                  <c:v>2039</c:v>
                </c:pt>
                <c:pt idx="40">
                  <c:v>2040</c:v>
                </c:pt>
              </c:numCache>
            </c:numRef>
          </c:cat>
          <c:val>
            <c:numRef>
              <c:f>Coal_prodReg_cons!$B$6:$AP$6</c:f>
              <c:numCache>
                <c:formatCode>General</c:formatCode>
                <c:ptCount val="41"/>
                <c:pt idx="16">
                  <c:v>184.051849</c:v>
                </c:pt>
                <c:pt idx="17">
                  <c:v>184.45787000000001</c:v>
                </c:pt>
                <c:pt idx="18">
                  <c:v>151.268845</c:v>
                </c:pt>
                <c:pt idx="19">
                  <c:v>161.58812</c:v>
                </c:pt>
                <c:pt idx="20">
                  <c:v>183.60145600000001</c:v>
                </c:pt>
                <c:pt idx="21">
                  <c:v>181.32002299999999</c:v>
                </c:pt>
                <c:pt idx="22">
                  <c:v>192.650452</c:v>
                </c:pt>
                <c:pt idx="23">
                  <c:v>186.39063999999999</c:v>
                </c:pt>
                <c:pt idx="24">
                  <c:v>182.55195599999999</c:v>
                </c:pt>
                <c:pt idx="25">
                  <c:v>179.761887</c:v>
                </c:pt>
                <c:pt idx="26">
                  <c:v>176.15533400000001</c:v>
                </c:pt>
                <c:pt idx="27">
                  <c:v>174.27577199999999</c:v>
                </c:pt>
                <c:pt idx="28">
                  <c:v>168.37754799999999</c:v>
                </c:pt>
                <c:pt idx="29">
                  <c:v>160.255371</c:v>
                </c:pt>
                <c:pt idx="30">
                  <c:v>156.40728799999999</c:v>
                </c:pt>
                <c:pt idx="31">
                  <c:v>156.78602599999999</c:v>
                </c:pt>
                <c:pt idx="32">
                  <c:v>161.08717300000001</c:v>
                </c:pt>
                <c:pt idx="33">
                  <c:v>161.59660299999999</c:v>
                </c:pt>
                <c:pt idx="34">
                  <c:v>156.03831500000001</c:v>
                </c:pt>
                <c:pt idx="35">
                  <c:v>156.94856300000001</c:v>
                </c:pt>
                <c:pt idx="36">
                  <c:v>159.93202199999999</c:v>
                </c:pt>
                <c:pt idx="37">
                  <c:v>159.89700300000001</c:v>
                </c:pt>
                <c:pt idx="38">
                  <c:v>160.26696799999999</c:v>
                </c:pt>
                <c:pt idx="39">
                  <c:v>159.50237999999999</c:v>
                </c:pt>
                <c:pt idx="40">
                  <c:v>158.821899</c:v>
                </c:pt>
              </c:numCache>
            </c:numRef>
          </c:val>
          <c:smooth val="0"/>
        </c:ser>
        <c:dLbls>
          <c:showLegendKey val="0"/>
          <c:showVal val="0"/>
          <c:showCatName val="0"/>
          <c:showSerName val="0"/>
          <c:showPercent val="0"/>
          <c:showBubbleSize val="0"/>
        </c:dLbls>
        <c:smooth val="0"/>
        <c:axId val="228941856"/>
        <c:axId val="228942416"/>
      </c:lineChart>
      <c:catAx>
        <c:axId val="228941856"/>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8942416"/>
        <c:crosses val="autoZero"/>
        <c:auto val="1"/>
        <c:lblAlgn val="ctr"/>
        <c:lblOffset val="100"/>
        <c:tickLblSkip val="10"/>
        <c:tickMarkSkip val="10"/>
        <c:noMultiLvlLbl val="0"/>
      </c:catAx>
      <c:valAx>
        <c:axId val="228942416"/>
        <c:scaling>
          <c:orientation val="minMax"/>
          <c:max val="1400"/>
          <c:min val="0"/>
        </c:scaling>
        <c:delete val="0"/>
        <c:axPos val="l"/>
        <c:majorGridlines>
          <c:spPr>
            <a:ln w="9525" cap="flat" cmpd="sng" algn="ctr">
              <a:solidFill>
                <a:schemeClr val="bg1">
                  <a:lumMod val="6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8941856"/>
        <c:crosses val="autoZero"/>
        <c:crossBetween val="midCat"/>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4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257217847769035E-2"/>
          <c:y val="0.15611657917760277"/>
          <c:w val="0.78903411890083897"/>
          <c:h val="0.75725503062117239"/>
        </c:manualLayout>
      </c:layout>
      <c:lineChart>
        <c:grouping val="standard"/>
        <c:varyColors val="0"/>
        <c:ser>
          <c:idx val="1"/>
          <c:order val="0"/>
          <c:tx>
            <c:strRef>
              <c:f>Coal_prodReg_cons!$A$3</c:f>
              <c:strCache>
                <c:ptCount val="1"/>
                <c:pt idx="0">
                  <c:v>No CPP coal consumption</c:v>
                </c:pt>
              </c:strCache>
            </c:strRef>
          </c:tx>
          <c:spPr>
            <a:ln w="22225" cap="rnd">
              <a:solidFill>
                <a:schemeClr val="tx2">
                  <a:lumMod val="75000"/>
                  <a:lumOff val="25000"/>
                </a:schemeClr>
              </a:solidFill>
              <a:prstDash val="solid"/>
              <a:round/>
            </a:ln>
            <a:effectLst/>
          </c:spPr>
          <c:marker>
            <c:symbol val="none"/>
          </c:marker>
          <c:cat>
            <c:numRef>
              <c:f>Coal_prodReg_cons!$B$1:$AP$1</c:f>
              <c:numCache>
                <c:formatCode>General</c:formatCode>
                <c:ptCount val="41"/>
                <c:pt idx="0">
                  <c:v>2000</c:v>
                </c:pt>
                <c:pt idx="10">
                  <c:v>2010</c:v>
                </c:pt>
                <c:pt idx="20">
                  <c:v>2020</c:v>
                </c:pt>
                <c:pt idx="30">
                  <c:v>2030</c:v>
                </c:pt>
                <c:pt idx="40">
                  <c:v>2040</c:v>
                </c:pt>
              </c:numCache>
            </c:numRef>
          </c:cat>
          <c:val>
            <c:numRef>
              <c:f>Coal_prodReg_cons!$B$3:$AP$3</c:f>
              <c:numCache>
                <c:formatCode>General</c:formatCode>
                <c:ptCount val="41"/>
                <c:pt idx="15">
                  <c:v>748.39910899999995</c:v>
                </c:pt>
                <c:pt idx="16">
                  <c:v>659.58697500000005</c:v>
                </c:pt>
                <c:pt idx="17">
                  <c:v>675.02355999999997</c:v>
                </c:pt>
                <c:pt idx="18">
                  <c:v>680.72058100000004</c:v>
                </c:pt>
                <c:pt idx="19">
                  <c:v>723.51470900000004</c:v>
                </c:pt>
                <c:pt idx="20">
                  <c:v>743.83111599999995</c:v>
                </c:pt>
                <c:pt idx="21">
                  <c:v>738.55413799999997</c:v>
                </c:pt>
                <c:pt idx="22">
                  <c:v>740.63824499999998</c:v>
                </c:pt>
                <c:pt idx="23">
                  <c:v>746.31787099999997</c:v>
                </c:pt>
                <c:pt idx="24">
                  <c:v>757.62231399999996</c:v>
                </c:pt>
                <c:pt idx="25">
                  <c:v>758.891479</c:v>
                </c:pt>
                <c:pt idx="26">
                  <c:v>758.15521200000001</c:v>
                </c:pt>
                <c:pt idx="27">
                  <c:v>764.42285200000003</c:v>
                </c:pt>
                <c:pt idx="28">
                  <c:v>770.48150599999997</c:v>
                </c:pt>
                <c:pt idx="29">
                  <c:v>778.32147199999997</c:v>
                </c:pt>
                <c:pt idx="30">
                  <c:v>780.88250700000003</c:v>
                </c:pt>
                <c:pt idx="31">
                  <c:v>777.331726</c:v>
                </c:pt>
                <c:pt idx="32">
                  <c:v>773.95526099999995</c:v>
                </c:pt>
                <c:pt idx="33">
                  <c:v>769.99841300000003</c:v>
                </c:pt>
                <c:pt idx="34">
                  <c:v>766.25945999999999</c:v>
                </c:pt>
                <c:pt idx="35">
                  <c:v>764.12768600000004</c:v>
                </c:pt>
                <c:pt idx="36">
                  <c:v>759.84503199999995</c:v>
                </c:pt>
                <c:pt idx="37">
                  <c:v>758.53430200000003</c:v>
                </c:pt>
                <c:pt idx="38">
                  <c:v>757.84802200000001</c:v>
                </c:pt>
                <c:pt idx="39">
                  <c:v>752.19543499999997</c:v>
                </c:pt>
                <c:pt idx="40">
                  <c:v>747.038635</c:v>
                </c:pt>
              </c:numCache>
            </c:numRef>
          </c:val>
          <c:smooth val="0"/>
        </c:ser>
        <c:ser>
          <c:idx val="0"/>
          <c:order val="1"/>
          <c:tx>
            <c:strRef>
              <c:f>Coal_prodReg_cons!$A$2</c:f>
              <c:strCache>
                <c:ptCount val="1"/>
                <c:pt idx="0">
                  <c:v>Ref coal consumption</c:v>
                </c:pt>
              </c:strCache>
            </c:strRef>
          </c:tx>
          <c:spPr>
            <a:ln w="22225" cap="rnd">
              <a:solidFill>
                <a:schemeClr val="tx2"/>
              </a:solidFill>
              <a:round/>
            </a:ln>
            <a:effectLst/>
          </c:spPr>
          <c:marker>
            <c:symbol val="none"/>
          </c:marker>
          <c:cat>
            <c:numRef>
              <c:f>Coal_prodReg_cons!$B$1:$AP$1</c:f>
              <c:numCache>
                <c:formatCode>General</c:formatCode>
                <c:ptCount val="41"/>
                <c:pt idx="0">
                  <c:v>2000</c:v>
                </c:pt>
                <c:pt idx="10">
                  <c:v>2010</c:v>
                </c:pt>
                <c:pt idx="20">
                  <c:v>2020</c:v>
                </c:pt>
                <c:pt idx="30">
                  <c:v>2030</c:v>
                </c:pt>
                <c:pt idx="40">
                  <c:v>2040</c:v>
                </c:pt>
              </c:numCache>
            </c:numRef>
          </c:cat>
          <c:val>
            <c:numRef>
              <c:f>Coal_prodReg_cons!$B$2:$AP$2</c:f>
              <c:numCache>
                <c:formatCode>General</c:formatCode>
                <c:ptCount val="41"/>
                <c:pt idx="0">
                  <c:v>985.82084699999996</c:v>
                </c:pt>
                <c:pt idx="1">
                  <c:v>964.43293500000004</c:v>
                </c:pt>
                <c:pt idx="2">
                  <c:v>977.50671200000011</c:v>
                </c:pt>
                <c:pt idx="3">
                  <c:v>1005.116159</c:v>
                </c:pt>
                <c:pt idx="4">
                  <c:v>1016.268012</c:v>
                </c:pt>
                <c:pt idx="5">
                  <c:v>1037.484561</c:v>
                </c:pt>
                <c:pt idx="6">
                  <c:v>1026.636031</c:v>
                </c:pt>
                <c:pt idx="7">
                  <c:v>1045.1414869999999</c:v>
                </c:pt>
                <c:pt idx="8">
                  <c:v>1040.580089</c:v>
                </c:pt>
                <c:pt idx="9">
                  <c:v>933.62695099999996</c:v>
                </c:pt>
                <c:pt idx="10">
                  <c:v>975.05249000000003</c:v>
                </c:pt>
                <c:pt idx="11">
                  <c:v>932.48408499999994</c:v>
                </c:pt>
                <c:pt idx="12">
                  <c:v>823.55149100000006</c:v>
                </c:pt>
                <c:pt idx="13">
                  <c:v>858.59631300000001</c:v>
                </c:pt>
                <c:pt idx="14">
                  <c:v>851.60192900000004</c:v>
                </c:pt>
                <c:pt idx="15">
                  <c:v>749.67456100000004</c:v>
                </c:pt>
                <c:pt idx="16">
                  <c:v>659.58703600000001</c:v>
                </c:pt>
                <c:pt idx="17">
                  <c:v>674.41760299999999</c:v>
                </c:pt>
                <c:pt idx="18">
                  <c:v>683.69042999999999</c:v>
                </c:pt>
                <c:pt idx="19">
                  <c:v>717.91992200000004</c:v>
                </c:pt>
                <c:pt idx="20">
                  <c:v>735.68377699999996</c:v>
                </c:pt>
                <c:pt idx="21">
                  <c:v>722.03277600000001</c:v>
                </c:pt>
                <c:pt idx="22">
                  <c:v>693.42687999999998</c:v>
                </c:pt>
                <c:pt idx="23">
                  <c:v>685.033142</c:v>
                </c:pt>
                <c:pt idx="24">
                  <c:v>668.69628899999998</c:v>
                </c:pt>
                <c:pt idx="25">
                  <c:v>648.71679700000004</c:v>
                </c:pt>
                <c:pt idx="26">
                  <c:v>627.42846699999996</c:v>
                </c:pt>
                <c:pt idx="27">
                  <c:v>608.16351299999997</c:v>
                </c:pt>
                <c:pt idx="28">
                  <c:v>591.47155799999996</c:v>
                </c:pt>
                <c:pt idx="29">
                  <c:v>574.65203899999995</c:v>
                </c:pt>
                <c:pt idx="30">
                  <c:v>556.05578600000001</c:v>
                </c:pt>
                <c:pt idx="31">
                  <c:v>553.82769800000005</c:v>
                </c:pt>
                <c:pt idx="32">
                  <c:v>546.39910899999995</c:v>
                </c:pt>
                <c:pt idx="33">
                  <c:v>542.51458700000001</c:v>
                </c:pt>
                <c:pt idx="34">
                  <c:v>532.62432899999999</c:v>
                </c:pt>
                <c:pt idx="35">
                  <c:v>523.39331100000004</c:v>
                </c:pt>
                <c:pt idx="36">
                  <c:v>523.44647199999997</c:v>
                </c:pt>
                <c:pt idx="37">
                  <c:v>516.26782200000002</c:v>
                </c:pt>
                <c:pt idx="38">
                  <c:v>508.95959499999998</c:v>
                </c:pt>
                <c:pt idx="39">
                  <c:v>504.78707900000001</c:v>
                </c:pt>
                <c:pt idx="40">
                  <c:v>501.06616200000002</c:v>
                </c:pt>
              </c:numCache>
            </c:numRef>
          </c:val>
          <c:smooth val="0"/>
        </c:ser>
        <c:dLbls>
          <c:showLegendKey val="0"/>
          <c:showVal val="0"/>
          <c:showCatName val="0"/>
          <c:showSerName val="0"/>
          <c:showPercent val="0"/>
          <c:showBubbleSize val="0"/>
        </c:dLbls>
        <c:smooth val="0"/>
        <c:axId val="228945216"/>
        <c:axId val="228945776"/>
      </c:lineChart>
      <c:catAx>
        <c:axId val="228945216"/>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0" spcFirstLastPara="1" vertOverflow="ellipsis"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8945776"/>
        <c:crosses val="autoZero"/>
        <c:auto val="1"/>
        <c:lblAlgn val="ctr"/>
        <c:lblOffset val="100"/>
        <c:tickLblSkip val="10"/>
        <c:tickMarkSkip val="10"/>
        <c:noMultiLvlLbl val="0"/>
      </c:catAx>
      <c:valAx>
        <c:axId val="228945776"/>
        <c:scaling>
          <c:orientation val="minMax"/>
          <c:max val="1400"/>
          <c:min val="0"/>
        </c:scaling>
        <c:delete val="0"/>
        <c:axPos val="l"/>
        <c:majorGridlines>
          <c:spPr>
            <a:ln w="9525" cap="flat" cmpd="sng" algn="ctr">
              <a:solidFill>
                <a:schemeClr val="bg1">
                  <a:lumMod val="6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8945216"/>
        <c:crosses val="autoZero"/>
        <c:crossBetween val="midCat"/>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4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349609944590256"/>
          <c:y val="0.16203703703703703"/>
          <c:w val="0.77656186205890931"/>
          <c:h val="0.76688757655293094"/>
        </c:manualLayout>
      </c:layout>
      <c:barChart>
        <c:barDir val="bar"/>
        <c:grouping val="clustered"/>
        <c:varyColors val="0"/>
        <c:ser>
          <c:idx val="0"/>
          <c:order val="0"/>
          <c:spPr>
            <a:solidFill>
              <a:schemeClr val="tx2"/>
            </a:solidFill>
            <a:ln>
              <a:noFill/>
            </a:ln>
            <a:effectLst/>
          </c:spPr>
          <c:invertIfNegative val="0"/>
          <c:cat>
            <c:strRef>
              <c:f>'end use'!$A$2:$A$7</c:f>
              <c:strCache>
                <c:ptCount val="6"/>
                <c:pt idx="0">
                  <c:v>heating</c:v>
                </c:pt>
                <c:pt idx="1">
                  <c:v>cooling</c:v>
                </c:pt>
                <c:pt idx="2">
                  <c:v>water heating</c:v>
                </c:pt>
                <c:pt idx="3">
                  <c:v>lighting</c:v>
                </c:pt>
                <c:pt idx="4">
                  <c:v>refrigeration</c:v>
                </c:pt>
                <c:pt idx="5">
                  <c:v>other</c:v>
                </c:pt>
              </c:strCache>
            </c:strRef>
          </c:cat>
          <c:val>
            <c:numRef>
              <c:f>'end use'!$B$2:$B$7</c:f>
              <c:numCache>
                <c:formatCode>General</c:formatCode>
                <c:ptCount val="6"/>
                <c:pt idx="0">
                  <c:v>4.2098440000000004</c:v>
                </c:pt>
                <c:pt idx="1">
                  <c:v>0.86714800000000003</c:v>
                </c:pt>
                <c:pt idx="2">
                  <c:v>1.771377</c:v>
                </c:pt>
                <c:pt idx="3">
                  <c:v>0.44156600000000001</c:v>
                </c:pt>
                <c:pt idx="4">
                  <c:v>0.35081000000000001</c:v>
                </c:pt>
                <c:pt idx="5">
                  <c:v>2.9800339999999998</c:v>
                </c:pt>
              </c:numCache>
            </c:numRef>
          </c:val>
        </c:ser>
        <c:ser>
          <c:idx val="1"/>
          <c:order val="1"/>
          <c:spPr>
            <a:solidFill>
              <a:schemeClr val="accent1"/>
            </a:solidFill>
            <a:ln>
              <a:noFill/>
            </a:ln>
            <a:effectLst/>
          </c:spPr>
          <c:invertIfNegative val="0"/>
          <c:cat>
            <c:strRef>
              <c:f>'end use'!$A$2:$A$7</c:f>
              <c:strCache>
                <c:ptCount val="6"/>
                <c:pt idx="0">
                  <c:v>heating</c:v>
                </c:pt>
                <c:pt idx="1">
                  <c:v>cooling</c:v>
                </c:pt>
                <c:pt idx="2">
                  <c:v>water heating</c:v>
                </c:pt>
                <c:pt idx="3">
                  <c:v>lighting</c:v>
                </c:pt>
                <c:pt idx="4">
                  <c:v>refrigeration</c:v>
                </c:pt>
                <c:pt idx="5">
                  <c:v>other</c:v>
                </c:pt>
              </c:strCache>
            </c:strRef>
          </c:cat>
          <c:val>
            <c:numRef>
              <c:f>'end use'!$C$2:$C$7</c:f>
              <c:numCache>
                <c:formatCode>General</c:formatCode>
                <c:ptCount val="6"/>
                <c:pt idx="0">
                  <c:v>4.1100620000000001</c:v>
                </c:pt>
                <c:pt idx="1">
                  <c:v>0.86258299999999999</c:v>
                </c:pt>
                <c:pt idx="2">
                  <c:v>1.774335</c:v>
                </c:pt>
                <c:pt idx="3">
                  <c:v>0.24842600000000001</c:v>
                </c:pt>
                <c:pt idx="4">
                  <c:v>0.35807099999999997</c:v>
                </c:pt>
                <c:pt idx="5">
                  <c:v>3.3985570000000003</c:v>
                </c:pt>
              </c:numCache>
            </c:numRef>
          </c:val>
        </c:ser>
        <c:dLbls>
          <c:showLegendKey val="0"/>
          <c:showVal val="0"/>
          <c:showCatName val="0"/>
          <c:showSerName val="0"/>
          <c:showPercent val="0"/>
          <c:showBubbleSize val="0"/>
        </c:dLbls>
        <c:gapWidth val="67"/>
        <c:axId val="228949696"/>
        <c:axId val="228950256"/>
      </c:barChart>
      <c:catAx>
        <c:axId val="228949696"/>
        <c:scaling>
          <c:orientation val="maxMin"/>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8950256"/>
        <c:crosses val="autoZero"/>
        <c:auto val="1"/>
        <c:lblAlgn val="ctr"/>
        <c:lblOffset val="100"/>
        <c:noMultiLvlLbl val="0"/>
      </c:catAx>
      <c:valAx>
        <c:axId val="228950256"/>
        <c:scaling>
          <c:orientation val="minMax"/>
          <c:max val="6"/>
        </c:scaling>
        <c:delete val="0"/>
        <c:axPos val="t"/>
        <c:majorGridlines>
          <c:spPr>
            <a:ln w="9525" cap="flat" cmpd="sng" algn="ctr">
              <a:solidFill>
                <a:schemeClr val="bg1">
                  <a:lumMod val="65000"/>
                </a:schemeClr>
              </a:solidFill>
              <a:round/>
            </a:ln>
            <a:effectLst/>
          </c:spPr>
        </c:majorGridlines>
        <c:numFmt formatCode="General" sourceLinked="1"/>
        <c:majorTickMark val="none"/>
        <c:minorTickMark val="none"/>
        <c:tickLblPos val="high"/>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8949696"/>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chemeClr val="tx1"/>
          </a:solidFill>
        </a:defRPr>
      </a:pPr>
      <a:endParaRPr lang="en-US"/>
    </a:p>
  </c:txPr>
  <c:externalData r:id="rId3">
    <c:autoUpdate val="0"/>
  </c:externalData>
  <c:userShapes r:id="rId4"/>
</c:chartSpace>
</file>

<file path=ppt/charts/chart4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349609944590256"/>
          <c:y val="0.16203703703703703"/>
          <c:w val="0.77656186205890931"/>
          <c:h val="0.76688757655293094"/>
        </c:manualLayout>
      </c:layout>
      <c:barChart>
        <c:barDir val="bar"/>
        <c:grouping val="clustered"/>
        <c:varyColors val="0"/>
        <c:ser>
          <c:idx val="0"/>
          <c:order val="0"/>
          <c:spPr>
            <a:solidFill>
              <a:schemeClr val="tx2"/>
            </a:solidFill>
            <a:ln>
              <a:noFill/>
            </a:ln>
            <a:effectLst/>
          </c:spPr>
          <c:invertIfNegative val="0"/>
          <c:cat>
            <c:strRef>
              <c:f>'end use'!$A$2:$A$7</c:f>
              <c:strCache>
                <c:ptCount val="6"/>
                <c:pt idx="0">
                  <c:v>heating</c:v>
                </c:pt>
                <c:pt idx="1">
                  <c:v>cooling</c:v>
                </c:pt>
                <c:pt idx="2">
                  <c:v>water heating</c:v>
                </c:pt>
                <c:pt idx="3">
                  <c:v>lighting</c:v>
                </c:pt>
                <c:pt idx="4">
                  <c:v>refrigeration</c:v>
                </c:pt>
                <c:pt idx="5">
                  <c:v>other</c:v>
                </c:pt>
              </c:strCache>
            </c:strRef>
          </c:cat>
          <c:val>
            <c:numRef>
              <c:f>'end use'!$B$2:$B$7</c:f>
              <c:numCache>
                <c:formatCode>General</c:formatCode>
                <c:ptCount val="6"/>
                <c:pt idx="0">
                  <c:v>1.9919579999999999</c:v>
                </c:pt>
                <c:pt idx="1">
                  <c:v>0.57988899999999999</c:v>
                </c:pt>
                <c:pt idx="2">
                  <c:v>0.32457900000000001</c:v>
                </c:pt>
                <c:pt idx="3">
                  <c:v>0.51005199999999995</c:v>
                </c:pt>
                <c:pt idx="4">
                  <c:v>0.63981100000000002</c:v>
                </c:pt>
                <c:pt idx="5">
                  <c:v>4.7188599999999994</c:v>
                </c:pt>
              </c:numCache>
            </c:numRef>
          </c:val>
        </c:ser>
        <c:ser>
          <c:idx val="1"/>
          <c:order val="1"/>
          <c:spPr>
            <a:solidFill>
              <a:schemeClr val="accent1"/>
            </a:solidFill>
            <a:ln>
              <a:noFill/>
            </a:ln>
            <a:effectLst/>
          </c:spPr>
          <c:invertIfNegative val="0"/>
          <c:cat>
            <c:strRef>
              <c:f>'end use'!$A$2:$A$7</c:f>
              <c:strCache>
                <c:ptCount val="6"/>
                <c:pt idx="0">
                  <c:v>heating</c:v>
                </c:pt>
                <c:pt idx="1">
                  <c:v>cooling</c:v>
                </c:pt>
                <c:pt idx="2">
                  <c:v>water heating</c:v>
                </c:pt>
                <c:pt idx="3">
                  <c:v>lighting</c:v>
                </c:pt>
                <c:pt idx="4">
                  <c:v>refrigeration</c:v>
                </c:pt>
                <c:pt idx="5">
                  <c:v>other</c:v>
                </c:pt>
              </c:strCache>
            </c:strRef>
          </c:cat>
          <c:val>
            <c:numRef>
              <c:f>'end use'!$C$2:$C$7</c:f>
              <c:numCache>
                <c:formatCode>General</c:formatCode>
                <c:ptCount val="6"/>
                <c:pt idx="0">
                  <c:v>1.7090609999999999</c:v>
                </c:pt>
                <c:pt idx="1">
                  <c:v>0.50882799999999995</c:v>
                </c:pt>
                <c:pt idx="2">
                  <c:v>0.32687300000000002</c:v>
                </c:pt>
                <c:pt idx="3">
                  <c:v>0.29829899999999998</c:v>
                </c:pt>
                <c:pt idx="4">
                  <c:v>0.60235300000000003</c:v>
                </c:pt>
                <c:pt idx="5">
                  <c:v>5.9255130000000005</c:v>
                </c:pt>
              </c:numCache>
            </c:numRef>
          </c:val>
        </c:ser>
        <c:dLbls>
          <c:showLegendKey val="0"/>
          <c:showVal val="0"/>
          <c:showCatName val="0"/>
          <c:showSerName val="0"/>
          <c:showPercent val="0"/>
          <c:showBubbleSize val="0"/>
        </c:dLbls>
        <c:gapWidth val="67"/>
        <c:axId val="228952496"/>
        <c:axId val="225823088"/>
      </c:barChart>
      <c:catAx>
        <c:axId val="228952496"/>
        <c:scaling>
          <c:orientation val="maxMin"/>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5823088"/>
        <c:crosses val="autoZero"/>
        <c:auto val="1"/>
        <c:lblAlgn val="ctr"/>
        <c:lblOffset val="100"/>
        <c:noMultiLvlLbl val="0"/>
      </c:catAx>
      <c:valAx>
        <c:axId val="225823088"/>
        <c:scaling>
          <c:orientation val="minMax"/>
          <c:max val="6"/>
        </c:scaling>
        <c:delete val="0"/>
        <c:axPos val="t"/>
        <c:majorGridlines>
          <c:spPr>
            <a:ln w="9525" cap="flat" cmpd="sng" algn="ctr">
              <a:solidFill>
                <a:schemeClr val="bg1">
                  <a:lumMod val="65000"/>
                </a:schemeClr>
              </a:solidFill>
              <a:round/>
            </a:ln>
            <a:effectLst/>
          </c:spPr>
        </c:majorGridlines>
        <c:numFmt formatCode="General" sourceLinked="1"/>
        <c:majorTickMark val="none"/>
        <c:minorTickMark val="none"/>
        <c:tickLblPos val="high"/>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8952496"/>
        <c:crosses val="autoZero"/>
        <c:crossBetween val="between"/>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chemeClr val="tx1"/>
          </a:solidFill>
        </a:defRPr>
      </a:pPr>
      <a:endParaRPr lang="en-US"/>
    </a:p>
  </c:txPr>
  <c:externalData r:id="rId3">
    <c:autoUpdate val="0"/>
  </c:externalData>
  <c:userShapes r:id="rId4"/>
</c:chartSpace>
</file>

<file path=ppt/charts/chart4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3451081114860639"/>
          <c:y val="0"/>
          <c:w val="0.71428546431696038"/>
          <c:h val="0.91832753515611276"/>
        </c:manualLayout>
      </c:layout>
      <c:barChart>
        <c:barDir val="bar"/>
        <c:grouping val="clustered"/>
        <c:varyColors val="0"/>
        <c:ser>
          <c:idx val="1"/>
          <c:order val="0"/>
          <c:spPr>
            <a:solidFill>
              <a:schemeClr val="accent5">
                <a:lumMod val="60000"/>
                <a:lumOff val="40000"/>
              </a:schemeClr>
            </a:solidFill>
            <a:ln>
              <a:noFill/>
            </a:ln>
            <a:effectLst/>
          </c:spPr>
          <c:invertIfNegative val="0"/>
          <c:cat>
            <c:strRef>
              <c:f>'res int'!$F$2:$F$10</c:f>
              <c:strCache>
                <c:ptCount val="9"/>
                <c:pt idx="0">
                  <c:v>other uses</c:v>
                </c:pt>
                <c:pt idx="1">
                  <c:v>TVs and PCs</c:v>
                </c:pt>
                <c:pt idx="2">
                  <c:v>cooking</c:v>
                </c:pt>
                <c:pt idx="3">
                  <c:v>laundry and dishwashing</c:v>
                </c:pt>
                <c:pt idx="4">
                  <c:v>refrigerators and freezers</c:v>
                </c:pt>
                <c:pt idx="5">
                  <c:v>water heating</c:v>
                </c:pt>
                <c:pt idx="6">
                  <c:v>heating </c:v>
                </c:pt>
                <c:pt idx="7">
                  <c:v>lighting</c:v>
                </c:pt>
                <c:pt idx="8">
                  <c:v>cooling</c:v>
                </c:pt>
              </c:strCache>
            </c:strRef>
          </c:cat>
          <c:val>
            <c:numRef>
              <c:f>'res int'!$H$2:$H$10</c:f>
              <c:numCache>
                <c:formatCode>0</c:formatCode>
                <c:ptCount val="9"/>
                <c:pt idx="0">
                  <c:v>3530.6117095047766</c:v>
                </c:pt>
                <c:pt idx="1">
                  <c:v>754.0202540917046</c:v>
                </c:pt>
                <c:pt idx="2">
                  <c:v>294.61675070515491</c:v>
                </c:pt>
                <c:pt idx="3">
                  <c:v>818.66656009999679</c:v>
                </c:pt>
                <c:pt idx="4">
                  <c:v>866.51647674659364</c:v>
                </c:pt>
                <c:pt idx="5">
                  <c:v>959.15403023553699</c:v>
                </c:pt>
                <c:pt idx="6">
                  <c:v>883.98972634633481</c:v>
                </c:pt>
                <c:pt idx="7">
                  <c:v>509.54448938435121</c:v>
                </c:pt>
                <c:pt idx="8">
                  <c:v>1730.9141758389403</c:v>
                </c:pt>
              </c:numCache>
            </c:numRef>
          </c:val>
        </c:ser>
        <c:ser>
          <c:idx val="0"/>
          <c:order val="1"/>
          <c:spPr>
            <a:solidFill>
              <a:schemeClr val="accent5">
                <a:lumMod val="50000"/>
              </a:schemeClr>
            </a:solidFill>
            <a:ln>
              <a:noFill/>
            </a:ln>
            <a:effectLst/>
          </c:spPr>
          <c:invertIfNegative val="0"/>
          <c:cat>
            <c:strRef>
              <c:f>'res int'!$F$2:$F$10</c:f>
              <c:strCache>
                <c:ptCount val="9"/>
                <c:pt idx="0">
                  <c:v>other uses</c:v>
                </c:pt>
                <c:pt idx="1">
                  <c:v>TVs and PCs</c:v>
                </c:pt>
                <c:pt idx="2">
                  <c:v>cooking</c:v>
                </c:pt>
                <c:pt idx="3">
                  <c:v>laundry and dishwashing</c:v>
                </c:pt>
                <c:pt idx="4">
                  <c:v>refrigerators and freezers</c:v>
                </c:pt>
                <c:pt idx="5">
                  <c:v>water heating</c:v>
                </c:pt>
                <c:pt idx="6">
                  <c:v>heating </c:v>
                </c:pt>
                <c:pt idx="7">
                  <c:v>lighting</c:v>
                </c:pt>
                <c:pt idx="8">
                  <c:v>cooling</c:v>
                </c:pt>
              </c:strCache>
            </c:strRef>
          </c:cat>
          <c:val>
            <c:numRef>
              <c:f>'res int'!$G$2:$G$10</c:f>
              <c:numCache>
                <c:formatCode>0</c:formatCode>
                <c:ptCount val="9"/>
                <c:pt idx="0">
                  <c:v>3486.788631280745</c:v>
                </c:pt>
                <c:pt idx="1">
                  <c:v>985.70142249390096</c:v>
                </c:pt>
                <c:pt idx="2">
                  <c:v>274.95120189650561</c:v>
                </c:pt>
                <c:pt idx="3">
                  <c:v>825.93193482734159</c:v>
                </c:pt>
                <c:pt idx="4">
                  <c:v>1074.361795727511</c:v>
                </c:pt>
                <c:pt idx="5">
                  <c:v>1150.5241574784636</c:v>
                </c:pt>
                <c:pt idx="6">
                  <c:v>1105.3909060704916</c:v>
                </c:pt>
                <c:pt idx="7">
                  <c:v>1115.1135458377639</c:v>
                </c:pt>
                <c:pt idx="8">
                  <c:v>2129.8010616430292</c:v>
                </c:pt>
              </c:numCache>
            </c:numRef>
          </c:val>
        </c:ser>
        <c:dLbls>
          <c:showLegendKey val="0"/>
          <c:showVal val="0"/>
          <c:showCatName val="0"/>
          <c:showSerName val="0"/>
          <c:showPercent val="0"/>
          <c:showBubbleSize val="0"/>
        </c:dLbls>
        <c:gapWidth val="67"/>
        <c:axId val="229574160"/>
        <c:axId val="229574720"/>
      </c:barChart>
      <c:catAx>
        <c:axId val="229574160"/>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9574720"/>
        <c:crosses val="autoZero"/>
        <c:auto val="1"/>
        <c:lblAlgn val="ctr"/>
        <c:lblOffset val="100"/>
        <c:noMultiLvlLbl val="0"/>
      </c:catAx>
      <c:valAx>
        <c:axId val="229574720"/>
        <c:scaling>
          <c:orientation val="minMax"/>
        </c:scaling>
        <c:delete val="0"/>
        <c:axPos val="b"/>
        <c:majorGridlines>
          <c:spPr>
            <a:ln w="9525" cap="flat" cmpd="sng" algn="ctr">
              <a:solidFill>
                <a:schemeClr val="bg1">
                  <a:lumMod val="6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9574160"/>
        <c:crosses val="autoZero"/>
        <c:crossBetween val="between"/>
        <c:majorUnit val="1000"/>
        <c:dispUnits>
          <c:builtInUnit val="thousands"/>
        </c:dispUnits>
      </c:valAx>
      <c:spPr>
        <a:noFill/>
        <a:ln>
          <a:noFill/>
        </a:ln>
        <a:effectLst/>
      </c:spPr>
    </c:plotArea>
    <c:plotVisOnly val="1"/>
    <c:dispBlanksAs val="gap"/>
    <c:showDLblsOverMax val="0"/>
  </c:chart>
  <c:spPr>
    <a:noFill/>
    <a:ln>
      <a:noFill/>
    </a:ln>
    <a:effectLst/>
  </c:spPr>
  <c:txPr>
    <a:bodyPr/>
    <a:lstStyle/>
    <a:p>
      <a:pPr>
        <a:defRPr sz="1200">
          <a:solidFill>
            <a:schemeClr val="tx1"/>
          </a:solidFill>
        </a:defRPr>
      </a:pPr>
      <a:endParaRPr lang="en-US"/>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8951407115777198E-2"/>
          <c:y val="8.4889266747732339E-2"/>
          <c:w val="0.7335752687326389"/>
          <c:h val="0.82370946567806835"/>
        </c:manualLayout>
      </c:layout>
      <c:lineChart>
        <c:grouping val="standard"/>
        <c:varyColors val="0"/>
        <c:ser>
          <c:idx val="1"/>
          <c:order val="0"/>
          <c:tx>
            <c:strRef>
              <c:f>trade!$A$3</c:f>
              <c:strCache>
                <c:ptCount val="1"/>
                <c:pt idx="0">
                  <c:v>LOP</c:v>
                </c:pt>
              </c:strCache>
            </c:strRef>
          </c:tx>
          <c:spPr>
            <a:ln w="22225" cap="rnd">
              <a:solidFill>
                <a:schemeClr val="accent5"/>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trade!$B$3:$BJ$3</c:f>
              <c:numCache>
                <c:formatCode>General</c:formatCode>
                <c:ptCount val="61"/>
                <c:pt idx="35">
                  <c:v>10.92446</c:v>
                </c:pt>
                <c:pt idx="36">
                  <c:v>11.714319</c:v>
                </c:pt>
                <c:pt idx="37">
                  <c:v>13.404095</c:v>
                </c:pt>
                <c:pt idx="38">
                  <c:v>12.614098</c:v>
                </c:pt>
                <c:pt idx="39">
                  <c:v>12.006221</c:v>
                </c:pt>
                <c:pt idx="40">
                  <c:v>11.192842000000001</c:v>
                </c:pt>
                <c:pt idx="41">
                  <c:v>11.112708</c:v>
                </c:pt>
                <c:pt idx="42">
                  <c:v>11.273231999999998</c:v>
                </c:pt>
                <c:pt idx="43">
                  <c:v>10.965975</c:v>
                </c:pt>
                <c:pt idx="44">
                  <c:v>11.013263999999998</c:v>
                </c:pt>
                <c:pt idx="45">
                  <c:v>10.957072999999999</c:v>
                </c:pt>
                <c:pt idx="46">
                  <c:v>10.944179</c:v>
                </c:pt>
                <c:pt idx="47">
                  <c:v>10.841634000000001</c:v>
                </c:pt>
                <c:pt idx="48">
                  <c:v>10.687689000000001</c:v>
                </c:pt>
                <c:pt idx="49">
                  <c:v>10.605513999999999</c:v>
                </c:pt>
                <c:pt idx="50">
                  <c:v>10.412616</c:v>
                </c:pt>
                <c:pt idx="51">
                  <c:v>10.570743999999999</c:v>
                </c:pt>
                <c:pt idx="52">
                  <c:v>10.42482</c:v>
                </c:pt>
                <c:pt idx="53">
                  <c:v>10.205041999999999</c:v>
                </c:pt>
                <c:pt idx="54">
                  <c:v>10.364516</c:v>
                </c:pt>
                <c:pt idx="55">
                  <c:v>10.564062</c:v>
                </c:pt>
                <c:pt idx="56">
                  <c:v>10.831201000000002</c:v>
                </c:pt>
                <c:pt idx="57">
                  <c:v>11.088538999999999</c:v>
                </c:pt>
                <c:pt idx="58">
                  <c:v>11.294614999999999</c:v>
                </c:pt>
                <c:pt idx="59">
                  <c:v>11.230242000000002</c:v>
                </c:pt>
                <c:pt idx="60">
                  <c:v>11.385143999999999</c:v>
                </c:pt>
              </c:numCache>
            </c:numRef>
          </c:val>
          <c:smooth val="0"/>
        </c:ser>
        <c:ser>
          <c:idx val="2"/>
          <c:order val="1"/>
          <c:tx>
            <c:strRef>
              <c:f>trade!$A$4</c:f>
              <c:strCache>
                <c:ptCount val="1"/>
                <c:pt idx="0">
                  <c:v>HOP</c:v>
                </c:pt>
              </c:strCache>
            </c:strRef>
          </c:tx>
          <c:spPr>
            <a:ln w="22225" cap="rnd">
              <a:solidFill>
                <a:schemeClr val="accent4"/>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trade!$B$4:$BJ$4</c:f>
              <c:numCache>
                <c:formatCode>General</c:formatCode>
                <c:ptCount val="61"/>
                <c:pt idx="35">
                  <c:v>10.92446</c:v>
                </c:pt>
                <c:pt idx="36">
                  <c:v>11.365589</c:v>
                </c:pt>
                <c:pt idx="37">
                  <c:v>8.5095109999999998</c:v>
                </c:pt>
                <c:pt idx="38">
                  <c:v>2.9164580000000022</c:v>
                </c:pt>
                <c:pt idx="39">
                  <c:v>-1.383382000000001</c:v>
                </c:pt>
                <c:pt idx="40">
                  <c:v>-4.5532739999999983</c:v>
                </c:pt>
                <c:pt idx="41">
                  <c:v>-5.9862469999999988</c:v>
                </c:pt>
                <c:pt idx="42">
                  <c:v>-6.9306729999999988</c:v>
                </c:pt>
                <c:pt idx="43">
                  <c:v>-7.9561829999999993</c:v>
                </c:pt>
                <c:pt idx="44">
                  <c:v>-8.8052059999999983</c:v>
                </c:pt>
                <c:pt idx="45">
                  <c:v>-9.0514719999999969</c:v>
                </c:pt>
                <c:pt idx="46">
                  <c:v>-9.664750999999999</c:v>
                </c:pt>
                <c:pt idx="47">
                  <c:v>-10.816130999999999</c:v>
                </c:pt>
                <c:pt idx="48">
                  <c:v>-11.869172999999996</c:v>
                </c:pt>
                <c:pt idx="49">
                  <c:v>-12.713065999999998</c:v>
                </c:pt>
                <c:pt idx="50">
                  <c:v>-13.827159000000002</c:v>
                </c:pt>
                <c:pt idx="51">
                  <c:v>-14.407929999999997</c:v>
                </c:pt>
                <c:pt idx="52">
                  <c:v>-14.541117</c:v>
                </c:pt>
                <c:pt idx="53">
                  <c:v>-14.870141000000004</c:v>
                </c:pt>
                <c:pt idx="54">
                  <c:v>-14.506266999999998</c:v>
                </c:pt>
                <c:pt idx="55">
                  <c:v>-14.023565000000001</c:v>
                </c:pt>
                <c:pt idx="56">
                  <c:v>-13.607206000000005</c:v>
                </c:pt>
                <c:pt idx="57">
                  <c:v>-13.451595999999999</c:v>
                </c:pt>
                <c:pt idx="58">
                  <c:v>-13.207729</c:v>
                </c:pt>
                <c:pt idx="59">
                  <c:v>-12.947431000000002</c:v>
                </c:pt>
                <c:pt idx="60">
                  <c:v>-12.842143999999998</c:v>
                </c:pt>
              </c:numCache>
            </c:numRef>
          </c:val>
          <c:smooth val="0"/>
        </c:ser>
        <c:ser>
          <c:idx val="3"/>
          <c:order val="2"/>
          <c:tx>
            <c:strRef>
              <c:f>trade!$A$5</c:f>
              <c:strCache>
                <c:ptCount val="1"/>
                <c:pt idx="0">
                  <c:v>LMAC</c:v>
                </c:pt>
              </c:strCache>
            </c:strRef>
          </c:tx>
          <c:spPr>
            <a:ln w="22225" cap="rnd">
              <a:solidFill>
                <a:schemeClr val="accent6"/>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trade!$B$5:$BJ$5</c:f>
              <c:numCache>
                <c:formatCode>General</c:formatCode>
                <c:ptCount val="61"/>
                <c:pt idx="35">
                  <c:v>10.92446</c:v>
                </c:pt>
                <c:pt idx="36">
                  <c:v>11.414953000000001</c:v>
                </c:pt>
                <c:pt idx="37">
                  <c:v>11.019023999999998</c:v>
                </c:pt>
                <c:pt idx="38">
                  <c:v>8.2230630000000033</c:v>
                </c:pt>
                <c:pt idx="39">
                  <c:v>5.6880209999999991</c:v>
                </c:pt>
                <c:pt idx="40">
                  <c:v>3.3985199999999978</c:v>
                </c:pt>
                <c:pt idx="41">
                  <c:v>2.408967999999998</c:v>
                </c:pt>
                <c:pt idx="42">
                  <c:v>1.5805569999999989</c:v>
                </c:pt>
                <c:pt idx="43">
                  <c:v>0.70662299999999689</c:v>
                </c:pt>
                <c:pt idx="44">
                  <c:v>-7.7094999999999914E-2</c:v>
                </c:pt>
                <c:pt idx="45">
                  <c:v>-0.78231500000000054</c:v>
                </c:pt>
                <c:pt idx="46">
                  <c:v>-1.6151769999999992</c:v>
                </c:pt>
                <c:pt idx="47">
                  <c:v>-2.1886940000000017</c:v>
                </c:pt>
                <c:pt idx="48">
                  <c:v>-2.6569080000000014</c:v>
                </c:pt>
                <c:pt idx="49">
                  <c:v>-3.0412309999999998</c:v>
                </c:pt>
                <c:pt idx="50">
                  <c:v>-3.4830269999999999</c:v>
                </c:pt>
                <c:pt idx="51">
                  <c:v>-3.6184960000000004</c:v>
                </c:pt>
                <c:pt idx="52">
                  <c:v>-3.9497959999999992</c:v>
                </c:pt>
                <c:pt idx="53">
                  <c:v>-3.8964079999999974</c:v>
                </c:pt>
                <c:pt idx="54">
                  <c:v>-3.9448429999999988</c:v>
                </c:pt>
                <c:pt idx="55">
                  <c:v>-4.1373080000000009</c:v>
                </c:pt>
                <c:pt idx="56">
                  <c:v>-4.3645069999999997</c:v>
                </c:pt>
                <c:pt idx="57">
                  <c:v>-4.6146239999999992</c:v>
                </c:pt>
                <c:pt idx="58">
                  <c:v>-4.968826</c:v>
                </c:pt>
                <c:pt idx="59">
                  <c:v>-4.9209860000000027</c:v>
                </c:pt>
                <c:pt idx="60">
                  <c:v>-4.8901269999999997</c:v>
                </c:pt>
              </c:numCache>
            </c:numRef>
          </c:val>
          <c:smooth val="0"/>
        </c:ser>
        <c:ser>
          <c:idx val="4"/>
          <c:order val="3"/>
          <c:tx>
            <c:strRef>
              <c:f>trade!$A$6</c:f>
              <c:strCache>
                <c:ptCount val="1"/>
                <c:pt idx="0">
                  <c:v>HMAC</c:v>
                </c:pt>
              </c:strCache>
            </c:strRef>
          </c:tx>
          <c:spPr>
            <a:ln w="22225" cap="rnd">
              <a:solidFill>
                <a:schemeClr val="accent1"/>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trade!$B$6:$BJ$6</c:f>
              <c:numCache>
                <c:formatCode>General</c:formatCode>
                <c:ptCount val="61"/>
                <c:pt idx="35">
                  <c:v>10.92446</c:v>
                </c:pt>
                <c:pt idx="36">
                  <c:v>11.422592</c:v>
                </c:pt>
                <c:pt idx="37">
                  <c:v>11.05105</c:v>
                </c:pt>
                <c:pt idx="38">
                  <c:v>8.5185910000000007</c:v>
                </c:pt>
                <c:pt idx="39">
                  <c:v>6.274049999999999</c:v>
                </c:pt>
                <c:pt idx="40">
                  <c:v>4.1646740000000015</c:v>
                </c:pt>
                <c:pt idx="41">
                  <c:v>3.3205189999999973</c:v>
                </c:pt>
                <c:pt idx="42">
                  <c:v>2.6868209999999983</c:v>
                </c:pt>
                <c:pt idx="43">
                  <c:v>1.9179780000000015</c:v>
                </c:pt>
                <c:pt idx="44">
                  <c:v>1.4410469999999975</c:v>
                </c:pt>
                <c:pt idx="45">
                  <c:v>1.0137269999999994</c:v>
                </c:pt>
                <c:pt idx="46">
                  <c:v>0.43619999999999948</c:v>
                </c:pt>
                <c:pt idx="47">
                  <c:v>-1.7243000000000563E-2</c:v>
                </c:pt>
                <c:pt idx="48">
                  <c:v>-0.28921499999999867</c:v>
                </c:pt>
                <c:pt idx="49">
                  <c:v>-0.44267300000000276</c:v>
                </c:pt>
                <c:pt idx="50">
                  <c:v>-0.60954500000000067</c:v>
                </c:pt>
                <c:pt idx="51">
                  <c:v>-0.561557999999998</c:v>
                </c:pt>
                <c:pt idx="52">
                  <c:v>-0.37209999999999965</c:v>
                </c:pt>
                <c:pt idx="53">
                  <c:v>-0.23370700000000255</c:v>
                </c:pt>
                <c:pt idx="54">
                  <c:v>3.2280000000000086E-2</c:v>
                </c:pt>
                <c:pt idx="55">
                  <c:v>8.2384000000001123E-2</c:v>
                </c:pt>
                <c:pt idx="56">
                  <c:v>0.11692299999999989</c:v>
                </c:pt>
                <c:pt idx="57">
                  <c:v>0.15598299999999909</c:v>
                </c:pt>
                <c:pt idx="58">
                  <c:v>0.29654199999999875</c:v>
                </c:pt>
                <c:pt idx="59">
                  <c:v>0.72478900000000124</c:v>
                </c:pt>
                <c:pt idx="60">
                  <c:v>1.0535320000000006</c:v>
                </c:pt>
              </c:numCache>
            </c:numRef>
          </c:val>
          <c:smooth val="0"/>
        </c:ser>
        <c:ser>
          <c:idx val="5"/>
          <c:order val="4"/>
          <c:tx>
            <c:strRef>
              <c:f>trade!$A$7</c:f>
              <c:strCache>
                <c:ptCount val="1"/>
                <c:pt idx="0">
                  <c:v>LOGRT</c:v>
                </c:pt>
              </c:strCache>
            </c:strRef>
          </c:tx>
          <c:spPr>
            <a:ln w="22225" cap="rnd">
              <a:solidFill>
                <a:schemeClr val="accent2"/>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trade!$B$7:$BJ$7</c:f>
              <c:numCache>
                <c:formatCode>General</c:formatCode>
                <c:ptCount val="61"/>
                <c:pt idx="35">
                  <c:v>10.92446</c:v>
                </c:pt>
                <c:pt idx="36">
                  <c:v>11.406474000000001</c:v>
                </c:pt>
                <c:pt idx="37">
                  <c:v>12.617708</c:v>
                </c:pt>
                <c:pt idx="38">
                  <c:v>10.452181</c:v>
                </c:pt>
                <c:pt idx="39">
                  <c:v>8.455292</c:v>
                </c:pt>
                <c:pt idx="40">
                  <c:v>6.5440119999999986</c:v>
                </c:pt>
                <c:pt idx="41">
                  <c:v>6.1112819999999992</c:v>
                </c:pt>
                <c:pt idx="42">
                  <c:v>6.0741049999999994</c:v>
                </c:pt>
                <c:pt idx="43">
                  <c:v>6.3076040000000013</c:v>
                </c:pt>
                <c:pt idx="44">
                  <c:v>6.6805529999999997</c:v>
                </c:pt>
                <c:pt idx="45">
                  <c:v>6.5917990000000017</c:v>
                </c:pt>
                <c:pt idx="46">
                  <c:v>6.2803419999999974</c:v>
                </c:pt>
                <c:pt idx="47">
                  <c:v>6.5747679999999988</c:v>
                </c:pt>
                <c:pt idx="48">
                  <c:v>6.8298909999999999</c:v>
                </c:pt>
                <c:pt idx="49">
                  <c:v>7.1041279999999993</c:v>
                </c:pt>
                <c:pt idx="50">
                  <c:v>7.461761000000001</c:v>
                </c:pt>
                <c:pt idx="51">
                  <c:v>7.3465129999999998</c:v>
                </c:pt>
                <c:pt idx="52">
                  <c:v>7.324935</c:v>
                </c:pt>
                <c:pt idx="53">
                  <c:v>7.6153230000000001</c:v>
                </c:pt>
                <c:pt idx="54">
                  <c:v>7.9074519999999993</c:v>
                </c:pt>
                <c:pt idx="55">
                  <c:v>8.2888169999999981</c:v>
                </c:pt>
                <c:pt idx="56">
                  <c:v>8.7844540000000002</c:v>
                </c:pt>
                <c:pt idx="57">
                  <c:v>9.3259720000000019</c:v>
                </c:pt>
                <c:pt idx="58">
                  <c:v>9.3676530000000007</c:v>
                </c:pt>
                <c:pt idx="59">
                  <c:v>9.8268760000000004</c:v>
                </c:pt>
                <c:pt idx="60">
                  <c:v>9.9400660000000016</c:v>
                </c:pt>
              </c:numCache>
            </c:numRef>
          </c:val>
          <c:smooth val="0"/>
        </c:ser>
        <c:ser>
          <c:idx val="6"/>
          <c:order val="5"/>
          <c:tx>
            <c:strRef>
              <c:f>trade!$A$8</c:f>
              <c:strCache>
                <c:ptCount val="1"/>
                <c:pt idx="0">
                  <c:v>HOGRT</c:v>
                </c:pt>
              </c:strCache>
            </c:strRef>
          </c:tx>
          <c:spPr>
            <a:ln w="22225" cap="rnd">
              <a:solidFill>
                <a:schemeClr val="accent3"/>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trade!$B$8:$BJ$8</c:f>
              <c:numCache>
                <c:formatCode>General</c:formatCode>
                <c:ptCount val="61"/>
                <c:pt idx="35">
                  <c:v>10.92446</c:v>
                </c:pt>
                <c:pt idx="36">
                  <c:v>11.376750000000001</c:v>
                </c:pt>
                <c:pt idx="37">
                  <c:v>9.9484260000000013</c:v>
                </c:pt>
                <c:pt idx="38">
                  <c:v>6.6091140000000017</c:v>
                </c:pt>
                <c:pt idx="39">
                  <c:v>3.3464700000000001</c:v>
                </c:pt>
                <c:pt idx="40">
                  <c:v>-2.8577999999999548E-2</c:v>
                </c:pt>
                <c:pt idx="41">
                  <c:v>-1.8398420000000009</c:v>
                </c:pt>
                <c:pt idx="42">
                  <c:v>-3.5298880000000032</c:v>
                </c:pt>
                <c:pt idx="43">
                  <c:v>-4.9652539999999981</c:v>
                </c:pt>
                <c:pt idx="44">
                  <c:v>-6.4882530000000003</c:v>
                </c:pt>
                <c:pt idx="45">
                  <c:v>-8.1790240000000018</c:v>
                </c:pt>
                <c:pt idx="46">
                  <c:v>-10.129722000000001</c:v>
                </c:pt>
                <c:pt idx="47">
                  <c:v>-11.680880999999999</c:v>
                </c:pt>
                <c:pt idx="48">
                  <c:v>-12.817800000000002</c:v>
                </c:pt>
                <c:pt idx="49">
                  <c:v>-14.104752000000001</c:v>
                </c:pt>
                <c:pt idx="50">
                  <c:v>-15.530014000000001</c:v>
                </c:pt>
                <c:pt idx="51">
                  <c:v>-16.726313999999999</c:v>
                </c:pt>
                <c:pt idx="52">
                  <c:v>-18.069870999999999</c:v>
                </c:pt>
                <c:pt idx="53">
                  <c:v>-19.060562000000001</c:v>
                </c:pt>
                <c:pt idx="54">
                  <c:v>-19.755220999999999</c:v>
                </c:pt>
                <c:pt idx="55">
                  <c:v>-20.288615999999998</c:v>
                </c:pt>
                <c:pt idx="56">
                  <c:v>-20.573471000000001</c:v>
                </c:pt>
                <c:pt idx="57">
                  <c:v>-20.799644000000001</c:v>
                </c:pt>
                <c:pt idx="58">
                  <c:v>-21.245794000000004</c:v>
                </c:pt>
                <c:pt idx="59">
                  <c:v>-21.671962000000001</c:v>
                </c:pt>
                <c:pt idx="60">
                  <c:v>-22.090976999999999</c:v>
                </c:pt>
              </c:numCache>
            </c:numRef>
          </c:val>
          <c:smooth val="0"/>
        </c:ser>
        <c:ser>
          <c:idx val="0"/>
          <c:order val="6"/>
          <c:tx>
            <c:strRef>
              <c:f>trade!$A$2</c:f>
              <c:strCache>
                <c:ptCount val="1"/>
                <c:pt idx="0">
                  <c:v>REF</c:v>
                </c:pt>
              </c:strCache>
            </c:strRef>
          </c:tx>
          <c:spPr>
            <a:ln w="22225" cap="rnd">
              <a:solidFill>
                <a:schemeClr val="tx2"/>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trade!$B$2:$BJ$2</c:f>
              <c:numCache>
                <c:formatCode>General</c:formatCode>
                <c:ptCount val="61"/>
                <c:pt idx="0">
                  <c:v>12.101464</c:v>
                </c:pt>
                <c:pt idx="1">
                  <c:v>9.4117859999999993</c:v>
                </c:pt>
                <c:pt idx="2">
                  <c:v>7.2534800000000006</c:v>
                </c:pt>
                <c:pt idx="3">
                  <c:v>8.0588709999999999</c:v>
                </c:pt>
                <c:pt idx="4">
                  <c:v>8.6845790000000012</c:v>
                </c:pt>
                <c:pt idx="5">
                  <c:v>7.5843970000000009</c:v>
                </c:pt>
                <c:pt idx="6">
                  <c:v>10.129922999999998</c:v>
                </c:pt>
                <c:pt idx="7">
                  <c:v>11.586273</c:v>
                </c:pt>
                <c:pt idx="8">
                  <c:v>12.929476999999999</c:v>
                </c:pt>
                <c:pt idx="9">
                  <c:v>14.105398000000001</c:v>
                </c:pt>
                <c:pt idx="10">
                  <c:v>14.064774</c:v>
                </c:pt>
                <c:pt idx="11">
                  <c:v>13.193856000000002</c:v>
                </c:pt>
                <c:pt idx="12">
                  <c:v>14.435262</c:v>
                </c:pt>
                <c:pt idx="13">
                  <c:v>16.991661999999998</c:v>
                </c:pt>
                <c:pt idx="14">
                  <c:v>18.271387999999998</c:v>
                </c:pt>
                <c:pt idx="15">
                  <c:v>17.683719</c:v>
                </c:pt>
                <c:pt idx="16">
                  <c:v>19.020703999999999</c:v>
                </c:pt>
                <c:pt idx="17">
                  <c:v>20.625845000000002</c:v>
                </c:pt>
                <c:pt idx="18">
                  <c:v>22.235773999999999</c:v>
                </c:pt>
                <c:pt idx="19">
                  <c:v>23.482793000000001</c:v>
                </c:pt>
                <c:pt idx="20">
                  <c:v>24.903597999999999</c:v>
                </c:pt>
                <c:pt idx="21">
                  <c:v>26.321065999999998</c:v>
                </c:pt>
                <c:pt idx="22">
                  <c:v>25.722303</c:v>
                </c:pt>
                <c:pt idx="23">
                  <c:v>26.993817</c:v>
                </c:pt>
                <c:pt idx="24">
                  <c:v>29.140891000000003</c:v>
                </c:pt>
                <c:pt idx="25">
                  <c:v>30.197381999999998</c:v>
                </c:pt>
                <c:pt idx="26">
                  <c:v>29.921453</c:v>
                </c:pt>
                <c:pt idx="27">
                  <c:v>29.340723999999998</c:v>
                </c:pt>
                <c:pt idx="28">
                  <c:v>26.021185000000003</c:v>
                </c:pt>
                <c:pt idx="29">
                  <c:v>22.770154999999999</c:v>
                </c:pt>
                <c:pt idx="30">
                  <c:v>21.689881</c:v>
                </c:pt>
                <c:pt idx="31">
                  <c:v>18.375311</c:v>
                </c:pt>
                <c:pt idx="32">
                  <c:v>15.800793999999998</c:v>
                </c:pt>
                <c:pt idx="33">
                  <c:v>12.835020999999999</c:v>
                </c:pt>
                <c:pt idx="34">
                  <c:v>10.971211</c:v>
                </c:pt>
                <c:pt idx="35">
                  <c:v>10.92446</c:v>
                </c:pt>
                <c:pt idx="36">
                  <c:v>11.46048</c:v>
                </c:pt>
                <c:pt idx="37">
                  <c:v>10.775545000000001</c:v>
                </c:pt>
                <c:pt idx="38">
                  <c:v>8.3857579999999992</c:v>
                </c:pt>
                <c:pt idx="39">
                  <c:v>5.9921340000000001</c:v>
                </c:pt>
                <c:pt idx="40">
                  <c:v>3.8027990000000003</c:v>
                </c:pt>
                <c:pt idx="41">
                  <c:v>2.9188810000000025</c:v>
                </c:pt>
                <c:pt idx="42">
                  <c:v>2.2372250000000022</c:v>
                </c:pt>
                <c:pt idx="43">
                  <c:v>1.3378829999999979</c:v>
                </c:pt>
                <c:pt idx="44">
                  <c:v>0.81869099999999762</c:v>
                </c:pt>
                <c:pt idx="45">
                  <c:v>0.22995200000000082</c:v>
                </c:pt>
                <c:pt idx="46">
                  <c:v>-0.4302679999999981</c:v>
                </c:pt>
                <c:pt idx="47">
                  <c:v>-0.8737780000000015</c:v>
                </c:pt>
                <c:pt idx="48">
                  <c:v>-1.2240050000000018</c:v>
                </c:pt>
                <c:pt idx="49">
                  <c:v>-1.5454220000000021</c:v>
                </c:pt>
                <c:pt idx="50">
                  <c:v>-1.8497009999999996</c:v>
                </c:pt>
                <c:pt idx="51">
                  <c:v>-1.9115450000000003</c:v>
                </c:pt>
                <c:pt idx="52">
                  <c:v>-1.998861999999999</c:v>
                </c:pt>
                <c:pt idx="53">
                  <c:v>-1.9664590000000004</c:v>
                </c:pt>
                <c:pt idx="54">
                  <c:v>-1.8571260000000009</c:v>
                </c:pt>
                <c:pt idx="55">
                  <c:v>-1.9616199999999999</c:v>
                </c:pt>
                <c:pt idx="56">
                  <c:v>-2.0854700000000008</c:v>
                </c:pt>
                <c:pt idx="57">
                  <c:v>-2.1392120000000006</c:v>
                </c:pt>
                <c:pt idx="58">
                  <c:v>-2.1138690000000011</c:v>
                </c:pt>
                <c:pt idx="59">
                  <c:v>-1.8688029999999998</c:v>
                </c:pt>
                <c:pt idx="60">
                  <c:v>-1.7060630000000003</c:v>
                </c:pt>
              </c:numCache>
            </c:numRef>
          </c:val>
          <c:smooth val="0"/>
        </c:ser>
        <c:dLbls>
          <c:showLegendKey val="0"/>
          <c:showVal val="0"/>
          <c:showCatName val="0"/>
          <c:showSerName val="0"/>
          <c:showPercent val="0"/>
          <c:showBubbleSize val="0"/>
        </c:dLbls>
        <c:smooth val="0"/>
        <c:axId val="187545200"/>
        <c:axId val="187545760"/>
      </c:lineChart>
      <c:catAx>
        <c:axId val="187545200"/>
        <c:scaling>
          <c:orientation val="minMax"/>
        </c:scaling>
        <c:delete val="0"/>
        <c:axPos val="b"/>
        <c:numFmt formatCode="General" sourceLinked="1"/>
        <c:majorTickMark val="cross"/>
        <c:minorTickMark val="none"/>
        <c:tickLblPos val="low"/>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7545760"/>
        <c:crosses val="autoZero"/>
        <c:auto val="1"/>
        <c:lblAlgn val="ctr"/>
        <c:lblOffset val="100"/>
        <c:tickLblSkip val="10"/>
        <c:tickMarkSkip val="10"/>
        <c:noMultiLvlLbl val="0"/>
      </c:catAx>
      <c:valAx>
        <c:axId val="187545760"/>
        <c:scaling>
          <c:orientation val="minMax"/>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7545200"/>
        <c:crosses val="autoZero"/>
        <c:crossBetween val="midCat"/>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5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1366704161979753E-2"/>
          <c:y val="7.7155108420184373E-2"/>
          <c:w val="0.78138170228721415"/>
          <c:h val="0.81726471275237877"/>
        </c:manualLayout>
      </c:layout>
      <c:scatterChart>
        <c:scatterStyle val="lineMarker"/>
        <c:varyColors val="0"/>
        <c:ser>
          <c:idx val="0"/>
          <c:order val="0"/>
          <c:tx>
            <c:strRef>
              <c:f>'Industrial Sector'!$C$4</c:f>
              <c:strCache>
                <c:ptCount val="1"/>
                <c:pt idx="0">
                  <c:v>highrt</c:v>
                </c:pt>
              </c:strCache>
            </c:strRef>
          </c:tx>
          <c:spPr>
            <a:ln w="22225" cap="rnd">
              <a:solidFill>
                <a:schemeClr val="accent3"/>
              </a:solidFill>
              <a:round/>
            </a:ln>
            <a:effectLst/>
          </c:spPr>
          <c:marker>
            <c:symbol val="none"/>
          </c:marker>
          <c:xVal>
            <c:numRef>
              <c:f>'Industrial Sector'!$D$3:$BL$3</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xVal>
          <c:yVal>
            <c:numRef>
              <c:f>'Industrial Sector'!$D$4:$BL$4</c:f>
              <c:numCache>
                <c:formatCode>General</c:formatCode>
                <c:ptCount val="61"/>
                <c:pt idx="0">
                  <c:v>25.410868000000004</c:v>
                </c:pt>
                <c:pt idx="1">
                  <c:v>24.151549000000003</c:v>
                </c:pt>
                <c:pt idx="2">
                  <c:v>21.616237000000002</c:v>
                </c:pt>
                <c:pt idx="3">
                  <c:v>21.211244999999998</c:v>
                </c:pt>
                <c:pt idx="4">
                  <c:v>23.043809</c:v>
                </c:pt>
                <c:pt idx="5">
                  <c:v>22.311409000000001</c:v>
                </c:pt>
                <c:pt idx="6">
                  <c:v>21.928472000000003</c:v>
                </c:pt>
                <c:pt idx="7">
                  <c:v>22.872793000000001</c:v>
                </c:pt>
                <c:pt idx="8">
                  <c:v>23.881089000000003</c:v>
                </c:pt>
                <c:pt idx="9">
                  <c:v>24.001854000000002</c:v>
                </c:pt>
                <c:pt idx="10">
                  <c:v>24.401406000000001</c:v>
                </c:pt>
                <c:pt idx="11">
                  <c:v>24.044526999999999</c:v>
                </c:pt>
                <c:pt idx="12">
                  <c:v>25.040635999999999</c:v>
                </c:pt>
                <c:pt idx="13">
                  <c:v>25.059349000000001</c:v>
                </c:pt>
                <c:pt idx="14">
                  <c:v>25.772701999999999</c:v>
                </c:pt>
                <c:pt idx="15">
                  <c:v>26.112569000000004</c:v>
                </c:pt>
                <c:pt idx="16">
                  <c:v>26.912897999999998</c:v>
                </c:pt>
                <c:pt idx="17">
                  <c:v>27.181177000000002</c:v>
                </c:pt>
                <c:pt idx="18">
                  <c:v>26.695328999999997</c:v>
                </c:pt>
                <c:pt idx="19">
                  <c:v>26.502016000000005</c:v>
                </c:pt>
                <c:pt idx="20">
                  <c:v>26.389092000000002</c:v>
                </c:pt>
                <c:pt idx="21">
                  <c:v>25.164035000000002</c:v>
                </c:pt>
                <c:pt idx="22">
                  <c:v>25.116066</c:v>
                </c:pt>
                <c:pt idx="23">
                  <c:v>24.937354000000003</c:v>
                </c:pt>
                <c:pt idx="24">
                  <c:v>25.746538999999999</c:v>
                </c:pt>
                <c:pt idx="25">
                  <c:v>24.843481000000001</c:v>
                </c:pt>
                <c:pt idx="26">
                  <c:v>24.918634000000001</c:v>
                </c:pt>
                <c:pt idx="27">
                  <c:v>24.84477</c:v>
                </c:pt>
                <c:pt idx="28">
                  <c:v>23.931616999999999</c:v>
                </c:pt>
                <c:pt idx="29">
                  <c:v>21.909654</c:v>
                </c:pt>
                <c:pt idx="30">
                  <c:v>23.597427</c:v>
                </c:pt>
                <c:pt idx="31">
                  <c:v>23.826188999999996</c:v>
                </c:pt>
                <c:pt idx="32">
                  <c:v>24.099764</c:v>
                </c:pt>
                <c:pt idx="33">
                  <c:v>24.637798000000004</c:v>
                </c:pt>
                <c:pt idx="34">
                  <c:v>24.825241999999999</c:v>
                </c:pt>
                <c:pt idx="35">
                  <c:v>24.667232000000002</c:v>
                </c:pt>
                <c:pt idx="36">
                  <c:v>24.571959</c:v>
                </c:pt>
                <c:pt idx="37">
                  <c:v>24.981636000000002</c:v>
                </c:pt>
                <c:pt idx="38">
                  <c:v>25.931806999999999</c:v>
                </c:pt>
                <c:pt idx="39">
                  <c:v>26.542256999999999</c:v>
                </c:pt>
                <c:pt idx="40">
                  <c:v>26.817623000000001</c:v>
                </c:pt>
                <c:pt idx="41">
                  <c:v>27.219518999999998</c:v>
                </c:pt>
                <c:pt idx="42">
                  <c:v>27.723746999999999</c:v>
                </c:pt>
                <c:pt idx="43">
                  <c:v>28.227924000000002</c:v>
                </c:pt>
                <c:pt idx="44">
                  <c:v>28.607081999999998</c:v>
                </c:pt>
                <c:pt idx="45">
                  <c:v>28.858820000000001</c:v>
                </c:pt>
                <c:pt idx="46">
                  <c:v>29.106770000000001</c:v>
                </c:pt>
                <c:pt idx="47">
                  <c:v>29.163774</c:v>
                </c:pt>
                <c:pt idx="48">
                  <c:v>29.288</c:v>
                </c:pt>
                <c:pt idx="49">
                  <c:v>29.419816999999998</c:v>
                </c:pt>
                <c:pt idx="50">
                  <c:v>29.513691000000001</c:v>
                </c:pt>
                <c:pt idx="51">
                  <c:v>29.551767000000002</c:v>
                </c:pt>
                <c:pt idx="52">
                  <c:v>29.669972999999999</c:v>
                </c:pt>
                <c:pt idx="53">
                  <c:v>29.808993999999998</c:v>
                </c:pt>
                <c:pt idx="54">
                  <c:v>30.020021</c:v>
                </c:pt>
                <c:pt idx="55">
                  <c:v>30.202643999999999</c:v>
                </c:pt>
                <c:pt idx="56">
                  <c:v>30.406981999999999</c:v>
                </c:pt>
                <c:pt idx="57">
                  <c:v>30.540054000000001</c:v>
                </c:pt>
                <c:pt idx="58">
                  <c:v>30.759342</c:v>
                </c:pt>
                <c:pt idx="59">
                  <c:v>30.943034999999998</c:v>
                </c:pt>
                <c:pt idx="60">
                  <c:v>31.095253</c:v>
                </c:pt>
              </c:numCache>
            </c:numRef>
          </c:yVal>
          <c:smooth val="0"/>
        </c:ser>
        <c:ser>
          <c:idx val="2"/>
          <c:order val="1"/>
          <c:tx>
            <c:strRef>
              <c:f>'Industrial Sector'!$C$6</c:f>
              <c:strCache>
                <c:ptCount val="1"/>
                <c:pt idx="0">
                  <c:v>lowrt</c:v>
                </c:pt>
              </c:strCache>
            </c:strRef>
          </c:tx>
          <c:spPr>
            <a:ln w="22225" cap="rnd">
              <a:solidFill>
                <a:schemeClr val="accent2"/>
              </a:solidFill>
              <a:round/>
            </a:ln>
            <a:effectLst/>
          </c:spPr>
          <c:marker>
            <c:symbol val="none"/>
          </c:marker>
          <c:xVal>
            <c:numRef>
              <c:f>'Industrial Sector'!$D$1:$BL$1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xVal>
          <c:yVal>
            <c:numRef>
              <c:f>'Industrial Sector'!$D$6:$BL$6</c:f>
              <c:numCache>
                <c:formatCode>General</c:formatCode>
                <c:ptCount val="61"/>
                <c:pt idx="0">
                  <c:v>25.410868000000004</c:v>
                </c:pt>
                <c:pt idx="1">
                  <c:v>24.151549000000003</c:v>
                </c:pt>
                <c:pt idx="2">
                  <c:v>21.616237000000002</c:v>
                </c:pt>
                <c:pt idx="3">
                  <c:v>21.211244999999998</c:v>
                </c:pt>
                <c:pt idx="4">
                  <c:v>23.043809</c:v>
                </c:pt>
                <c:pt idx="5">
                  <c:v>22.311409000000001</c:v>
                </c:pt>
                <c:pt idx="6">
                  <c:v>21.928472000000003</c:v>
                </c:pt>
                <c:pt idx="7">
                  <c:v>22.872793000000001</c:v>
                </c:pt>
                <c:pt idx="8">
                  <c:v>23.881089000000003</c:v>
                </c:pt>
                <c:pt idx="9">
                  <c:v>24.001854000000002</c:v>
                </c:pt>
                <c:pt idx="10">
                  <c:v>24.401406000000001</c:v>
                </c:pt>
                <c:pt idx="11">
                  <c:v>24.044526999999999</c:v>
                </c:pt>
                <c:pt idx="12">
                  <c:v>25.040635999999999</c:v>
                </c:pt>
                <c:pt idx="13">
                  <c:v>25.059349000000001</c:v>
                </c:pt>
                <c:pt idx="14">
                  <c:v>25.772701999999999</c:v>
                </c:pt>
                <c:pt idx="15">
                  <c:v>26.112569000000004</c:v>
                </c:pt>
                <c:pt idx="16">
                  <c:v>26.912897999999998</c:v>
                </c:pt>
                <c:pt idx="17">
                  <c:v>27.181177000000002</c:v>
                </c:pt>
                <c:pt idx="18">
                  <c:v>26.695328999999997</c:v>
                </c:pt>
                <c:pt idx="19">
                  <c:v>26.502016000000005</c:v>
                </c:pt>
                <c:pt idx="20">
                  <c:v>26.389092000000002</c:v>
                </c:pt>
                <c:pt idx="21">
                  <c:v>25.164035000000002</c:v>
                </c:pt>
                <c:pt idx="22">
                  <c:v>25.116066</c:v>
                </c:pt>
                <c:pt idx="23">
                  <c:v>24.937354000000003</c:v>
                </c:pt>
                <c:pt idx="24">
                  <c:v>25.746538999999999</c:v>
                </c:pt>
                <c:pt idx="25">
                  <c:v>24.843481000000001</c:v>
                </c:pt>
                <c:pt idx="26">
                  <c:v>24.918634000000001</c:v>
                </c:pt>
                <c:pt idx="27">
                  <c:v>24.84477</c:v>
                </c:pt>
                <c:pt idx="28">
                  <c:v>23.931616999999999</c:v>
                </c:pt>
                <c:pt idx="29">
                  <c:v>21.909654</c:v>
                </c:pt>
                <c:pt idx="30">
                  <c:v>23.597427</c:v>
                </c:pt>
                <c:pt idx="31">
                  <c:v>23.826188999999996</c:v>
                </c:pt>
                <c:pt idx="32">
                  <c:v>24.099764</c:v>
                </c:pt>
                <c:pt idx="33">
                  <c:v>24.637798000000004</c:v>
                </c:pt>
                <c:pt idx="34">
                  <c:v>24.825241999999999</c:v>
                </c:pt>
                <c:pt idx="35">
                  <c:v>24.667232000000002</c:v>
                </c:pt>
                <c:pt idx="36">
                  <c:v>24.532999</c:v>
                </c:pt>
                <c:pt idx="37">
                  <c:v>24.894926000000002</c:v>
                </c:pt>
                <c:pt idx="38">
                  <c:v>25.628077000000001</c:v>
                </c:pt>
                <c:pt idx="39">
                  <c:v>26.373038999999999</c:v>
                </c:pt>
                <c:pt idx="40">
                  <c:v>26.647960999999999</c:v>
                </c:pt>
                <c:pt idx="41">
                  <c:v>27.042679</c:v>
                </c:pt>
                <c:pt idx="42">
                  <c:v>27.443484999999999</c:v>
                </c:pt>
                <c:pt idx="43">
                  <c:v>27.701198999999999</c:v>
                </c:pt>
                <c:pt idx="44">
                  <c:v>27.732413999999999</c:v>
                </c:pt>
                <c:pt idx="45">
                  <c:v>27.669235</c:v>
                </c:pt>
                <c:pt idx="46">
                  <c:v>27.605169</c:v>
                </c:pt>
                <c:pt idx="47">
                  <c:v>27.517932999999999</c:v>
                </c:pt>
                <c:pt idx="48">
                  <c:v>27.437646999999998</c:v>
                </c:pt>
                <c:pt idx="49">
                  <c:v>27.401329</c:v>
                </c:pt>
                <c:pt idx="50">
                  <c:v>27.426867999999999</c:v>
                </c:pt>
                <c:pt idx="51">
                  <c:v>27.494398</c:v>
                </c:pt>
                <c:pt idx="52">
                  <c:v>27.596185999999999</c:v>
                </c:pt>
                <c:pt idx="53">
                  <c:v>27.682858</c:v>
                </c:pt>
                <c:pt idx="54">
                  <c:v>27.900863999999999</c:v>
                </c:pt>
                <c:pt idx="55">
                  <c:v>28.052230999999999</c:v>
                </c:pt>
                <c:pt idx="56">
                  <c:v>28.184072</c:v>
                </c:pt>
                <c:pt idx="57">
                  <c:v>28.315681000000001</c:v>
                </c:pt>
                <c:pt idx="58">
                  <c:v>28.533460999999999</c:v>
                </c:pt>
                <c:pt idx="59">
                  <c:v>28.728954000000002</c:v>
                </c:pt>
                <c:pt idx="60">
                  <c:v>28.926214000000002</c:v>
                </c:pt>
              </c:numCache>
            </c:numRef>
          </c:yVal>
          <c:smooth val="0"/>
        </c:ser>
        <c:ser>
          <c:idx val="3"/>
          <c:order val="2"/>
          <c:tx>
            <c:strRef>
              <c:f>'Industrial Sector'!$C$7</c:f>
              <c:strCache>
                <c:ptCount val="1"/>
                <c:pt idx="0">
                  <c:v>highpric</c:v>
                </c:pt>
              </c:strCache>
            </c:strRef>
          </c:tx>
          <c:spPr>
            <a:ln w="22225" cap="rnd">
              <a:solidFill>
                <a:schemeClr val="accent4"/>
              </a:solidFill>
              <a:round/>
            </a:ln>
            <a:effectLst/>
          </c:spPr>
          <c:marker>
            <c:symbol val="none"/>
          </c:marker>
          <c:xVal>
            <c:numRef>
              <c:f>'Industrial Sector'!$D$3:$BL$3</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xVal>
          <c:yVal>
            <c:numRef>
              <c:f>'Industrial Sector'!$D$7:$BL$7</c:f>
              <c:numCache>
                <c:formatCode>General</c:formatCode>
                <c:ptCount val="61"/>
                <c:pt idx="0">
                  <c:v>25.410868000000004</c:v>
                </c:pt>
                <c:pt idx="1">
                  <c:v>24.151549000000003</c:v>
                </c:pt>
                <c:pt idx="2">
                  <c:v>21.616237000000002</c:v>
                </c:pt>
                <c:pt idx="3">
                  <c:v>21.211244999999998</c:v>
                </c:pt>
                <c:pt idx="4">
                  <c:v>23.043809</c:v>
                </c:pt>
                <c:pt idx="5">
                  <c:v>22.311409000000001</c:v>
                </c:pt>
                <c:pt idx="6">
                  <c:v>21.928472000000003</c:v>
                </c:pt>
                <c:pt idx="7">
                  <c:v>22.872793000000001</c:v>
                </c:pt>
                <c:pt idx="8">
                  <c:v>23.881089000000003</c:v>
                </c:pt>
                <c:pt idx="9">
                  <c:v>24.001854000000002</c:v>
                </c:pt>
                <c:pt idx="10">
                  <c:v>24.401406000000001</c:v>
                </c:pt>
                <c:pt idx="11">
                  <c:v>24.044526999999999</c:v>
                </c:pt>
                <c:pt idx="12">
                  <c:v>25.040635999999999</c:v>
                </c:pt>
                <c:pt idx="13">
                  <c:v>25.059349000000001</c:v>
                </c:pt>
                <c:pt idx="14">
                  <c:v>25.772701999999999</c:v>
                </c:pt>
                <c:pt idx="15">
                  <c:v>26.112569000000004</c:v>
                </c:pt>
                <c:pt idx="16">
                  <c:v>26.912897999999998</c:v>
                </c:pt>
                <c:pt idx="17">
                  <c:v>27.181177000000002</c:v>
                </c:pt>
                <c:pt idx="18">
                  <c:v>26.695328999999997</c:v>
                </c:pt>
                <c:pt idx="19">
                  <c:v>26.502016000000005</c:v>
                </c:pt>
                <c:pt idx="20">
                  <c:v>26.389092000000002</c:v>
                </c:pt>
                <c:pt idx="21">
                  <c:v>25.164035000000002</c:v>
                </c:pt>
                <c:pt idx="22">
                  <c:v>25.116066</c:v>
                </c:pt>
                <c:pt idx="23">
                  <c:v>24.937354000000003</c:v>
                </c:pt>
                <c:pt idx="24">
                  <c:v>25.746538999999999</c:v>
                </c:pt>
                <c:pt idx="25">
                  <c:v>24.843481000000001</c:v>
                </c:pt>
                <c:pt idx="26">
                  <c:v>24.918634000000001</c:v>
                </c:pt>
                <c:pt idx="27">
                  <c:v>24.84477</c:v>
                </c:pt>
                <c:pt idx="28">
                  <c:v>23.931616999999999</c:v>
                </c:pt>
                <c:pt idx="29">
                  <c:v>21.909654</c:v>
                </c:pt>
                <c:pt idx="30">
                  <c:v>23.597427</c:v>
                </c:pt>
                <c:pt idx="31">
                  <c:v>23.826188999999996</c:v>
                </c:pt>
                <c:pt idx="32">
                  <c:v>24.099764</c:v>
                </c:pt>
                <c:pt idx="33">
                  <c:v>24.637798000000004</c:v>
                </c:pt>
                <c:pt idx="34">
                  <c:v>24.825241999999999</c:v>
                </c:pt>
                <c:pt idx="35">
                  <c:v>24.667232000000002</c:v>
                </c:pt>
                <c:pt idx="36">
                  <c:v>24.553066000000001</c:v>
                </c:pt>
                <c:pt idx="37">
                  <c:v>25.110561000000001</c:v>
                </c:pt>
                <c:pt idx="38">
                  <c:v>26.102461000000002</c:v>
                </c:pt>
                <c:pt idx="39">
                  <c:v>26.742483</c:v>
                </c:pt>
                <c:pt idx="40">
                  <c:v>27.240048999999999</c:v>
                </c:pt>
                <c:pt idx="41">
                  <c:v>27.908660999999999</c:v>
                </c:pt>
                <c:pt idx="42">
                  <c:v>28.426468</c:v>
                </c:pt>
                <c:pt idx="43">
                  <c:v>28.974781</c:v>
                </c:pt>
                <c:pt idx="44">
                  <c:v>29.448288000000002</c:v>
                </c:pt>
                <c:pt idx="45">
                  <c:v>29.756464000000001</c:v>
                </c:pt>
                <c:pt idx="46">
                  <c:v>30.084229000000001</c:v>
                </c:pt>
                <c:pt idx="47">
                  <c:v>30.428097000000001</c:v>
                </c:pt>
                <c:pt idx="48">
                  <c:v>30.667273999999999</c:v>
                </c:pt>
                <c:pt idx="49">
                  <c:v>30.961884999999999</c:v>
                </c:pt>
                <c:pt idx="50">
                  <c:v>31.287889</c:v>
                </c:pt>
                <c:pt idx="51">
                  <c:v>31.622758999999999</c:v>
                </c:pt>
                <c:pt idx="52">
                  <c:v>32.015064000000002</c:v>
                </c:pt>
                <c:pt idx="53">
                  <c:v>32.282490000000003</c:v>
                </c:pt>
                <c:pt idx="54">
                  <c:v>32.642837999999998</c:v>
                </c:pt>
                <c:pt idx="55">
                  <c:v>32.923575999999997</c:v>
                </c:pt>
                <c:pt idx="56">
                  <c:v>33.239871999999998</c:v>
                </c:pt>
                <c:pt idx="57">
                  <c:v>33.533214999999998</c:v>
                </c:pt>
                <c:pt idx="58">
                  <c:v>33.918582999999998</c:v>
                </c:pt>
                <c:pt idx="59">
                  <c:v>34.289985999999999</c:v>
                </c:pt>
                <c:pt idx="60">
                  <c:v>34.552582000000001</c:v>
                </c:pt>
              </c:numCache>
            </c:numRef>
          </c:yVal>
          <c:smooth val="0"/>
        </c:ser>
        <c:ser>
          <c:idx val="4"/>
          <c:order val="3"/>
          <c:tx>
            <c:strRef>
              <c:f>'Industrial Sector'!$C$8</c:f>
              <c:strCache>
                <c:ptCount val="1"/>
                <c:pt idx="0">
                  <c:v>lowprice</c:v>
                </c:pt>
              </c:strCache>
            </c:strRef>
          </c:tx>
          <c:spPr>
            <a:ln w="22225" cap="rnd">
              <a:solidFill>
                <a:schemeClr val="accent5"/>
              </a:solidFill>
              <a:round/>
            </a:ln>
            <a:effectLst/>
          </c:spPr>
          <c:marker>
            <c:symbol val="none"/>
          </c:marker>
          <c:xVal>
            <c:numRef>
              <c:f>'Industrial Sector'!$D$3:$BL$3</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xVal>
          <c:yVal>
            <c:numRef>
              <c:f>'Industrial Sector'!$D$8:$BL$8</c:f>
              <c:numCache>
                <c:formatCode>General</c:formatCode>
                <c:ptCount val="61"/>
                <c:pt idx="0">
                  <c:v>25.410868000000004</c:v>
                </c:pt>
                <c:pt idx="1">
                  <c:v>24.151549000000003</c:v>
                </c:pt>
                <c:pt idx="2">
                  <c:v>21.616237000000002</c:v>
                </c:pt>
                <c:pt idx="3">
                  <c:v>21.211244999999998</c:v>
                </c:pt>
                <c:pt idx="4">
                  <c:v>23.043809</c:v>
                </c:pt>
                <c:pt idx="5">
                  <c:v>22.311409000000001</c:v>
                </c:pt>
                <c:pt idx="6">
                  <c:v>21.928472000000003</c:v>
                </c:pt>
                <c:pt idx="7">
                  <c:v>22.872793000000001</c:v>
                </c:pt>
                <c:pt idx="8">
                  <c:v>23.881089000000003</c:v>
                </c:pt>
                <c:pt idx="9">
                  <c:v>24.001854000000002</c:v>
                </c:pt>
                <c:pt idx="10">
                  <c:v>24.401406000000001</c:v>
                </c:pt>
                <c:pt idx="11">
                  <c:v>24.044526999999999</c:v>
                </c:pt>
                <c:pt idx="12">
                  <c:v>25.040635999999999</c:v>
                </c:pt>
                <c:pt idx="13">
                  <c:v>25.059349000000001</c:v>
                </c:pt>
                <c:pt idx="14">
                  <c:v>25.772701999999999</c:v>
                </c:pt>
                <c:pt idx="15">
                  <c:v>26.112569000000004</c:v>
                </c:pt>
                <c:pt idx="16">
                  <c:v>26.912897999999998</c:v>
                </c:pt>
                <c:pt idx="17">
                  <c:v>27.181177000000002</c:v>
                </c:pt>
                <c:pt idx="18">
                  <c:v>26.695328999999997</c:v>
                </c:pt>
                <c:pt idx="19">
                  <c:v>26.502016000000005</c:v>
                </c:pt>
                <c:pt idx="20">
                  <c:v>26.389092000000002</c:v>
                </c:pt>
                <c:pt idx="21">
                  <c:v>25.164035000000002</c:v>
                </c:pt>
                <c:pt idx="22">
                  <c:v>25.116066</c:v>
                </c:pt>
                <c:pt idx="23">
                  <c:v>24.937354000000003</c:v>
                </c:pt>
                <c:pt idx="24">
                  <c:v>25.746538999999999</c:v>
                </c:pt>
                <c:pt idx="25">
                  <c:v>24.843481000000001</c:v>
                </c:pt>
                <c:pt idx="26">
                  <c:v>24.918634000000001</c:v>
                </c:pt>
                <c:pt idx="27">
                  <c:v>24.84477</c:v>
                </c:pt>
                <c:pt idx="28">
                  <c:v>23.931616999999999</c:v>
                </c:pt>
                <c:pt idx="29">
                  <c:v>21.909654</c:v>
                </c:pt>
                <c:pt idx="30">
                  <c:v>23.597427</c:v>
                </c:pt>
                <c:pt idx="31">
                  <c:v>23.826188999999996</c:v>
                </c:pt>
                <c:pt idx="32">
                  <c:v>24.099764</c:v>
                </c:pt>
                <c:pt idx="33">
                  <c:v>24.637798000000004</c:v>
                </c:pt>
                <c:pt idx="34">
                  <c:v>24.825241999999999</c:v>
                </c:pt>
                <c:pt idx="35">
                  <c:v>24.667232000000002</c:v>
                </c:pt>
                <c:pt idx="36">
                  <c:v>24.521758999999999</c:v>
                </c:pt>
                <c:pt idx="37">
                  <c:v>24.406700000000001</c:v>
                </c:pt>
                <c:pt idx="38">
                  <c:v>25.141998000000001</c:v>
                </c:pt>
                <c:pt idx="39">
                  <c:v>25.671617999999999</c:v>
                </c:pt>
                <c:pt idx="40">
                  <c:v>25.760586</c:v>
                </c:pt>
                <c:pt idx="41">
                  <c:v>26.001894</c:v>
                </c:pt>
                <c:pt idx="42">
                  <c:v>26.432903</c:v>
                </c:pt>
                <c:pt idx="43">
                  <c:v>26.741764</c:v>
                </c:pt>
                <c:pt idx="44">
                  <c:v>26.88822</c:v>
                </c:pt>
                <c:pt idx="45">
                  <c:v>26.854369999999999</c:v>
                </c:pt>
                <c:pt idx="46">
                  <c:v>26.912521000000002</c:v>
                </c:pt>
                <c:pt idx="47">
                  <c:v>26.935877000000001</c:v>
                </c:pt>
                <c:pt idx="48">
                  <c:v>26.936793999999999</c:v>
                </c:pt>
                <c:pt idx="49">
                  <c:v>26.933917999999998</c:v>
                </c:pt>
                <c:pt idx="50">
                  <c:v>27.070415000000001</c:v>
                </c:pt>
                <c:pt idx="51">
                  <c:v>27.114117</c:v>
                </c:pt>
                <c:pt idx="52">
                  <c:v>27.302917000000001</c:v>
                </c:pt>
                <c:pt idx="53">
                  <c:v>27.47945</c:v>
                </c:pt>
                <c:pt idx="54">
                  <c:v>27.732758</c:v>
                </c:pt>
                <c:pt idx="55">
                  <c:v>27.903341000000001</c:v>
                </c:pt>
                <c:pt idx="56">
                  <c:v>28.043234000000002</c:v>
                </c:pt>
                <c:pt idx="57">
                  <c:v>28.239691000000001</c:v>
                </c:pt>
                <c:pt idx="58">
                  <c:v>28.460381999999999</c:v>
                </c:pt>
                <c:pt idx="59">
                  <c:v>28.721848999999999</c:v>
                </c:pt>
                <c:pt idx="60">
                  <c:v>28.946634</c:v>
                </c:pt>
              </c:numCache>
            </c:numRef>
          </c:yVal>
          <c:smooth val="0"/>
        </c:ser>
        <c:ser>
          <c:idx val="1"/>
          <c:order val="4"/>
          <c:tx>
            <c:strRef>
              <c:f>'Industrial Sector'!$C$5</c:f>
              <c:strCache>
                <c:ptCount val="1"/>
                <c:pt idx="0">
                  <c:v>ref</c:v>
                </c:pt>
              </c:strCache>
            </c:strRef>
          </c:tx>
          <c:spPr>
            <a:ln w="22225" cap="rnd">
              <a:solidFill>
                <a:schemeClr val="tx2"/>
              </a:solidFill>
              <a:round/>
            </a:ln>
            <a:effectLst/>
          </c:spPr>
          <c:marker>
            <c:symbol val="none"/>
          </c:marker>
          <c:xVal>
            <c:numRef>
              <c:f>'Industrial Sector'!$D$3:$BL$3</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xVal>
          <c:yVal>
            <c:numRef>
              <c:f>'Industrial Sector'!$D$5:$BL$5</c:f>
              <c:numCache>
                <c:formatCode>General</c:formatCode>
                <c:ptCount val="61"/>
                <c:pt idx="0">
                  <c:v>25.410868000000004</c:v>
                </c:pt>
                <c:pt idx="1">
                  <c:v>24.151549000000003</c:v>
                </c:pt>
                <c:pt idx="2">
                  <c:v>21.616237000000002</c:v>
                </c:pt>
                <c:pt idx="3">
                  <c:v>21.211244999999998</c:v>
                </c:pt>
                <c:pt idx="4">
                  <c:v>23.043809</c:v>
                </c:pt>
                <c:pt idx="5">
                  <c:v>22.311409000000001</c:v>
                </c:pt>
                <c:pt idx="6">
                  <c:v>21.928472000000003</c:v>
                </c:pt>
                <c:pt idx="7">
                  <c:v>22.872793000000001</c:v>
                </c:pt>
                <c:pt idx="8">
                  <c:v>23.881089000000003</c:v>
                </c:pt>
                <c:pt idx="9">
                  <c:v>24.001854000000002</c:v>
                </c:pt>
                <c:pt idx="10">
                  <c:v>24.401406000000001</c:v>
                </c:pt>
                <c:pt idx="11">
                  <c:v>24.044526999999999</c:v>
                </c:pt>
                <c:pt idx="12">
                  <c:v>25.040635999999999</c:v>
                </c:pt>
                <c:pt idx="13">
                  <c:v>25.059349000000001</c:v>
                </c:pt>
                <c:pt idx="14">
                  <c:v>25.772701999999999</c:v>
                </c:pt>
                <c:pt idx="15">
                  <c:v>26.112569000000004</c:v>
                </c:pt>
                <c:pt idx="16">
                  <c:v>26.912897999999998</c:v>
                </c:pt>
                <c:pt idx="17">
                  <c:v>27.181177000000002</c:v>
                </c:pt>
                <c:pt idx="18">
                  <c:v>26.695328999999997</c:v>
                </c:pt>
                <c:pt idx="19">
                  <c:v>26.502016000000005</c:v>
                </c:pt>
                <c:pt idx="20">
                  <c:v>26.389092000000002</c:v>
                </c:pt>
                <c:pt idx="21">
                  <c:v>25.164035000000002</c:v>
                </c:pt>
                <c:pt idx="22">
                  <c:v>25.116066</c:v>
                </c:pt>
                <c:pt idx="23">
                  <c:v>24.937354000000003</c:v>
                </c:pt>
                <c:pt idx="24">
                  <c:v>25.746538999999999</c:v>
                </c:pt>
                <c:pt idx="25">
                  <c:v>24.843481000000001</c:v>
                </c:pt>
                <c:pt idx="26">
                  <c:v>24.918634000000001</c:v>
                </c:pt>
                <c:pt idx="27">
                  <c:v>24.84477</c:v>
                </c:pt>
                <c:pt idx="28">
                  <c:v>23.931616999999999</c:v>
                </c:pt>
                <c:pt idx="29">
                  <c:v>21.909654</c:v>
                </c:pt>
                <c:pt idx="30">
                  <c:v>23.597427</c:v>
                </c:pt>
                <c:pt idx="31">
                  <c:v>23.826188999999996</c:v>
                </c:pt>
                <c:pt idx="32">
                  <c:v>24.099764</c:v>
                </c:pt>
                <c:pt idx="33">
                  <c:v>24.637798000000004</c:v>
                </c:pt>
                <c:pt idx="34">
                  <c:v>24.825241999999999</c:v>
                </c:pt>
                <c:pt idx="35">
                  <c:v>24.667232000000002</c:v>
                </c:pt>
                <c:pt idx="36">
                  <c:v>24.551748</c:v>
                </c:pt>
                <c:pt idx="37">
                  <c:v>24.952908999999998</c:v>
                </c:pt>
                <c:pt idx="38">
                  <c:v>25.803484000000001</c:v>
                </c:pt>
                <c:pt idx="39">
                  <c:v>26.440100000000001</c:v>
                </c:pt>
                <c:pt idx="40">
                  <c:v>26.714603</c:v>
                </c:pt>
                <c:pt idx="41">
                  <c:v>27.11768</c:v>
                </c:pt>
                <c:pt idx="42">
                  <c:v>27.584565999999999</c:v>
                </c:pt>
                <c:pt idx="43">
                  <c:v>28.015476</c:v>
                </c:pt>
                <c:pt idx="44">
                  <c:v>28.278888999999999</c:v>
                </c:pt>
                <c:pt idx="45">
                  <c:v>28.415603999999998</c:v>
                </c:pt>
                <c:pt idx="46">
                  <c:v>28.546562000000002</c:v>
                </c:pt>
                <c:pt idx="47">
                  <c:v>28.460425999999998</c:v>
                </c:pt>
                <c:pt idx="48">
                  <c:v>28.471720000000001</c:v>
                </c:pt>
                <c:pt idx="49">
                  <c:v>28.522970000000001</c:v>
                </c:pt>
                <c:pt idx="50">
                  <c:v>28.617111000000001</c:v>
                </c:pt>
                <c:pt idx="51">
                  <c:v>28.650857999999999</c:v>
                </c:pt>
                <c:pt idx="52">
                  <c:v>28.749683000000001</c:v>
                </c:pt>
                <c:pt idx="53">
                  <c:v>28.860983000000001</c:v>
                </c:pt>
                <c:pt idx="54">
                  <c:v>29.065687</c:v>
                </c:pt>
                <c:pt idx="55">
                  <c:v>29.242820999999999</c:v>
                </c:pt>
                <c:pt idx="56">
                  <c:v>29.441033999999998</c:v>
                </c:pt>
                <c:pt idx="57">
                  <c:v>29.622053000000001</c:v>
                </c:pt>
                <c:pt idx="58">
                  <c:v>29.802182999999999</c:v>
                </c:pt>
                <c:pt idx="59">
                  <c:v>30.048456000000002</c:v>
                </c:pt>
                <c:pt idx="60">
                  <c:v>30.228338000000001</c:v>
                </c:pt>
              </c:numCache>
            </c:numRef>
          </c:yVal>
          <c:smooth val="0"/>
        </c:ser>
        <c:ser>
          <c:idx val="5"/>
          <c:order val="5"/>
          <c:tx>
            <c:strRef>
              <c:f>'Industrial Sector'!$A$9</c:f>
              <c:strCache>
                <c:ptCount val="1"/>
                <c:pt idx="0">
                  <c:v>highmacro</c:v>
                </c:pt>
              </c:strCache>
            </c:strRef>
          </c:tx>
          <c:spPr>
            <a:ln w="22225" cap="rnd">
              <a:solidFill>
                <a:schemeClr val="accent1"/>
              </a:solidFill>
              <a:round/>
            </a:ln>
            <a:effectLst/>
          </c:spPr>
          <c:marker>
            <c:symbol val="none"/>
          </c:marker>
          <c:xVal>
            <c:numRef>
              <c:f>'Industrial Sector'!$D$3:$BL$3</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xVal>
          <c:yVal>
            <c:numRef>
              <c:f>'Industrial Sector'!$D$9:$BL$9</c:f>
              <c:numCache>
                <c:formatCode>General</c:formatCode>
                <c:ptCount val="61"/>
                <c:pt idx="0">
                  <c:v>25.410868000000004</c:v>
                </c:pt>
                <c:pt idx="1">
                  <c:v>24.151549000000003</c:v>
                </c:pt>
                <c:pt idx="2">
                  <c:v>21.616237000000002</c:v>
                </c:pt>
                <c:pt idx="3">
                  <c:v>21.211244999999998</c:v>
                </c:pt>
                <c:pt idx="4">
                  <c:v>23.043809</c:v>
                </c:pt>
                <c:pt idx="5">
                  <c:v>22.311409000000001</c:v>
                </c:pt>
                <c:pt idx="6">
                  <c:v>21.928472000000003</c:v>
                </c:pt>
                <c:pt idx="7">
                  <c:v>22.872793000000001</c:v>
                </c:pt>
                <c:pt idx="8">
                  <c:v>23.881089000000003</c:v>
                </c:pt>
                <c:pt idx="9">
                  <c:v>24.001854000000002</c:v>
                </c:pt>
                <c:pt idx="10">
                  <c:v>24.401406000000001</c:v>
                </c:pt>
                <c:pt idx="11">
                  <c:v>24.044526999999999</c:v>
                </c:pt>
                <c:pt idx="12">
                  <c:v>25.040635999999999</c:v>
                </c:pt>
                <c:pt idx="13">
                  <c:v>25.059349000000001</c:v>
                </c:pt>
                <c:pt idx="14">
                  <c:v>25.772701999999999</c:v>
                </c:pt>
                <c:pt idx="15">
                  <c:v>26.112569000000004</c:v>
                </c:pt>
                <c:pt idx="16">
                  <c:v>26.912897999999998</c:v>
                </c:pt>
                <c:pt idx="17">
                  <c:v>27.181177000000002</c:v>
                </c:pt>
                <c:pt idx="18">
                  <c:v>26.695328999999997</c:v>
                </c:pt>
                <c:pt idx="19">
                  <c:v>26.502016000000005</c:v>
                </c:pt>
                <c:pt idx="20">
                  <c:v>26.389092000000002</c:v>
                </c:pt>
                <c:pt idx="21">
                  <c:v>25.164035000000002</c:v>
                </c:pt>
                <c:pt idx="22">
                  <c:v>25.116066</c:v>
                </c:pt>
                <c:pt idx="23">
                  <c:v>24.937354000000003</c:v>
                </c:pt>
                <c:pt idx="24">
                  <c:v>25.746538999999999</c:v>
                </c:pt>
                <c:pt idx="25">
                  <c:v>24.843481000000001</c:v>
                </c:pt>
                <c:pt idx="26">
                  <c:v>24.918634000000001</c:v>
                </c:pt>
                <c:pt idx="27">
                  <c:v>24.84477</c:v>
                </c:pt>
                <c:pt idx="28">
                  <c:v>23.931616999999999</c:v>
                </c:pt>
                <c:pt idx="29">
                  <c:v>21.909654</c:v>
                </c:pt>
                <c:pt idx="30">
                  <c:v>23.597427</c:v>
                </c:pt>
                <c:pt idx="31">
                  <c:v>23.826188999999996</c:v>
                </c:pt>
                <c:pt idx="32">
                  <c:v>24.099764</c:v>
                </c:pt>
                <c:pt idx="33">
                  <c:v>24.637798000000004</c:v>
                </c:pt>
                <c:pt idx="34">
                  <c:v>24.825241999999999</c:v>
                </c:pt>
                <c:pt idx="35">
                  <c:v>24.667232000000002</c:v>
                </c:pt>
                <c:pt idx="36">
                  <c:v>24.553539000000001</c:v>
                </c:pt>
                <c:pt idx="37">
                  <c:v>24.954841999999999</c:v>
                </c:pt>
                <c:pt idx="38">
                  <c:v>25.961447</c:v>
                </c:pt>
                <c:pt idx="39">
                  <c:v>26.704827999999999</c:v>
                </c:pt>
                <c:pt idx="40">
                  <c:v>27.065327</c:v>
                </c:pt>
                <c:pt idx="41">
                  <c:v>27.527529000000001</c:v>
                </c:pt>
                <c:pt idx="42">
                  <c:v>28.061646</c:v>
                </c:pt>
                <c:pt idx="43">
                  <c:v>28.506653</c:v>
                </c:pt>
                <c:pt idx="44">
                  <c:v>28.724262</c:v>
                </c:pt>
                <c:pt idx="45">
                  <c:v>28.803545</c:v>
                </c:pt>
                <c:pt idx="46">
                  <c:v>28.940798000000001</c:v>
                </c:pt>
                <c:pt idx="47">
                  <c:v>29.028213999999998</c:v>
                </c:pt>
                <c:pt idx="48">
                  <c:v>29.111927000000001</c:v>
                </c:pt>
                <c:pt idx="49">
                  <c:v>29.279800000000002</c:v>
                </c:pt>
                <c:pt idx="50">
                  <c:v>29.478770999999998</c:v>
                </c:pt>
                <c:pt idx="51">
                  <c:v>29.693241</c:v>
                </c:pt>
                <c:pt idx="52">
                  <c:v>29.936964</c:v>
                </c:pt>
                <c:pt idx="53">
                  <c:v>30.225159000000001</c:v>
                </c:pt>
                <c:pt idx="54">
                  <c:v>30.631371000000001</c:v>
                </c:pt>
                <c:pt idx="55">
                  <c:v>30.913264999999999</c:v>
                </c:pt>
                <c:pt idx="56">
                  <c:v>31.178097000000001</c:v>
                </c:pt>
                <c:pt idx="57">
                  <c:v>31.436983000000001</c:v>
                </c:pt>
                <c:pt idx="58">
                  <c:v>31.761700000000001</c:v>
                </c:pt>
                <c:pt idx="59">
                  <c:v>32.090282000000002</c:v>
                </c:pt>
                <c:pt idx="60">
                  <c:v>32.435135000000002</c:v>
                </c:pt>
              </c:numCache>
            </c:numRef>
          </c:yVal>
          <c:smooth val="0"/>
        </c:ser>
        <c:ser>
          <c:idx val="6"/>
          <c:order val="6"/>
          <c:tx>
            <c:strRef>
              <c:f>'Industrial Sector'!$A$10</c:f>
              <c:strCache>
                <c:ptCount val="1"/>
                <c:pt idx="0">
                  <c:v>lowmacro</c:v>
                </c:pt>
              </c:strCache>
            </c:strRef>
          </c:tx>
          <c:spPr>
            <a:ln w="22225" cap="rnd">
              <a:solidFill>
                <a:schemeClr val="accent6">
                  <a:lumMod val="75000"/>
                </a:schemeClr>
              </a:solidFill>
              <a:round/>
            </a:ln>
            <a:effectLst/>
          </c:spPr>
          <c:marker>
            <c:symbol val="none"/>
          </c:marker>
          <c:xVal>
            <c:numRef>
              <c:f>'Industrial Sector'!$D$3:$BL$3</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xVal>
          <c:yVal>
            <c:numRef>
              <c:f>'Industrial Sector'!$D$10:$BL$10</c:f>
              <c:numCache>
                <c:formatCode>General</c:formatCode>
                <c:ptCount val="61"/>
                <c:pt idx="0">
                  <c:v>25.410868000000004</c:v>
                </c:pt>
                <c:pt idx="1">
                  <c:v>24.151549000000003</c:v>
                </c:pt>
                <c:pt idx="2">
                  <c:v>21.616237000000002</c:v>
                </c:pt>
                <c:pt idx="3">
                  <c:v>21.211244999999998</c:v>
                </c:pt>
                <c:pt idx="4">
                  <c:v>23.043809</c:v>
                </c:pt>
                <c:pt idx="5">
                  <c:v>22.311409000000001</c:v>
                </c:pt>
                <c:pt idx="6">
                  <c:v>21.928472000000003</c:v>
                </c:pt>
                <c:pt idx="7">
                  <c:v>22.872793000000001</c:v>
                </c:pt>
                <c:pt idx="8">
                  <c:v>23.881089000000003</c:v>
                </c:pt>
                <c:pt idx="9">
                  <c:v>24.001854000000002</c:v>
                </c:pt>
                <c:pt idx="10">
                  <c:v>24.401406000000001</c:v>
                </c:pt>
                <c:pt idx="11">
                  <c:v>24.044526999999999</c:v>
                </c:pt>
                <c:pt idx="12">
                  <c:v>25.040635999999999</c:v>
                </c:pt>
                <c:pt idx="13">
                  <c:v>25.059349000000001</c:v>
                </c:pt>
                <c:pt idx="14">
                  <c:v>25.772701999999999</c:v>
                </c:pt>
                <c:pt idx="15">
                  <c:v>26.112569000000004</c:v>
                </c:pt>
                <c:pt idx="16">
                  <c:v>26.912897999999998</c:v>
                </c:pt>
                <c:pt idx="17">
                  <c:v>27.181177000000002</c:v>
                </c:pt>
                <c:pt idx="18">
                  <c:v>26.695328999999997</c:v>
                </c:pt>
                <c:pt idx="19">
                  <c:v>26.502016000000005</c:v>
                </c:pt>
                <c:pt idx="20">
                  <c:v>26.389092000000002</c:v>
                </c:pt>
                <c:pt idx="21">
                  <c:v>25.164035000000002</c:v>
                </c:pt>
                <c:pt idx="22">
                  <c:v>25.116066</c:v>
                </c:pt>
                <c:pt idx="23">
                  <c:v>24.937354000000003</c:v>
                </c:pt>
                <c:pt idx="24">
                  <c:v>25.746538999999999</c:v>
                </c:pt>
                <c:pt idx="25">
                  <c:v>24.843481000000001</c:v>
                </c:pt>
                <c:pt idx="26">
                  <c:v>24.918634000000001</c:v>
                </c:pt>
                <c:pt idx="27">
                  <c:v>24.84477</c:v>
                </c:pt>
                <c:pt idx="28">
                  <c:v>23.931616999999999</c:v>
                </c:pt>
                <c:pt idx="29">
                  <c:v>21.909654</c:v>
                </c:pt>
                <c:pt idx="30">
                  <c:v>23.597427</c:v>
                </c:pt>
                <c:pt idx="31">
                  <c:v>23.826188999999996</c:v>
                </c:pt>
                <c:pt idx="32">
                  <c:v>24.099764</c:v>
                </c:pt>
                <c:pt idx="33">
                  <c:v>24.637798000000004</c:v>
                </c:pt>
                <c:pt idx="34">
                  <c:v>24.825241999999999</c:v>
                </c:pt>
                <c:pt idx="35">
                  <c:v>24.667232000000002</c:v>
                </c:pt>
                <c:pt idx="36">
                  <c:v>24.553684000000001</c:v>
                </c:pt>
                <c:pt idx="37">
                  <c:v>24.919111000000001</c:v>
                </c:pt>
                <c:pt idx="38">
                  <c:v>25.719342999999999</c:v>
                </c:pt>
                <c:pt idx="39">
                  <c:v>26.202126</c:v>
                </c:pt>
                <c:pt idx="40">
                  <c:v>26.370123</c:v>
                </c:pt>
                <c:pt idx="41">
                  <c:v>26.684992000000001</c:v>
                </c:pt>
                <c:pt idx="42">
                  <c:v>27.047592000000002</c:v>
                </c:pt>
                <c:pt idx="43">
                  <c:v>27.351058999999999</c:v>
                </c:pt>
                <c:pt idx="44">
                  <c:v>27.502506</c:v>
                </c:pt>
                <c:pt idx="45">
                  <c:v>27.542482</c:v>
                </c:pt>
                <c:pt idx="46">
                  <c:v>27.575441000000001</c:v>
                </c:pt>
                <c:pt idx="47">
                  <c:v>27.449929999999998</c:v>
                </c:pt>
                <c:pt idx="48">
                  <c:v>27.400971999999999</c:v>
                </c:pt>
                <c:pt idx="49">
                  <c:v>27.391970000000001</c:v>
                </c:pt>
                <c:pt idx="50">
                  <c:v>27.402038999999998</c:v>
                </c:pt>
                <c:pt idx="51">
                  <c:v>27.365807</c:v>
                </c:pt>
                <c:pt idx="52">
                  <c:v>27.387460999999998</c:v>
                </c:pt>
                <c:pt idx="53">
                  <c:v>27.441008</c:v>
                </c:pt>
                <c:pt idx="54">
                  <c:v>27.575361000000001</c:v>
                </c:pt>
                <c:pt idx="55">
                  <c:v>27.622406000000002</c:v>
                </c:pt>
                <c:pt idx="56">
                  <c:v>27.668441999999999</c:v>
                </c:pt>
                <c:pt idx="57">
                  <c:v>27.75123</c:v>
                </c:pt>
                <c:pt idx="58">
                  <c:v>27.835104000000001</c:v>
                </c:pt>
                <c:pt idx="59">
                  <c:v>27.902591999999999</c:v>
                </c:pt>
                <c:pt idx="60">
                  <c:v>27.852118000000001</c:v>
                </c:pt>
              </c:numCache>
            </c:numRef>
          </c:yVal>
          <c:smooth val="0"/>
        </c:ser>
        <c:dLbls>
          <c:showLegendKey val="0"/>
          <c:showVal val="0"/>
          <c:showCatName val="0"/>
          <c:showSerName val="0"/>
          <c:showPercent val="0"/>
          <c:showBubbleSize val="0"/>
        </c:dLbls>
        <c:axId val="142242800"/>
        <c:axId val="142243360"/>
      </c:scatterChart>
      <c:valAx>
        <c:axId val="142242800"/>
        <c:scaling>
          <c:orientation val="minMax"/>
          <c:max val="2040"/>
          <c:min val="1980"/>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42243360"/>
        <c:crosses val="autoZero"/>
        <c:crossBetween val="midCat"/>
        <c:majorUnit val="10"/>
      </c:valAx>
      <c:valAx>
        <c:axId val="142243360"/>
        <c:scaling>
          <c:orientation val="minMax"/>
          <c:min val="18"/>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42242800"/>
        <c:crosses val="autoZero"/>
        <c:crossBetween val="midCat"/>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chemeClr val="tx1"/>
          </a:solidFill>
        </a:defRPr>
      </a:pPr>
      <a:endParaRPr lang="en-US"/>
    </a:p>
  </c:txPr>
  <c:externalData r:id="rId3">
    <c:autoUpdate val="0"/>
  </c:externalData>
  <c:userShapes r:id="rId4"/>
</c:chartSpace>
</file>

<file path=ppt/charts/chart5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295276741682159E-2"/>
          <c:y val="0.20254410377486623"/>
          <c:w val="0.57129376206097482"/>
          <c:h val="0.67268689829732564"/>
        </c:manualLayout>
      </c:layout>
      <c:areaChart>
        <c:grouping val="stacked"/>
        <c:varyColors val="0"/>
        <c:ser>
          <c:idx val="2"/>
          <c:order val="0"/>
          <c:tx>
            <c:strRef>
              <c:f>Consumption!$A$4</c:f>
              <c:strCache>
                <c:ptCount val="1"/>
                <c:pt idx="0">
                  <c:v>Other energy intensive</c:v>
                </c:pt>
              </c:strCache>
            </c:strRef>
          </c:tx>
          <c:spPr>
            <a:solidFill>
              <a:schemeClr val="accent3"/>
            </a:solidFill>
            <a:ln>
              <a:noFill/>
            </a:ln>
            <a:effectLst/>
          </c:spPr>
          <c:cat>
            <c:numRef>
              <c:f>Consumption!$B$1:$AF$1</c:f>
              <c:numCache>
                <c:formatCode>General</c:formatCode>
                <c:ptCount val="31"/>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c:v>
                </c:pt>
                <c:pt idx="17">
                  <c:v>2027</c:v>
                </c:pt>
                <c:pt idx="18">
                  <c:v>2028</c:v>
                </c:pt>
                <c:pt idx="19">
                  <c:v>2029</c:v>
                </c:pt>
                <c:pt idx="20">
                  <c:v>2030</c:v>
                </c:pt>
                <c:pt idx="21">
                  <c:v>2031</c:v>
                </c:pt>
                <c:pt idx="22">
                  <c:v>2032</c:v>
                </c:pt>
                <c:pt idx="23">
                  <c:v>2033</c:v>
                </c:pt>
                <c:pt idx="24">
                  <c:v>2034</c:v>
                </c:pt>
                <c:pt idx="25">
                  <c:v>2035</c:v>
                </c:pt>
                <c:pt idx="26">
                  <c:v>2036</c:v>
                </c:pt>
                <c:pt idx="27">
                  <c:v>2037</c:v>
                </c:pt>
                <c:pt idx="28">
                  <c:v>2038</c:v>
                </c:pt>
                <c:pt idx="29">
                  <c:v>2039</c:v>
                </c:pt>
                <c:pt idx="30">
                  <c:v>2040</c:v>
                </c:pt>
              </c:numCache>
            </c:numRef>
          </c:cat>
          <c:val>
            <c:numRef>
              <c:f>Consumption!$B$4:$AF$4</c:f>
              <c:numCache>
                <c:formatCode>#,##0_);\(#,##0\)</c:formatCode>
                <c:ptCount val="31"/>
                <c:pt idx="0">
                  <c:v>0.8833584430000001</c:v>
                </c:pt>
                <c:pt idx="1">
                  <c:v>0.8833584430000001</c:v>
                </c:pt>
                <c:pt idx="2">
                  <c:v>0.9617547460000001</c:v>
                </c:pt>
                <c:pt idx="3">
                  <c:v>0.95028558399999996</c:v>
                </c:pt>
                <c:pt idx="4">
                  <c:v>0.92623663300000003</c:v>
                </c:pt>
                <c:pt idx="5">
                  <c:v>0.90649659799999993</c:v>
                </c:pt>
                <c:pt idx="6">
                  <c:v>0.92557601800000011</c:v>
                </c:pt>
                <c:pt idx="7">
                  <c:v>0.92723498500000001</c:v>
                </c:pt>
                <c:pt idx="8">
                  <c:v>0.96719531299999995</c:v>
                </c:pt>
                <c:pt idx="9">
                  <c:v>0.97699883999999992</c:v>
                </c:pt>
                <c:pt idx="10">
                  <c:v>0.98641612199999995</c:v>
                </c:pt>
                <c:pt idx="11">
                  <c:v>1.0126665350000001</c:v>
                </c:pt>
                <c:pt idx="12">
                  <c:v>1.033339035</c:v>
                </c:pt>
                <c:pt idx="13">
                  <c:v>1.0515849600000002</c:v>
                </c:pt>
                <c:pt idx="14">
                  <c:v>1.068137039</c:v>
                </c:pt>
                <c:pt idx="15">
                  <c:v>1.0693127140000001</c:v>
                </c:pt>
                <c:pt idx="16">
                  <c:v>1.067359162</c:v>
                </c:pt>
                <c:pt idx="17">
                  <c:v>1.0657520600000001</c:v>
                </c:pt>
                <c:pt idx="18">
                  <c:v>1.0613841399999999</c:v>
                </c:pt>
                <c:pt idx="19">
                  <c:v>1.0586167900000001</c:v>
                </c:pt>
                <c:pt idx="20">
                  <c:v>1.056337662</c:v>
                </c:pt>
                <c:pt idx="21">
                  <c:v>1.0441035919999999</c:v>
                </c:pt>
                <c:pt idx="22">
                  <c:v>1.0370819710000001</c:v>
                </c:pt>
                <c:pt idx="23">
                  <c:v>1.0402162020000001</c:v>
                </c:pt>
                <c:pt idx="24">
                  <c:v>1.051331893</c:v>
                </c:pt>
                <c:pt idx="25">
                  <c:v>1.0599346459999999</c:v>
                </c:pt>
                <c:pt idx="26">
                  <c:v>1.0674033060000001</c:v>
                </c:pt>
                <c:pt idx="27">
                  <c:v>1.0759714059999999</c:v>
                </c:pt>
                <c:pt idx="28">
                  <c:v>1.08435759</c:v>
                </c:pt>
                <c:pt idx="29">
                  <c:v>1.0908733210000001</c:v>
                </c:pt>
                <c:pt idx="30">
                  <c:v>1.1012749489999998</c:v>
                </c:pt>
              </c:numCache>
            </c:numRef>
          </c:val>
        </c:ser>
        <c:ser>
          <c:idx val="0"/>
          <c:order val="1"/>
          <c:tx>
            <c:strRef>
              <c:f>Consumption!$A$2</c:f>
              <c:strCache>
                <c:ptCount val="1"/>
                <c:pt idx="0">
                  <c:v>Paper</c:v>
                </c:pt>
              </c:strCache>
            </c:strRef>
          </c:tx>
          <c:spPr>
            <a:solidFill>
              <a:schemeClr val="accent1"/>
            </a:solidFill>
            <a:ln>
              <a:noFill/>
            </a:ln>
            <a:effectLst/>
          </c:spPr>
          <c:cat>
            <c:numRef>
              <c:f>Consumption!$B$1:$AF$1</c:f>
              <c:numCache>
                <c:formatCode>General</c:formatCode>
                <c:ptCount val="31"/>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c:v>
                </c:pt>
                <c:pt idx="17">
                  <c:v>2027</c:v>
                </c:pt>
                <c:pt idx="18">
                  <c:v>2028</c:v>
                </c:pt>
                <c:pt idx="19">
                  <c:v>2029</c:v>
                </c:pt>
                <c:pt idx="20">
                  <c:v>2030</c:v>
                </c:pt>
                <c:pt idx="21">
                  <c:v>2031</c:v>
                </c:pt>
                <c:pt idx="22">
                  <c:v>2032</c:v>
                </c:pt>
                <c:pt idx="23">
                  <c:v>2033</c:v>
                </c:pt>
                <c:pt idx="24">
                  <c:v>2034</c:v>
                </c:pt>
                <c:pt idx="25">
                  <c:v>2035</c:v>
                </c:pt>
                <c:pt idx="26">
                  <c:v>2036</c:v>
                </c:pt>
                <c:pt idx="27">
                  <c:v>2037</c:v>
                </c:pt>
                <c:pt idx="28">
                  <c:v>2038</c:v>
                </c:pt>
                <c:pt idx="29">
                  <c:v>2039</c:v>
                </c:pt>
                <c:pt idx="30">
                  <c:v>2040</c:v>
                </c:pt>
              </c:numCache>
            </c:numRef>
          </c:cat>
          <c:val>
            <c:numRef>
              <c:f>Consumption!$B$2:$AF$2</c:f>
              <c:numCache>
                <c:formatCode>#,##0_);\(#,##0\)</c:formatCode>
                <c:ptCount val="31"/>
                <c:pt idx="0">
                  <c:v>1.7972023930000001</c:v>
                </c:pt>
                <c:pt idx="1">
                  <c:v>1.7972023930000001</c:v>
                </c:pt>
                <c:pt idx="2">
                  <c:v>1.8255225829999999</c:v>
                </c:pt>
                <c:pt idx="3">
                  <c:v>1.804715088</c:v>
                </c:pt>
                <c:pt idx="4">
                  <c:v>1.856174561</c:v>
                </c:pt>
                <c:pt idx="5">
                  <c:v>1.780174683</c:v>
                </c:pt>
                <c:pt idx="6">
                  <c:v>1.7366160890000002</c:v>
                </c:pt>
                <c:pt idx="7">
                  <c:v>1.666371826</c:v>
                </c:pt>
                <c:pt idx="8">
                  <c:v>1.6747443849999999</c:v>
                </c:pt>
                <c:pt idx="9">
                  <c:v>1.6679750979999999</c:v>
                </c:pt>
                <c:pt idx="10">
                  <c:v>1.6697869869999999</c:v>
                </c:pt>
                <c:pt idx="11">
                  <c:v>1.6847196039999999</c:v>
                </c:pt>
                <c:pt idx="12">
                  <c:v>1.7000250240000001</c:v>
                </c:pt>
                <c:pt idx="13">
                  <c:v>1.715291138</c:v>
                </c:pt>
                <c:pt idx="14">
                  <c:v>1.710212646</c:v>
                </c:pt>
                <c:pt idx="15">
                  <c:v>1.685664673</c:v>
                </c:pt>
                <c:pt idx="16">
                  <c:v>1.657763672</c:v>
                </c:pt>
                <c:pt idx="17">
                  <c:v>1.6541846920000001</c:v>
                </c:pt>
                <c:pt idx="18">
                  <c:v>1.6474990230000002</c:v>
                </c:pt>
                <c:pt idx="19">
                  <c:v>1.634154785</c:v>
                </c:pt>
                <c:pt idx="20">
                  <c:v>1.609324829</c:v>
                </c:pt>
                <c:pt idx="21">
                  <c:v>1.5916848139999999</c:v>
                </c:pt>
                <c:pt idx="22">
                  <c:v>1.5776101069999999</c:v>
                </c:pt>
                <c:pt idx="23">
                  <c:v>1.570920898</c:v>
                </c:pt>
                <c:pt idx="24">
                  <c:v>1.560381104</c:v>
                </c:pt>
                <c:pt idx="25">
                  <c:v>1.548339844</c:v>
                </c:pt>
                <c:pt idx="26">
                  <c:v>1.536222778</c:v>
                </c:pt>
                <c:pt idx="27">
                  <c:v>1.534922852</c:v>
                </c:pt>
                <c:pt idx="28">
                  <c:v>1.536103271</c:v>
                </c:pt>
                <c:pt idx="29">
                  <c:v>1.52890332</c:v>
                </c:pt>
                <c:pt idx="30">
                  <c:v>1.5247917480000002</c:v>
                </c:pt>
              </c:numCache>
            </c:numRef>
          </c:val>
        </c:ser>
        <c:ser>
          <c:idx val="1"/>
          <c:order val="2"/>
          <c:tx>
            <c:strRef>
              <c:f>Consumption!$A$3</c:f>
              <c:strCache>
                <c:ptCount val="1"/>
                <c:pt idx="0">
                  <c:v>Iron &amp; Steel</c:v>
                </c:pt>
              </c:strCache>
            </c:strRef>
          </c:tx>
          <c:spPr>
            <a:solidFill>
              <a:schemeClr val="accent2"/>
            </a:solidFill>
            <a:ln>
              <a:noFill/>
            </a:ln>
            <a:effectLst/>
          </c:spPr>
          <c:cat>
            <c:numRef>
              <c:f>Consumption!$B$1:$AF$1</c:f>
              <c:numCache>
                <c:formatCode>General</c:formatCode>
                <c:ptCount val="31"/>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c:v>
                </c:pt>
                <c:pt idx="17">
                  <c:v>2027</c:v>
                </c:pt>
                <c:pt idx="18">
                  <c:v>2028</c:v>
                </c:pt>
                <c:pt idx="19">
                  <c:v>2029</c:v>
                </c:pt>
                <c:pt idx="20">
                  <c:v>2030</c:v>
                </c:pt>
                <c:pt idx="21">
                  <c:v>2031</c:v>
                </c:pt>
                <c:pt idx="22">
                  <c:v>2032</c:v>
                </c:pt>
                <c:pt idx="23">
                  <c:v>2033</c:v>
                </c:pt>
                <c:pt idx="24">
                  <c:v>2034</c:v>
                </c:pt>
                <c:pt idx="25">
                  <c:v>2035</c:v>
                </c:pt>
                <c:pt idx="26">
                  <c:v>2036</c:v>
                </c:pt>
                <c:pt idx="27">
                  <c:v>2037</c:v>
                </c:pt>
                <c:pt idx="28">
                  <c:v>2038</c:v>
                </c:pt>
                <c:pt idx="29">
                  <c:v>2039</c:v>
                </c:pt>
                <c:pt idx="30">
                  <c:v>2040</c:v>
                </c:pt>
              </c:numCache>
            </c:numRef>
          </c:cat>
          <c:val>
            <c:numRef>
              <c:f>Consumption!$B$3:$AF$3</c:f>
              <c:numCache>
                <c:formatCode>#,##0_);\(#,##0\)</c:formatCode>
                <c:ptCount val="31"/>
                <c:pt idx="0">
                  <c:v>1.336533569</c:v>
                </c:pt>
                <c:pt idx="1">
                  <c:v>1.336533569</c:v>
                </c:pt>
                <c:pt idx="2">
                  <c:v>1.3664882809999999</c:v>
                </c:pt>
                <c:pt idx="3">
                  <c:v>1.404643066</c:v>
                </c:pt>
                <c:pt idx="4">
                  <c:v>1.3753427730000001</c:v>
                </c:pt>
                <c:pt idx="5">
                  <c:v>1.26392627</c:v>
                </c:pt>
                <c:pt idx="6">
                  <c:v>1.2181909179999999</c:v>
                </c:pt>
                <c:pt idx="7">
                  <c:v>1.1934895019999998</c:v>
                </c:pt>
                <c:pt idx="8">
                  <c:v>1.1398560789999999</c:v>
                </c:pt>
                <c:pt idx="9">
                  <c:v>1.130314697</c:v>
                </c:pt>
                <c:pt idx="10">
                  <c:v>1.145285645</c:v>
                </c:pt>
                <c:pt idx="11">
                  <c:v>1.179970215</c:v>
                </c:pt>
                <c:pt idx="12">
                  <c:v>1.1904267580000001</c:v>
                </c:pt>
                <c:pt idx="13">
                  <c:v>1.1820230710000001</c:v>
                </c:pt>
                <c:pt idx="14">
                  <c:v>1.1565585940000001</c:v>
                </c:pt>
                <c:pt idx="15">
                  <c:v>1.1248615719999999</c:v>
                </c:pt>
                <c:pt idx="16">
                  <c:v>1.0942990720000001</c:v>
                </c:pt>
                <c:pt idx="17">
                  <c:v>1.0691335449999999</c:v>
                </c:pt>
                <c:pt idx="18">
                  <c:v>1.043969849</c:v>
                </c:pt>
                <c:pt idx="19">
                  <c:v>1.01726355</c:v>
                </c:pt>
                <c:pt idx="20">
                  <c:v>0.99748950199999997</c:v>
                </c:pt>
                <c:pt idx="21">
                  <c:v>0.96887695299999999</c:v>
                </c:pt>
                <c:pt idx="22">
                  <c:v>0.94867504899999999</c:v>
                </c:pt>
                <c:pt idx="23">
                  <c:v>0.94449645999999998</c:v>
                </c:pt>
                <c:pt idx="24">
                  <c:v>0.93202209499999999</c:v>
                </c:pt>
                <c:pt idx="25">
                  <c:v>0.91285980199999994</c:v>
                </c:pt>
                <c:pt idx="26">
                  <c:v>0.89510186800000002</c:v>
                </c:pt>
                <c:pt idx="27">
                  <c:v>0.88566052200000001</c:v>
                </c:pt>
                <c:pt idx="28">
                  <c:v>0.88182727100000002</c:v>
                </c:pt>
                <c:pt idx="29">
                  <c:v>0.866232483</c:v>
                </c:pt>
                <c:pt idx="30">
                  <c:v>0.85630767799999996</c:v>
                </c:pt>
              </c:numCache>
            </c:numRef>
          </c:val>
        </c:ser>
        <c:ser>
          <c:idx val="3"/>
          <c:order val="3"/>
          <c:tx>
            <c:strRef>
              <c:f>Consumption!$A$5</c:f>
              <c:strCache>
                <c:ptCount val="1"/>
                <c:pt idx="0">
                  <c:v>Food</c:v>
                </c:pt>
              </c:strCache>
            </c:strRef>
          </c:tx>
          <c:spPr>
            <a:solidFill>
              <a:schemeClr val="accent4"/>
            </a:solidFill>
            <a:ln>
              <a:noFill/>
            </a:ln>
            <a:effectLst/>
          </c:spPr>
          <c:cat>
            <c:numRef>
              <c:f>Consumption!$B$1:$AF$1</c:f>
              <c:numCache>
                <c:formatCode>General</c:formatCode>
                <c:ptCount val="31"/>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c:v>
                </c:pt>
                <c:pt idx="17">
                  <c:v>2027</c:v>
                </c:pt>
                <c:pt idx="18">
                  <c:v>2028</c:v>
                </c:pt>
                <c:pt idx="19">
                  <c:v>2029</c:v>
                </c:pt>
                <c:pt idx="20">
                  <c:v>2030</c:v>
                </c:pt>
                <c:pt idx="21">
                  <c:v>2031</c:v>
                </c:pt>
                <c:pt idx="22">
                  <c:v>2032</c:v>
                </c:pt>
                <c:pt idx="23">
                  <c:v>2033</c:v>
                </c:pt>
                <c:pt idx="24">
                  <c:v>2034</c:v>
                </c:pt>
                <c:pt idx="25">
                  <c:v>2035</c:v>
                </c:pt>
                <c:pt idx="26">
                  <c:v>2036</c:v>
                </c:pt>
                <c:pt idx="27">
                  <c:v>2037</c:v>
                </c:pt>
                <c:pt idx="28">
                  <c:v>2038</c:v>
                </c:pt>
                <c:pt idx="29">
                  <c:v>2039</c:v>
                </c:pt>
                <c:pt idx="30">
                  <c:v>2040</c:v>
                </c:pt>
              </c:numCache>
            </c:numRef>
          </c:cat>
          <c:val>
            <c:numRef>
              <c:f>Consumption!$B$5:$AF$5</c:f>
              <c:numCache>
                <c:formatCode>#,##0_);\(#,##0\)</c:formatCode>
                <c:ptCount val="31"/>
                <c:pt idx="0">
                  <c:v>1.1505799560000001</c:v>
                </c:pt>
                <c:pt idx="1">
                  <c:v>1.1505799560000001</c:v>
                </c:pt>
                <c:pt idx="2">
                  <c:v>1.1336689449999999</c:v>
                </c:pt>
                <c:pt idx="3">
                  <c:v>1.1693718260000001</c:v>
                </c:pt>
                <c:pt idx="4">
                  <c:v>1.201408569</c:v>
                </c:pt>
                <c:pt idx="5">
                  <c:v>1.2024132079999998</c:v>
                </c:pt>
                <c:pt idx="6">
                  <c:v>1.230356934</c:v>
                </c:pt>
                <c:pt idx="7">
                  <c:v>1.223283203</c:v>
                </c:pt>
                <c:pt idx="8">
                  <c:v>1.2582467039999998</c:v>
                </c:pt>
                <c:pt idx="9">
                  <c:v>1.2847509769999998</c:v>
                </c:pt>
                <c:pt idx="10">
                  <c:v>1.306430542</c:v>
                </c:pt>
                <c:pt idx="11">
                  <c:v>1.335396362</c:v>
                </c:pt>
                <c:pt idx="12">
                  <c:v>1.36680603</c:v>
                </c:pt>
                <c:pt idx="13">
                  <c:v>1.3967728269999999</c:v>
                </c:pt>
                <c:pt idx="14">
                  <c:v>1.420043701</c:v>
                </c:pt>
                <c:pt idx="15">
                  <c:v>1.4396645510000001</c:v>
                </c:pt>
                <c:pt idx="16">
                  <c:v>1.4576166989999999</c:v>
                </c:pt>
                <c:pt idx="17">
                  <c:v>1.477577881</c:v>
                </c:pt>
                <c:pt idx="18">
                  <c:v>1.4991933590000002</c:v>
                </c:pt>
                <c:pt idx="19">
                  <c:v>1.523766602</c:v>
                </c:pt>
                <c:pt idx="20">
                  <c:v>1.5479682620000002</c:v>
                </c:pt>
                <c:pt idx="21">
                  <c:v>1.5706507570000001</c:v>
                </c:pt>
                <c:pt idx="22">
                  <c:v>1.5943640139999999</c:v>
                </c:pt>
                <c:pt idx="23">
                  <c:v>1.6194006349999999</c:v>
                </c:pt>
                <c:pt idx="24">
                  <c:v>1.6462697749999999</c:v>
                </c:pt>
                <c:pt idx="25">
                  <c:v>1.6743603519999999</c:v>
                </c:pt>
                <c:pt idx="26">
                  <c:v>1.7037680660000001</c:v>
                </c:pt>
                <c:pt idx="27">
                  <c:v>1.7324238279999999</c:v>
                </c:pt>
                <c:pt idx="28">
                  <c:v>1.762105469</c:v>
                </c:pt>
                <c:pt idx="29">
                  <c:v>1.792772217</c:v>
                </c:pt>
                <c:pt idx="30">
                  <c:v>1.8229658199999998</c:v>
                </c:pt>
              </c:numCache>
            </c:numRef>
          </c:val>
        </c:ser>
        <c:ser>
          <c:idx val="4"/>
          <c:order val="4"/>
          <c:tx>
            <c:strRef>
              <c:f>Consumption!$A$6</c:f>
              <c:strCache>
                <c:ptCount val="1"/>
                <c:pt idx="0">
                  <c:v>Bulk Chemicals H&amp;P</c:v>
                </c:pt>
              </c:strCache>
            </c:strRef>
          </c:tx>
          <c:spPr>
            <a:solidFill>
              <a:schemeClr val="accent5"/>
            </a:solidFill>
            <a:ln>
              <a:noFill/>
            </a:ln>
            <a:effectLst/>
          </c:spPr>
          <c:cat>
            <c:numRef>
              <c:f>Consumption!$B$1:$AF$1</c:f>
              <c:numCache>
                <c:formatCode>General</c:formatCode>
                <c:ptCount val="31"/>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c:v>
                </c:pt>
                <c:pt idx="17">
                  <c:v>2027</c:v>
                </c:pt>
                <c:pt idx="18">
                  <c:v>2028</c:v>
                </c:pt>
                <c:pt idx="19">
                  <c:v>2029</c:v>
                </c:pt>
                <c:pt idx="20">
                  <c:v>2030</c:v>
                </c:pt>
                <c:pt idx="21">
                  <c:v>2031</c:v>
                </c:pt>
                <c:pt idx="22">
                  <c:v>2032</c:v>
                </c:pt>
                <c:pt idx="23">
                  <c:v>2033</c:v>
                </c:pt>
                <c:pt idx="24">
                  <c:v>2034</c:v>
                </c:pt>
                <c:pt idx="25">
                  <c:v>2035</c:v>
                </c:pt>
                <c:pt idx="26">
                  <c:v>2036</c:v>
                </c:pt>
                <c:pt idx="27">
                  <c:v>2037</c:v>
                </c:pt>
                <c:pt idx="28">
                  <c:v>2038</c:v>
                </c:pt>
                <c:pt idx="29">
                  <c:v>2039</c:v>
                </c:pt>
                <c:pt idx="30">
                  <c:v>2040</c:v>
                </c:pt>
              </c:numCache>
            </c:numRef>
          </c:cat>
          <c:val>
            <c:numRef>
              <c:f>Consumption!$B$6:$AF$6</c:f>
              <c:numCache>
                <c:formatCode>#,##0_);\(#,##0\)</c:formatCode>
                <c:ptCount val="31"/>
                <c:pt idx="0">
                  <c:v>2.4436755370000003</c:v>
                </c:pt>
                <c:pt idx="1">
                  <c:v>2.4436755370000003</c:v>
                </c:pt>
                <c:pt idx="2">
                  <c:v>2.5810051270000001</c:v>
                </c:pt>
                <c:pt idx="3">
                  <c:v>2.6133137209999999</c:v>
                </c:pt>
                <c:pt idx="4">
                  <c:v>2.6351142580000002</c:v>
                </c:pt>
                <c:pt idx="5">
                  <c:v>2.6148530270000001</c:v>
                </c:pt>
                <c:pt idx="6">
                  <c:v>2.6856896969999999</c:v>
                </c:pt>
                <c:pt idx="7">
                  <c:v>2.8039318849999999</c:v>
                </c:pt>
                <c:pt idx="8">
                  <c:v>2.9635463870000001</c:v>
                </c:pt>
                <c:pt idx="9">
                  <c:v>3.064122314</c:v>
                </c:pt>
                <c:pt idx="10">
                  <c:v>3.1132871089999998</c:v>
                </c:pt>
                <c:pt idx="11">
                  <c:v>3.1823190920000002</c:v>
                </c:pt>
                <c:pt idx="12">
                  <c:v>3.2717885740000003</c:v>
                </c:pt>
                <c:pt idx="13">
                  <c:v>3.357328613</c:v>
                </c:pt>
                <c:pt idx="14">
                  <c:v>3.4014377439999999</c:v>
                </c:pt>
                <c:pt idx="15">
                  <c:v>3.4335400389999999</c:v>
                </c:pt>
                <c:pt idx="16">
                  <c:v>3.4782697750000002</c:v>
                </c:pt>
                <c:pt idx="17">
                  <c:v>3.4758291020000001</c:v>
                </c:pt>
                <c:pt idx="18">
                  <c:v>3.461733154</c:v>
                </c:pt>
                <c:pt idx="19">
                  <c:v>3.4573479000000003</c:v>
                </c:pt>
                <c:pt idx="20">
                  <c:v>3.4634682619999997</c:v>
                </c:pt>
                <c:pt idx="21">
                  <c:v>3.4684790039999998</c:v>
                </c:pt>
                <c:pt idx="22">
                  <c:v>3.475320312</c:v>
                </c:pt>
                <c:pt idx="23">
                  <c:v>3.4738957519999998</c:v>
                </c:pt>
                <c:pt idx="24">
                  <c:v>3.4874287110000002</c:v>
                </c:pt>
                <c:pt idx="25">
                  <c:v>3.4945004880000003</c:v>
                </c:pt>
                <c:pt idx="26">
                  <c:v>3.5067546390000004</c:v>
                </c:pt>
                <c:pt idx="27">
                  <c:v>3.5095151369999997</c:v>
                </c:pt>
                <c:pt idx="28">
                  <c:v>3.5137863769999997</c:v>
                </c:pt>
                <c:pt idx="29">
                  <c:v>3.5365632319999998</c:v>
                </c:pt>
                <c:pt idx="30">
                  <c:v>3.5500654300000001</c:v>
                </c:pt>
              </c:numCache>
            </c:numRef>
          </c:val>
        </c:ser>
        <c:ser>
          <c:idx val="5"/>
          <c:order val="5"/>
          <c:tx>
            <c:strRef>
              <c:f>Consumption!$A$7</c:f>
              <c:strCache>
                <c:ptCount val="1"/>
                <c:pt idx="0">
                  <c:v>Bulk Chemicals Feedstocks</c:v>
                </c:pt>
              </c:strCache>
            </c:strRef>
          </c:tx>
          <c:spPr>
            <a:solidFill>
              <a:schemeClr val="accent6"/>
            </a:solidFill>
            <a:ln>
              <a:noFill/>
            </a:ln>
            <a:effectLst/>
          </c:spPr>
          <c:cat>
            <c:numRef>
              <c:f>Consumption!$B$1:$AF$1</c:f>
              <c:numCache>
                <c:formatCode>General</c:formatCode>
                <c:ptCount val="31"/>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c:v>
                </c:pt>
                <c:pt idx="17">
                  <c:v>2027</c:v>
                </c:pt>
                <c:pt idx="18">
                  <c:v>2028</c:v>
                </c:pt>
                <c:pt idx="19">
                  <c:v>2029</c:v>
                </c:pt>
                <c:pt idx="20">
                  <c:v>2030</c:v>
                </c:pt>
                <c:pt idx="21">
                  <c:v>2031</c:v>
                </c:pt>
                <c:pt idx="22">
                  <c:v>2032</c:v>
                </c:pt>
                <c:pt idx="23">
                  <c:v>2033</c:v>
                </c:pt>
                <c:pt idx="24">
                  <c:v>2034</c:v>
                </c:pt>
                <c:pt idx="25">
                  <c:v>2035</c:v>
                </c:pt>
                <c:pt idx="26">
                  <c:v>2036</c:v>
                </c:pt>
                <c:pt idx="27">
                  <c:v>2037</c:v>
                </c:pt>
                <c:pt idx="28">
                  <c:v>2038</c:v>
                </c:pt>
                <c:pt idx="29">
                  <c:v>2039</c:v>
                </c:pt>
                <c:pt idx="30">
                  <c:v>2040</c:v>
                </c:pt>
              </c:numCache>
            </c:numRef>
          </c:cat>
          <c:val>
            <c:numRef>
              <c:f>Consumption!$B$7:$AF$7</c:f>
              <c:numCache>
                <c:formatCode>#,##0_);\(#,##0\)</c:formatCode>
                <c:ptCount val="31"/>
                <c:pt idx="0">
                  <c:v>3.336846924</c:v>
                </c:pt>
                <c:pt idx="1">
                  <c:v>3.336846924</c:v>
                </c:pt>
                <c:pt idx="2">
                  <c:v>3.2121630859999999</c:v>
                </c:pt>
                <c:pt idx="3">
                  <c:v>3.2377551269999998</c:v>
                </c:pt>
                <c:pt idx="4">
                  <c:v>3.296830811</c:v>
                </c:pt>
                <c:pt idx="5">
                  <c:v>3.3631000979999999</c:v>
                </c:pt>
                <c:pt idx="6">
                  <c:v>3.5407001949999999</c:v>
                </c:pt>
                <c:pt idx="7">
                  <c:v>3.9681000979999999</c:v>
                </c:pt>
                <c:pt idx="8">
                  <c:v>4.1687031250000004</c:v>
                </c:pt>
                <c:pt idx="9">
                  <c:v>4.4421015619999995</c:v>
                </c:pt>
                <c:pt idx="10">
                  <c:v>4.5200590819999995</c:v>
                </c:pt>
                <c:pt idx="11">
                  <c:v>4.6358828120000002</c:v>
                </c:pt>
                <c:pt idx="12">
                  <c:v>4.7860024409999999</c:v>
                </c:pt>
                <c:pt idx="13">
                  <c:v>4.9266083979999999</c:v>
                </c:pt>
                <c:pt idx="14">
                  <c:v>5.0128701170000003</c:v>
                </c:pt>
                <c:pt idx="15">
                  <c:v>5.0778227539999996</c:v>
                </c:pt>
                <c:pt idx="16">
                  <c:v>5.1672397459999999</c:v>
                </c:pt>
                <c:pt idx="17">
                  <c:v>5.1780058589999998</c:v>
                </c:pt>
                <c:pt idx="18">
                  <c:v>5.1776889650000006</c:v>
                </c:pt>
                <c:pt idx="19">
                  <c:v>5.1957236329999992</c:v>
                </c:pt>
                <c:pt idx="20">
                  <c:v>5.2333637699999995</c:v>
                </c:pt>
                <c:pt idx="21">
                  <c:v>5.270808594</c:v>
                </c:pt>
                <c:pt idx="22">
                  <c:v>5.3157231449999998</c:v>
                </c:pt>
                <c:pt idx="23">
                  <c:v>5.3316142579999992</c:v>
                </c:pt>
                <c:pt idx="24">
                  <c:v>5.3828393549999998</c:v>
                </c:pt>
                <c:pt idx="25">
                  <c:v>5.4218466799999998</c:v>
                </c:pt>
                <c:pt idx="26">
                  <c:v>5.4679619140000009</c:v>
                </c:pt>
                <c:pt idx="27">
                  <c:v>5.4980693359999995</c:v>
                </c:pt>
                <c:pt idx="28">
                  <c:v>5.5319741210000002</c:v>
                </c:pt>
                <c:pt idx="29">
                  <c:v>5.6048515619999995</c:v>
                </c:pt>
                <c:pt idx="30">
                  <c:v>5.6511279299999995</c:v>
                </c:pt>
              </c:numCache>
            </c:numRef>
          </c:val>
        </c:ser>
        <c:ser>
          <c:idx val="9"/>
          <c:order val="6"/>
          <c:tx>
            <c:strRef>
              <c:f>Consumption!$A$11</c:f>
              <c:strCache>
                <c:ptCount val="1"/>
                <c:pt idx="0">
                  <c:v>Refining</c:v>
                </c:pt>
              </c:strCache>
            </c:strRef>
          </c:tx>
          <c:spPr>
            <a:solidFill>
              <a:schemeClr val="accent4">
                <a:lumMod val="60000"/>
              </a:schemeClr>
            </a:solidFill>
            <a:ln>
              <a:noFill/>
            </a:ln>
            <a:effectLst/>
          </c:spPr>
          <c:cat>
            <c:numRef>
              <c:f>Consumption!$B$1:$AF$1</c:f>
              <c:numCache>
                <c:formatCode>General</c:formatCode>
                <c:ptCount val="31"/>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c:v>
                </c:pt>
                <c:pt idx="17">
                  <c:v>2027</c:v>
                </c:pt>
                <c:pt idx="18">
                  <c:v>2028</c:v>
                </c:pt>
                <c:pt idx="19">
                  <c:v>2029</c:v>
                </c:pt>
                <c:pt idx="20">
                  <c:v>2030</c:v>
                </c:pt>
                <c:pt idx="21">
                  <c:v>2031</c:v>
                </c:pt>
                <c:pt idx="22">
                  <c:v>2032</c:v>
                </c:pt>
                <c:pt idx="23">
                  <c:v>2033</c:v>
                </c:pt>
                <c:pt idx="24">
                  <c:v>2034</c:v>
                </c:pt>
                <c:pt idx="25">
                  <c:v>2035</c:v>
                </c:pt>
                <c:pt idx="26">
                  <c:v>2036</c:v>
                </c:pt>
                <c:pt idx="27">
                  <c:v>2037</c:v>
                </c:pt>
                <c:pt idx="28">
                  <c:v>2038</c:v>
                </c:pt>
                <c:pt idx="29">
                  <c:v>2039</c:v>
                </c:pt>
                <c:pt idx="30">
                  <c:v>2040</c:v>
                </c:pt>
              </c:numCache>
            </c:numRef>
          </c:cat>
          <c:val>
            <c:numRef>
              <c:f>Consumption!$B$11:$AF$11</c:f>
              <c:numCache>
                <c:formatCode>#,##0_);\(#,##0\)</c:formatCode>
                <c:ptCount val="31"/>
                <c:pt idx="0">
                  <c:v>4.2192949999999998</c:v>
                </c:pt>
                <c:pt idx="1">
                  <c:v>4.2192949999999998</c:v>
                </c:pt>
                <c:pt idx="2">
                  <c:v>4.3796540000000004</c:v>
                </c:pt>
                <c:pt idx="3">
                  <c:v>4.4893720000000004</c:v>
                </c:pt>
                <c:pt idx="4">
                  <c:v>4.4451599999999996</c:v>
                </c:pt>
                <c:pt idx="5">
                  <c:v>4.4932210000000001</c:v>
                </c:pt>
                <c:pt idx="6">
                  <c:v>4.4877320000000003</c:v>
                </c:pt>
                <c:pt idx="7">
                  <c:v>4.4359400000000004</c:v>
                </c:pt>
                <c:pt idx="8">
                  <c:v>4.5361700000000003</c:v>
                </c:pt>
                <c:pt idx="9">
                  <c:v>4.5883450000000003</c:v>
                </c:pt>
                <c:pt idx="10">
                  <c:v>4.5644410000000004</c:v>
                </c:pt>
                <c:pt idx="11">
                  <c:v>4.5495419999999998</c:v>
                </c:pt>
                <c:pt idx="12">
                  <c:v>4.5638459999999998</c:v>
                </c:pt>
                <c:pt idx="13">
                  <c:v>4.5530290000000004</c:v>
                </c:pt>
                <c:pt idx="14">
                  <c:v>4.5433820000000003</c:v>
                </c:pt>
                <c:pt idx="15">
                  <c:v>4.5350999999999999</c:v>
                </c:pt>
                <c:pt idx="16">
                  <c:v>4.5181750000000003</c:v>
                </c:pt>
                <c:pt idx="17">
                  <c:v>4.3970729999999998</c:v>
                </c:pt>
                <c:pt idx="18">
                  <c:v>4.3872030000000004</c:v>
                </c:pt>
                <c:pt idx="19">
                  <c:v>4.3938879999999996</c:v>
                </c:pt>
                <c:pt idx="20">
                  <c:v>4.4050529999999997</c:v>
                </c:pt>
                <c:pt idx="21">
                  <c:v>4.3798839999999997</c:v>
                </c:pt>
                <c:pt idx="22">
                  <c:v>4.3875669999999998</c:v>
                </c:pt>
                <c:pt idx="23">
                  <c:v>4.3895090000000003</c:v>
                </c:pt>
                <c:pt idx="24">
                  <c:v>4.4035929999999999</c:v>
                </c:pt>
                <c:pt idx="25">
                  <c:v>4.4100720000000004</c:v>
                </c:pt>
                <c:pt idx="26">
                  <c:v>4.4557200000000003</c:v>
                </c:pt>
                <c:pt idx="27">
                  <c:v>4.472988</c:v>
                </c:pt>
                <c:pt idx="28">
                  <c:v>4.4669860000000003</c:v>
                </c:pt>
                <c:pt idx="29">
                  <c:v>4.5098580000000004</c:v>
                </c:pt>
                <c:pt idx="30">
                  <c:v>4.5039309999999997</c:v>
                </c:pt>
              </c:numCache>
            </c:numRef>
          </c:val>
        </c:ser>
        <c:ser>
          <c:idx val="6"/>
          <c:order val="7"/>
          <c:tx>
            <c:strRef>
              <c:f>Consumption!$A$8</c:f>
              <c:strCache>
                <c:ptCount val="1"/>
                <c:pt idx="0">
                  <c:v>Metal-based Durables</c:v>
                </c:pt>
              </c:strCache>
            </c:strRef>
          </c:tx>
          <c:spPr>
            <a:solidFill>
              <a:schemeClr val="accent1">
                <a:lumMod val="60000"/>
              </a:schemeClr>
            </a:solidFill>
            <a:ln>
              <a:noFill/>
            </a:ln>
            <a:effectLst/>
          </c:spPr>
          <c:cat>
            <c:numRef>
              <c:f>Consumption!$B$1:$AF$1</c:f>
              <c:numCache>
                <c:formatCode>General</c:formatCode>
                <c:ptCount val="31"/>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c:v>
                </c:pt>
                <c:pt idx="17">
                  <c:v>2027</c:v>
                </c:pt>
                <c:pt idx="18">
                  <c:v>2028</c:v>
                </c:pt>
                <c:pt idx="19">
                  <c:v>2029</c:v>
                </c:pt>
                <c:pt idx="20">
                  <c:v>2030</c:v>
                </c:pt>
                <c:pt idx="21">
                  <c:v>2031</c:v>
                </c:pt>
                <c:pt idx="22">
                  <c:v>2032</c:v>
                </c:pt>
                <c:pt idx="23">
                  <c:v>2033</c:v>
                </c:pt>
                <c:pt idx="24">
                  <c:v>2034</c:v>
                </c:pt>
                <c:pt idx="25">
                  <c:v>2035</c:v>
                </c:pt>
                <c:pt idx="26">
                  <c:v>2036</c:v>
                </c:pt>
                <c:pt idx="27">
                  <c:v>2037</c:v>
                </c:pt>
                <c:pt idx="28">
                  <c:v>2038</c:v>
                </c:pt>
                <c:pt idx="29">
                  <c:v>2039</c:v>
                </c:pt>
                <c:pt idx="30">
                  <c:v>2040</c:v>
                </c:pt>
              </c:numCache>
            </c:numRef>
          </c:cat>
          <c:val>
            <c:numRef>
              <c:f>Consumption!$B$8:$AF$8</c:f>
              <c:numCache>
                <c:formatCode>#,##0_);\(#,##0\)</c:formatCode>
                <c:ptCount val="31"/>
                <c:pt idx="0">
                  <c:v>1.0243329459999999</c:v>
                </c:pt>
                <c:pt idx="1">
                  <c:v>1.0243329459999999</c:v>
                </c:pt>
                <c:pt idx="2">
                  <c:v>1.0636228480000001</c:v>
                </c:pt>
                <c:pt idx="3">
                  <c:v>1.076527757</c:v>
                </c:pt>
                <c:pt idx="4">
                  <c:v>1.0970068199999998</c:v>
                </c:pt>
                <c:pt idx="5">
                  <c:v>1.100810608</c:v>
                </c:pt>
                <c:pt idx="6">
                  <c:v>1.1095678099999999</c:v>
                </c:pt>
                <c:pt idx="7">
                  <c:v>1.092331666</c:v>
                </c:pt>
                <c:pt idx="8">
                  <c:v>1.129395272</c:v>
                </c:pt>
                <c:pt idx="9">
                  <c:v>1.1472921900000002</c:v>
                </c:pt>
                <c:pt idx="10">
                  <c:v>1.1658037109999997</c:v>
                </c:pt>
                <c:pt idx="11">
                  <c:v>1.1967577059999999</c:v>
                </c:pt>
                <c:pt idx="12">
                  <c:v>1.2185971139999998</c:v>
                </c:pt>
                <c:pt idx="13">
                  <c:v>1.2375542309999998</c:v>
                </c:pt>
                <c:pt idx="14">
                  <c:v>1.252842019</c:v>
                </c:pt>
                <c:pt idx="15">
                  <c:v>1.2511386869999999</c:v>
                </c:pt>
                <c:pt idx="16">
                  <c:v>1.24242334</c:v>
                </c:pt>
                <c:pt idx="17">
                  <c:v>1.245516525</c:v>
                </c:pt>
                <c:pt idx="18">
                  <c:v>1.2547141350000002</c:v>
                </c:pt>
                <c:pt idx="19">
                  <c:v>1.262686188</c:v>
                </c:pt>
                <c:pt idx="20">
                  <c:v>1.267103028</c:v>
                </c:pt>
                <c:pt idx="21">
                  <c:v>1.274313324</c:v>
                </c:pt>
                <c:pt idx="22">
                  <c:v>1.2864040219999999</c:v>
                </c:pt>
                <c:pt idx="23">
                  <c:v>1.3104462279999998</c:v>
                </c:pt>
                <c:pt idx="24">
                  <c:v>1.3284315950000001</c:v>
                </c:pt>
                <c:pt idx="25">
                  <c:v>1.3448992449999999</c:v>
                </c:pt>
                <c:pt idx="26">
                  <c:v>1.35840519</c:v>
                </c:pt>
                <c:pt idx="27">
                  <c:v>1.3786285250000001</c:v>
                </c:pt>
                <c:pt idx="28">
                  <c:v>1.4031727760000001</c:v>
                </c:pt>
                <c:pt idx="29">
                  <c:v>1.4200674440000001</c:v>
                </c:pt>
                <c:pt idx="30">
                  <c:v>1.4394786070000001</c:v>
                </c:pt>
              </c:numCache>
            </c:numRef>
          </c:val>
        </c:ser>
        <c:ser>
          <c:idx val="7"/>
          <c:order val="8"/>
          <c:tx>
            <c:strRef>
              <c:f>Consumption!$A$9</c:f>
              <c:strCache>
                <c:ptCount val="1"/>
                <c:pt idx="0">
                  <c:v>Other non-energy intensive</c:v>
                </c:pt>
              </c:strCache>
            </c:strRef>
          </c:tx>
          <c:spPr>
            <a:solidFill>
              <a:schemeClr val="accent2">
                <a:lumMod val="60000"/>
              </a:schemeClr>
            </a:solidFill>
            <a:ln>
              <a:noFill/>
            </a:ln>
            <a:effectLst/>
          </c:spPr>
          <c:cat>
            <c:numRef>
              <c:f>Consumption!$B$1:$AF$1</c:f>
              <c:numCache>
                <c:formatCode>General</c:formatCode>
                <c:ptCount val="31"/>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c:v>
                </c:pt>
                <c:pt idx="17">
                  <c:v>2027</c:v>
                </c:pt>
                <c:pt idx="18">
                  <c:v>2028</c:v>
                </c:pt>
                <c:pt idx="19">
                  <c:v>2029</c:v>
                </c:pt>
                <c:pt idx="20">
                  <c:v>2030</c:v>
                </c:pt>
                <c:pt idx="21">
                  <c:v>2031</c:v>
                </c:pt>
                <c:pt idx="22">
                  <c:v>2032</c:v>
                </c:pt>
                <c:pt idx="23">
                  <c:v>2033</c:v>
                </c:pt>
                <c:pt idx="24">
                  <c:v>2034</c:v>
                </c:pt>
                <c:pt idx="25">
                  <c:v>2035</c:v>
                </c:pt>
                <c:pt idx="26">
                  <c:v>2036</c:v>
                </c:pt>
                <c:pt idx="27">
                  <c:v>2037</c:v>
                </c:pt>
                <c:pt idx="28">
                  <c:v>2038</c:v>
                </c:pt>
                <c:pt idx="29">
                  <c:v>2039</c:v>
                </c:pt>
                <c:pt idx="30">
                  <c:v>2040</c:v>
                </c:pt>
              </c:numCache>
            </c:numRef>
          </c:cat>
          <c:val>
            <c:numRef>
              <c:f>Consumption!$B$9:$AF$9</c:f>
              <c:numCache>
                <c:formatCode>#,##0_);\(#,##0\)</c:formatCode>
                <c:ptCount val="31"/>
                <c:pt idx="0">
                  <c:v>2.075096984</c:v>
                </c:pt>
                <c:pt idx="1">
                  <c:v>2.075096984</c:v>
                </c:pt>
                <c:pt idx="2">
                  <c:v>2.0481268920000004</c:v>
                </c:pt>
                <c:pt idx="3">
                  <c:v>2.0584798279999998</c:v>
                </c:pt>
                <c:pt idx="4">
                  <c:v>2.047456146</c:v>
                </c:pt>
                <c:pt idx="5">
                  <c:v>2.0220216070000001</c:v>
                </c:pt>
                <c:pt idx="6">
                  <c:v>2.025928924</c:v>
                </c:pt>
                <c:pt idx="7">
                  <c:v>2.0081576839999999</c:v>
                </c:pt>
                <c:pt idx="8">
                  <c:v>2.0474833370000001</c:v>
                </c:pt>
                <c:pt idx="9">
                  <c:v>2.0601726380000001</c:v>
                </c:pt>
                <c:pt idx="10">
                  <c:v>2.0701329040000003</c:v>
                </c:pt>
                <c:pt idx="11">
                  <c:v>2.1022569579999999</c:v>
                </c:pt>
                <c:pt idx="12">
                  <c:v>2.1427913820000004</c:v>
                </c:pt>
                <c:pt idx="13">
                  <c:v>2.1837926630000002</c:v>
                </c:pt>
                <c:pt idx="14">
                  <c:v>2.214106964</c:v>
                </c:pt>
                <c:pt idx="15">
                  <c:v>2.2317712700000003</c:v>
                </c:pt>
                <c:pt idx="16">
                  <c:v>2.24135968</c:v>
                </c:pt>
                <c:pt idx="17">
                  <c:v>2.2436464530000002</c:v>
                </c:pt>
                <c:pt idx="18">
                  <c:v>2.2434140010000001</c:v>
                </c:pt>
                <c:pt idx="19">
                  <c:v>2.243883667</c:v>
                </c:pt>
                <c:pt idx="20">
                  <c:v>2.2477106329999996</c:v>
                </c:pt>
                <c:pt idx="21">
                  <c:v>2.2501971430000003</c:v>
                </c:pt>
                <c:pt idx="22">
                  <c:v>2.2544770509999998</c:v>
                </c:pt>
                <c:pt idx="23">
                  <c:v>2.2658719170000006</c:v>
                </c:pt>
                <c:pt idx="24">
                  <c:v>2.2837563470000002</c:v>
                </c:pt>
                <c:pt idx="25">
                  <c:v>2.2992199090000005</c:v>
                </c:pt>
                <c:pt idx="26">
                  <c:v>2.3182232979999999</c:v>
                </c:pt>
                <c:pt idx="27">
                  <c:v>2.3395717770000002</c:v>
                </c:pt>
                <c:pt idx="28">
                  <c:v>2.3656898489999998</c:v>
                </c:pt>
                <c:pt idx="29">
                  <c:v>2.3868794250000001</c:v>
                </c:pt>
                <c:pt idx="30">
                  <c:v>2.4090942690000001</c:v>
                </c:pt>
              </c:numCache>
            </c:numRef>
          </c:val>
        </c:ser>
        <c:ser>
          <c:idx val="8"/>
          <c:order val="9"/>
          <c:tx>
            <c:strRef>
              <c:f>Consumption!$A$10</c:f>
              <c:strCache>
                <c:ptCount val="1"/>
                <c:pt idx="0">
                  <c:v>Nonmanufacturing</c:v>
                </c:pt>
              </c:strCache>
            </c:strRef>
          </c:tx>
          <c:spPr>
            <a:solidFill>
              <a:schemeClr val="accent3">
                <a:lumMod val="60000"/>
              </a:schemeClr>
            </a:solidFill>
            <a:ln>
              <a:noFill/>
            </a:ln>
            <a:effectLst/>
          </c:spPr>
          <c:cat>
            <c:numRef>
              <c:f>Consumption!$B$1:$AF$1</c:f>
              <c:numCache>
                <c:formatCode>General</c:formatCode>
                <c:ptCount val="31"/>
                <c:pt idx="0">
                  <c:v>2010</c:v>
                </c:pt>
                <c:pt idx="1">
                  <c:v>2011</c:v>
                </c:pt>
                <c:pt idx="2">
                  <c:v>2012</c:v>
                </c:pt>
                <c:pt idx="3">
                  <c:v>2013</c:v>
                </c:pt>
                <c:pt idx="4">
                  <c:v>2014</c:v>
                </c:pt>
                <c:pt idx="5">
                  <c:v>2015</c:v>
                </c:pt>
                <c:pt idx="6">
                  <c:v>2016</c:v>
                </c:pt>
                <c:pt idx="7">
                  <c:v>2017</c:v>
                </c:pt>
                <c:pt idx="8">
                  <c:v>2018</c:v>
                </c:pt>
                <c:pt idx="9">
                  <c:v>2019</c:v>
                </c:pt>
                <c:pt idx="10">
                  <c:v>2020</c:v>
                </c:pt>
                <c:pt idx="11">
                  <c:v>2021</c:v>
                </c:pt>
                <c:pt idx="12">
                  <c:v>2022</c:v>
                </c:pt>
                <c:pt idx="13">
                  <c:v>2023</c:v>
                </c:pt>
                <c:pt idx="14">
                  <c:v>2024</c:v>
                </c:pt>
                <c:pt idx="15">
                  <c:v>2025</c:v>
                </c:pt>
                <c:pt idx="16">
                  <c:v>2026</c:v>
                </c:pt>
                <c:pt idx="17">
                  <c:v>2027</c:v>
                </c:pt>
                <c:pt idx="18">
                  <c:v>2028</c:v>
                </c:pt>
                <c:pt idx="19">
                  <c:v>2029</c:v>
                </c:pt>
                <c:pt idx="20">
                  <c:v>2030</c:v>
                </c:pt>
                <c:pt idx="21">
                  <c:v>2031</c:v>
                </c:pt>
                <c:pt idx="22">
                  <c:v>2032</c:v>
                </c:pt>
                <c:pt idx="23">
                  <c:v>2033</c:v>
                </c:pt>
                <c:pt idx="24">
                  <c:v>2034</c:v>
                </c:pt>
                <c:pt idx="25">
                  <c:v>2035</c:v>
                </c:pt>
                <c:pt idx="26">
                  <c:v>2036</c:v>
                </c:pt>
                <c:pt idx="27">
                  <c:v>2037</c:v>
                </c:pt>
                <c:pt idx="28">
                  <c:v>2038</c:v>
                </c:pt>
                <c:pt idx="29">
                  <c:v>2039</c:v>
                </c:pt>
                <c:pt idx="30">
                  <c:v>2040</c:v>
                </c:pt>
              </c:numCache>
            </c:numRef>
          </c:cat>
          <c:val>
            <c:numRef>
              <c:f>Consumption!$B$10:$AF$10</c:f>
              <c:numCache>
                <c:formatCode>#,##0_);\(#,##0\)</c:formatCode>
                <c:ptCount val="31"/>
                <c:pt idx="0">
                  <c:v>5.4193934329999998</c:v>
                </c:pt>
                <c:pt idx="1">
                  <c:v>5.4193934329999998</c:v>
                </c:pt>
                <c:pt idx="2">
                  <c:v>5.4517893070000003</c:v>
                </c:pt>
                <c:pt idx="3">
                  <c:v>5.7060617670000005</c:v>
                </c:pt>
                <c:pt idx="4">
                  <c:v>5.6858865960000005</c:v>
                </c:pt>
                <c:pt idx="5">
                  <c:v>5.7582303469999996</c:v>
                </c:pt>
                <c:pt idx="6">
                  <c:v>5.6204962159999994</c:v>
                </c:pt>
                <c:pt idx="7">
                  <c:v>5.6274895020000004</c:v>
                </c:pt>
                <c:pt idx="8">
                  <c:v>5.8625666509999999</c:v>
                </c:pt>
                <c:pt idx="9">
                  <c:v>5.9340046390000003</c:v>
                </c:pt>
                <c:pt idx="10">
                  <c:v>5.9215167240000008</c:v>
                </c:pt>
                <c:pt idx="11">
                  <c:v>5.9740151360000002</c:v>
                </c:pt>
                <c:pt idx="12">
                  <c:v>6.0330184319999995</c:v>
                </c:pt>
                <c:pt idx="13">
                  <c:v>6.1129051509999996</c:v>
                </c:pt>
                <c:pt idx="14">
                  <c:v>6.1800500479999991</c:v>
                </c:pt>
                <c:pt idx="15">
                  <c:v>6.23370874</c:v>
                </c:pt>
                <c:pt idx="16">
                  <c:v>6.2752651369999999</c:v>
                </c:pt>
                <c:pt idx="17">
                  <c:v>6.293145752</c:v>
                </c:pt>
                <c:pt idx="18">
                  <c:v>6.3274680170000002</c:v>
                </c:pt>
                <c:pt idx="19">
                  <c:v>6.36818872</c:v>
                </c:pt>
                <c:pt idx="20">
                  <c:v>6.4149548340000004</c:v>
                </c:pt>
                <c:pt idx="21">
                  <c:v>6.4506343990000001</c:v>
                </c:pt>
                <c:pt idx="22">
                  <c:v>6.4843511959999995</c:v>
                </c:pt>
                <c:pt idx="23">
                  <c:v>6.5196105950000005</c:v>
                </c:pt>
                <c:pt idx="24">
                  <c:v>6.5877490240000007</c:v>
                </c:pt>
                <c:pt idx="25">
                  <c:v>6.6680180669999993</c:v>
                </c:pt>
                <c:pt idx="26">
                  <c:v>6.7227021490000007</c:v>
                </c:pt>
                <c:pt idx="27">
                  <c:v>6.7855308829999998</c:v>
                </c:pt>
                <c:pt idx="28">
                  <c:v>6.8474094239999994</c:v>
                </c:pt>
                <c:pt idx="29">
                  <c:v>6.9026822509999999</c:v>
                </c:pt>
                <c:pt idx="30">
                  <c:v>6.9605295409999997</c:v>
                </c:pt>
              </c:numCache>
            </c:numRef>
          </c:val>
        </c:ser>
        <c:dLbls>
          <c:showLegendKey val="0"/>
          <c:showVal val="0"/>
          <c:showCatName val="0"/>
          <c:showSerName val="0"/>
          <c:showPercent val="0"/>
          <c:showBubbleSize val="0"/>
        </c:dLbls>
        <c:axId val="229583680"/>
        <c:axId val="229584240"/>
      </c:areaChart>
      <c:catAx>
        <c:axId val="229583680"/>
        <c:scaling>
          <c:orientation val="minMax"/>
        </c:scaling>
        <c:delete val="0"/>
        <c:axPos val="b"/>
        <c:numFmt formatCode="General" sourceLinked="1"/>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229584240"/>
        <c:crosses val="autoZero"/>
        <c:auto val="1"/>
        <c:lblAlgn val="ctr"/>
        <c:lblOffset val="100"/>
        <c:tickLblSkip val="10"/>
        <c:tickMarkSkip val="10"/>
        <c:noMultiLvlLbl val="0"/>
      </c:catAx>
      <c:valAx>
        <c:axId val="229584240"/>
        <c:scaling>
          <c:orientation val="minMax"/>
        </c:scaling>
        <c:delete val="1"/>
        <c:axPos val="l"/>
        <c:majorGridlines>
          <c:spPr>
            <a:ln w="9525" cap="flat" cmpd="sng" algn="ctr">
              <a:solidFill>
                <a:schemeClr val="bg1">
                  <a:lumMod val="65000"/>
                </a:schemeClr>
              </a:solidFill>
              <a:round/>
            </a:ln>
            <a:effectLst/>
          </c:spPr>
        </c:majorGridlines>
        <c:numFmt formatCode="#,##0_);\(#,##0\)" sourceLinked="1"/>
        <c:majorTickMark val="none"/>
        <c:minorTickMark val="none"/>
        <c:tickLblPos val="nextTo"/>
        <c:crossAx val="229583680"/>
        <c:crosses val="autoZero"/>
        <c:crossBetween val="midCat"/>
        <c:majorUnit val="5"/>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400">
          <a:solidFill>
            <a:schemeClr val="tx1"/>
          </a:solidFill>
        </a:defRPr>
      </a:pPr>
      <a:endParaRPr lang="en-US"/>
    </a:p>
  </c:txPr>
  <c:externalData r:id="rId3">
    <c:autoUpdate val="0"/>
  </c:externalData>
  <c:userShapes r:id="rId4"/>
</c:chartSpace>
</file>

<file path=ppt/charts/chart5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8267716535433064E-2"/>
          <c:y val="0.2092719363685259"/>
          <c:w val="0.59969629936842472"/>
          <c:h val="0.6575027385701333"/>
        </c:manualLayout>
      </c:layout>
      <c:areaChart>
        <c:grouping val="stacked"/>
        <c:varyColors val="0"/>
        <c:ser>
          <c:idx val="3"/>
          <c:order val="0"/>
          <c:tx>
            <c:strRef>
              <c:f>Consumption!$B$21</c:f>
              <c:strCache>
                <c:ptCount val="1"/>
                <c:pt idx="0">
                  <c:v>Coal</c:v>
                </c:pt>
              </c:strCache>
            </c:strRef>
          </c:tx>
          <c:spPr>
            <a:solidFill>
              <a:schemeClr val="tx1"/>
            </a:solidFill>
            <a:ln>
              <a:solidFill>
                <a:schemeClr val="tx2"/>
              </a:solidFill>
            </a:ln>
            <a:effectLst/>
          </c:spPr>
          <c:cat>
            <c:numRef>
              <c:f>Consumption!$D$1:$CQ$1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Consumption!$D$21:$CQ$21</c:f>
              <c:numCache>
                <c:formatCode>General</c:formatCode>
                <c:ptCount val="61"/>
                <c:pt idx="0">
                  <c:v>3.155014</c:v>
                </c:pt>
                <c:pt idx="1">
                  <c:v>3.1569250000000002</c:v>
                </c:pt>
                <c:pt idx="2">
                  <c:v>2.5519830000000003</c:v>
                </c:pt>
                <c:pt idx="3">
                  <c:v>2.489563</c:v>
                </c:pt>
                <c:pt idx="4">
                  <c:v>2.842174</c:v>
                </c:pt>
                <c:pt idx="5">
                  <c:v>2.7599270000000002</c:v>
                </c:pt>
                <c:pt idx="6">
                  <c:v>2.640504</c:v>
                </c:pt>
                <c:pt idx="7">
                  <c:v>2.672911</c:v>
                </c:pt>
                <c:pt idx="8">
                  <c:v>2.8275549999999998</c:v>
                </c:pt>
                <c:pt idx="9">
                  <c:v>2.7870019999999998</c:v>
                </c:pt>
                <c:pt idx="10">
                  <c:v>2.756008</c:v>
                </c:pt>
                <c:pt idx="11">
                  <c:v>2.6008400000000003</c:v>
                </c:pt>
                <c:pt idx="12">
                  <c:v>2.514821</c:v>
                </c:pt>
                <c:pt idx="13">
                  <c:v>2.4962879999999998</c:v>
                </c:pt>
                <c:pt idx="14">
                  <c:v>2.5096860000000003</c:v>
                </c:pt>
                <c:pt idx="15">
                  <c:v>2.488267</c:v>
                </c:pt>
                <c:pt idx="16">
                  <c:v>2.4343939999999997</c:v>
                </c:pt>
                <c:pt idx="17">
                  <c:v>2.3950639999999996</c:v>
                </c:pt>
                <c:pt idx="18">
                  <c:v>2.3352590000000002</c:v>
                </c:pt>
                <c:pt idx="19">
                  <c:v>2.2267829999999997</c:v>
                </c:pt>
                <c:pt idx="20">
                  <c:v>2.2564980000000001</c:v>
                </c:pt>
                <c:pt idx="21">
                  <c:v>2.1916379999999998</c:v>
                </c:pt>
                <c:pt idx="22">
                  <c:v>2.019358</c:v>
                </c:pt>
                <c:pt idx="23">
                  <c:v>2.0414120000000002</c:v>
                </c:pt>
                <c:pt idx="24">
                  <c:v>2.0468769999999998</c:v>
                </c:pt>
                <c:pt idx="25">
                  <c:v>1.9540419999999998</c:v>
                </c:pt>
                <c:pt idx="26">
                  <c:v>1.914466</c:v>
                </c:pt>
                <c:pt idx="27">
                  <c:v>1.8646120000000002</c:v>
                </c:pt>
                <c:pt idx="28">
                  <c:v>1.7931919999999999</c:v>
                </c:pt>
                <c:pt idx="29">
                  <c:v>1.3924989999999999</c:v>
                </c:pt>
                <c:pt idx="30">
                  <c:v>1.6313759999999999</c:v>
                </c:pt>
                <c:pt idx="31">
                  <c:v>1.5609410000000001</c:v>
                </c:pt>
                <c:pt idx="32">
                  <c:v>1.5130599999999998</c:v>
                </c:pt>
                <c:pt idx="33">
                  <c:v>1.482469</c:v>
                </c:pt>
                <c:pt idx="34">
                  <c:v>1.4573799999999999</c:v>
                </c:pt>
                <c:pt idx="35">
                  <c:v>1.3073170000000001</c:v>
                </c:pt>
                <c:pt idx="36">
                  <c:v>1.2541549999999999</c:v>
                </c:pt>
                <c:pt idx="37">
                  <c:v>1.240788</c:v>
                </c:pt>
                <c:pt idx="38">
                  <c:v>1.190277</c:v>
                </c:pt>
                <c:pt idx="39">
                  <c:v>1.1901170000000001</c:v>
                </c:pt>
                <c:pt idx="40">
                  <c:v>1.1976830000000001</c:v>
                </c:pt>
                <c:pt idx="41">
                  <c:v>1.219517</c:v>
                </c:pt>
                <c:pt idx="42">
                  <c:v>1.223649</c:v>
                </c:pt>
                <c:pt idx="43">
                  <c:v>1.2205900000000001</c:v>
                </c:pt>
                <c:pt idx="44">
                  <c:v>1.2030639999999999</c:v>
                </c:pt>
                <c:pt idx="45">
                  <c:v>1.185271</c:v>
                </c:pt>
                <c:pt idx="46">
                  <c:v>1.1733359999999999</c:v>
                </c:pt>
                <c:pt idx="47">
                  <c:v>1.1583479999999999</c:v>
                </c:pt>
                <c:pt idx="48">
                  <c:v>1.141615</c:v>
                </c:pt>
                <c:pt idx="49">
                  <c:v>1.1211420000000001</c:v>
                </c:pt>
                <c:pt idx="50">
                  <c:v>1.105294</c:v>
                </c:pt>
                <c:pt idx="51">
                  <c:v>1.0779609999999999</c:v>
                </c:pt>
                <c:pt idx="52">
                  <c:v>1.0555429999999999</c:v>
                </c:pt>
                <c:pt idx="53">
                  <c:v>1.0446139999999999</c:v>
                </c:pt>
                <c:pt idx="54">
                  <c:v>1.030035</c:v>
                </c:pt>
                <c:pt idx="55">
                  <c:v>1.0112319999999999</c:v>
                </c:pt>
                <c:pt idx="56">
                  <c:v>0.99873400000000001</c:v>
                </c:pt>
                <c:pt idx="57">
                  <c:v>0.98675900000000005</c:v>
                </c:pt>
                <c:pt idx="58">
                  <c:v>0.97771799999999998</c:v>
                </c:pt>
                <c:pt idx="59">
                  <c:v>0.96194000000000002</c:v>
                </c:pt>
                <c:pt idx="60">
                  <c:v>0.95023199999999997</c:v>
                </c:pt>
              </c:numCache>
            </c:numRef>
          </c:val>
        </c:ser>
        <c:ser>
          <c:idx val="4"/>
          <c:order val="1"/>
          <c:tx>
            <c:strRef>
              <c:f>Consumption!$B$25</c:f>
              <c:strCache>
                <c:ptCount val="1"/>
                <c:pt idx="0">
                  <c:v>Purchased electricity</c:v>
                </c:pt>
              </c:strCache>
            </c:strRef>
          </c:tx>
          <c:spPr>
            <a:solidFill>
              <a:schemeClr val="accent4"/>
            </a:solidFill>
            <a:ln>
              <a:noFill/>
            </a:ln>
            <a:effectLst/>
          </c:spPr>
          <c:cat>
            <c:numRef>
              <c:f>Consumption!$D$1:$CQ$1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Consumption!$D$25:$CQ$25</c:f>
              <c:numCache>
                <c:formatCode>General</c:formatCode>
                <c:ptCount val="61"/>
                <c:pt idx="0">
                  <c:v>2.7810090000000001</c:v>
                </c:pt>
                <c:pt idx="1">
                  <c:v>2.817437</c:v>
                </c:pt>
                <c:pt idx="2">
                  <c:v>2.541766</c:v>
                </c:pt>
                <c:pt idx="3">
                  <c:v>2.64771</c:v>
                </c:pt>
                <c:pt idx="4">
                  <c:v>2.8586970000000003</c:v>
                </c:pt>
                <c:pt idx="5">
                  <c:v>2.8550659999999999</c:v>
                </c:pt>
                <c:pt idx="6">
                  <c:v>2.8337699999999999</c:v>
                </c:pt>
                <c:pt idx="7">
                  <c:v>2.9282910000000002</c:v>
                </c:pt>
                <c:pt idx="8">
                  <c:v>3.0588519999999999</c:v>
                </c:pt>
                <c:pt idx="9">
                  <c:v>3.158347</c:v>
                </c:pt>
                <c:pt idx="10">
                  <c:v>3.2261199999999999</c:v>
                </c:pt>
                <c:pt idx="11">
                  <c:v>3.229743</c:v>
                </c:pt>
                <c:pt idx="12">
                  <c:v>3.3189000000000002</c:v>
                </c:pt>
                <c:pt idx="13">
                  <c:v>3.3340839999999998</c:v>
                </c:pt>
                <c:pt idx="14">
                  <c:v>3.4392320000000001</c:v>
                </c:pt>
                <c:pt idx="15">
                  <c:v>3.4553099999999999</c:v>
                </c:pt>
                <c:pt idx="16">
                  <c:v>3.5267499999999998</c:v>
                </c:pt>
                <c:pt idx="17">
                  <c:v>3.5423279999999999</c:v>
                </c:pt>
                <c:pt idx="18">
                  <c:v>3.5867049999999998</c:v>
                </c:pt>
                <c:pt idx="19">
                  <c:v>3.6106350000000003</c:v>
                </c:pt>
                <c:pt idx="20">
                  <c:v>3.6311849999999999</c:v>
                </c:pt>
                <c:pt idx="21">
                  <c:v>3.4004310000000002</c:v>
                </c:pt>
                <c:pt idx="22">
                  <c:v>3.3786909999999999</c:v>
                </c:pt>
                <c:pt idx="23">
                  <c:v>3.454218</c:v>
                </c:pt>
                <c:pt idx="24">
                  <c:v>3.4729029999999996</c:v>
                </c:pt>
                <c:pt idx="25">
                  <c:v>3.47736</c:v>
                </c:pt>
                <c:pt idx="26">
                  <c:v>3.4505469999999998</c:v>
                </c:pt>
                <c:pt idx="27">
                  <c:v>3.5069630000000003</c:v>
                </c:pt>
                <c:pt idx="28">
                  <c:v>3.4444690000000002</c:v>
                </c:pt>
                <c:pt idx="29">
                  <c:v>3.1302249999999998</c:v>
                </c:pt>
                <c:pt idx="30">
                  <c:v>3.3138069999999997</c:v>
                </c:pt>
                <c:pt idx="31">
                  <c:v>3.3823690000000002</c:v>
                </c:pt>
                <c:pt idx="32">
                  <c:v>3.3632559999999998</c:v>
                </c:pt>
                <c:pt idx="33">
                  <c:v>3.3620209999999999</c:v>
                </c:pt>
                <c:pt idx="34">
                  <c:v>3.4037320000000002</c:v>
                </c:pt>
                <c:pt idx="35">
                  <c:v>3.2706010000000001</c:v>
                </c:pt>
                <c:pt idx="36">
                  <c:v>3.2281010000000001</c:v>
                </c:pt>
                <c:pt idx="37">
                  <c:v>3.2717010000000002</c:v>
                </c:pt>
                <c:pt idx="38">
                  <c:v>3.3783449999999999</c:v>
                </c:pt>
                <c:pt idx="39">
                  <c:v>3.4756860000000001</c:v>
                </c:pt>
                <c:pt idx="40">
                  <c:v>3.5343279999999999</c:v>
                </c:pt>
                <c:pt idx="41">
                  <c:v>3.6088450000000001</c:v>
                </c:pt>
                <c:pt idx="42">
                  <c:v>3.6805590000000001</c:v>
                </c:pt>
                <c:pt idx="43">
                  <c:v>3.7474099999999999</c:v>
                </c:pt>
                <c:pt idx="44">
                  <c:v>3.7885749999999998</c:v>
                </c:pt>
                <c:pt idx="45">
                  <c:v>3.7975059999999998</c:v>
                </c:pt>
                <c:pt idx="46">
                  <c:v>3.7968790000000001</c:v>
                </c:pt>
                <c:pt idx="47">
                  <c:v>3.7992360000000001</c:v>
                </c:pt>
                <c:pt idx="48">
                  <c:v>3.787391</c:v>
                </c:pt>
                <c:pt idx="49">
                  <c:v>3.7834270000000001</c:v>
                </c:pt>
                <c:pt idx="50">
                  <c:v>3.778486</c:v>
                </c:pt>
                <c:pt idx="51">
                  <c:v>3.7745199999999999</c:v>
                </c:pt>
                <c:pt idx="52">
                  <c:v>3.7770250000000001</c:v>
                </c:pt>
                <c:pt idx="53">
                  <c:v>3.7925949999999999</c:v>
                </c:pt>
                <c:pt idx="54">
                  <c:v>3.8195350000000001</c:v>
                </c:pt>
                <c:pt idx="55">
                  <c:v>3.841269</c:v>
                </c:pt>
                <c:pt idx="56">
                  <c:v>3.8606760000000002</c:v>
                </c:pt>
                <c:pt idx="57">
                  <c:v>3.8843369999999999</c:v>
                </c:pt>
                <c:pt idx="58">
                  <c:v>3.9147349999999999</c:v>
                </c:pt>
                <c:pt idx="59">
                  <c:v>3.9400550000000001</c:v>
                </c:pt>
                <c:pt idx="60">
                  <c:v>3.9643489999999999</c:v>
                </c:pt>
              </c:numCache>
            </c:numRef>
          </c:val>
        </c:ser>
        <c:ser>
          <c:idx val="2"/>
          <c:order val="2"/>
          <c:tx>
            <c:strRef>
              <c:f>Consumption!$B$24</c:f>
              <c:strCache>
                <c:ptCount val="1"/>
                <c:pt idx="0">
                  <c:v>Renewables</c:v>
                </c:pt>
              </c:strCache>
            </c:strRef>
          </c:tx>
          <c:spPr>
            <a:solidFill>
              <a:schemeClr val="accent3"/>
            </a:solidFill>
            <a:ln>
              <a:noFill/>
            </a:ln>
            <a:effectLst/>
          </c:spPr>
          <c:cat>
            <c:numRef>
              <c:f>Consumption!$D$1:$CQ$1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Consumption!$D$24:$CQ$24</c:f>
              <c:numCache>
                <c:formatCode>General</c:formatCode>
                <c:ptCount val="61"/>
                <c:pt idx="0">
                  <c:v>1.632838</c:v>
                </c:pt>
                <c:pt idx="1">
                  <c:v>1.727708</c:v>
                </c:pt>
                <c:pt idx="2">
                  <c:v>1.6827290000000001</c:v>
                </c:pt>
                <c:pt idx="3">
                  <c:v>1.9076900000000001</c:v>
                </c:pt>
                <c:pt idx="4">
                  <c:v>1.9512560000000001</c:v>
                </c:pt>
                <c:pt idx="5">
                  <c:v>1.950698</c:v>
                </c:pt>
                <c:pt idx="6">
                  <c:v>1.9479230000000001</c:v>
                </c:pt>
                <c:pt idx="7">
                  <c:v>1.946817</c:v>
                </c:pt>
                <c:pt idx="8">
                  <c:v>2.021738</c:v>
                </c:pt>
                <c:pt idx="9">
                  <c:v>1.8709749999999998</c:v>
                </c:pt>
                <c:pt idx="10">
                  <c:v>1.7170650000000001</c:v>
                </c:pt>
                <c:pt idx="11">
                  <c:v>1.6837950000000002</c:v>
                </c:pt>
                <c:pt idx="12">
                  <c:v>1.7372799999999999</c:v>
                </c:pt>
                <c:pt idx="13">
                  <c:v>1.772743</c:v>
                </c:pt>
                <c:pt idx="14">
                  <c:v>1.9274169999999999</c:v>
                </c:pt>
                <c:pt idx="15">
                  <c:v>1.992021</c:v>
                </c:pt>
                <c:pt idx="16">
                  <c:v>2.0327679999999999</c:v>
                </c:pt>
                <c:pt idx="17">
                  <c:v>2.0572300000000001</c:v>
                </c:pt>
                <c:pt idx="18">
                  <c:v>1.929308</c:v>
                </c:pt>
                <c:pt idx="19">
                  <c:v>1.9343730000000001</c:v>
                </c:pt>
                <c:pt idx="20">
                  <c:v>1.9281700000000002</c:v>
                </c:pt>
                <c:pt idx="21">
                  <c:v>1.718812</c:v>
                </c:pt>
                <c:pt idx="22">
                  <c:v>1.7198209999999998</c:v>
                </c:pt>
                <c:pt idx="23">
                  <c:v>1.724531</c:v>
                </c:pt>
                <c:pt idx="24">
                  <c:v>1.8515189999999999</c:v>
                </c:pt>
                <c:pt idx="25">
                  <c:v>1.870663</c:v>
                </c:pt>
                <c:pt idx="26">
                  <c:v>1.925608</c:v>
                </c:pt>
                <c:pt idx="27">
                  <c:v>1.9577880000000001</c:v>
                </c:pt>
                <c:pt idx="28">
                  <c:v>2.0348359999999999</c:v>
                </c:pt>
                <c:pt idx="29">
                  <c:v>1.972065</c:v>
                </c:pt>
                <c:pt idx="30">
                  <c:v>2.2073609999999997</c:v>
                </c:pt>
                <c:pt idx="31">
                  <c:v>2.2712289999999999</c:v>
                </c:pt>
                <c:pt idx="32">
                  <c:v>2.2582820000000003</c:v>
                </c:pt>
                <c:pt idx="33">
                  <c:v>2.3314490000000001</c:v>
                </c:pt>
                <c:pt idx="34">
                  <c:v>2.264351</c:v>
                </c:pt>
                <c:pt idx="35">
                  <c:v>2.3328760000000002</c:v>
                </c:pt>
                <c:pt idx="36">
                  <c:v>2.347998</c:v>
                </c:pt>
                <c:pt idx="37">
                  <c:v>2.3291110000000002</c:v>
                </c:pt>
                <c:pt idx="38">
                  <c:v>2.331966</c:v>
                </c:pt>
                <c:pt idx="39">
                  <c:v>2.343791</c:v>
                </c:pt>
                <c:pt idx="40">
                  <c:v>2.3543409999999998</c:v>
                </c:pt>
                <c:pt idx="41">
                  <c:v>2.3796119999999998</c:v>
                </c:pt>
                <c:pt idx="42">
                  <c:v>2.4135759999999999</c:v>
                </c:pt>
                <c:pt idx="43">
                  <c:v>2.4465400000000002</c:v>
                </c:pt>
                <c:pt idx="44">
                  <c:v>2.4617110000000002</c:v>
                </c:pt>
                <c:pt idx="45">
                  <c:v>2.4630999999999998</c:v>
                </c:pt>
                <c:pt idx="46">
                  <c:v>2.4506589999999999</c:v>
                </c:pt>
                <c:pt idx="47">
                  <c:v>2.458952</c:v>
                </c:pt>
                <c:pt idx="48">
                  <c:v>2.465058</c:v>
                </c:pt>
                <c:pt idx="49">
                  <c:v>2.4671370000000001</c:v>
                </c:pt>
                <c:pt idx="50">
                  <c:v>2.4654559999999996</c:v>
                </c:pt>
                <c:pt idx="51">
                  <c:v>2.4541409999999999</c:v>
                </c:pt>
                <c:pt idx="52">
                  <c:v>2.4502329999999999</c:v>
                </c:pt>
                <c:pt idx="53">
                  <c:v>2.4565410000000001</c:v>
                </c:pt>
                <c:pt idx="54">
                  <c:v>2.4651139999999998</c:v>
                </c:pt>
                <c:pt idx="55">
                  <c:v>2.4740660000000001</c:v>
                </c:pt>
                <c:pt idx="56">
                  <c:v>2.4823629999999999</c:v>
                </c:pt>
                <c:pt idx="57">
                  <c:v>2.4981620000000002</c:v>
                </c:pt>
                <c:pt idx="58">
                  <c:v>2.5166940000000002</c:v>
                </c:pt>
                <c:pt idx="59">
                  <c:v>2.5300050000000001</c:v>
                </c:pt>
                <c:pt idx="60">
                  <c:v>2.5433940000000002</c:v>
                </c:pt>
              </c:numCache>
            </c:numRef>
          </c:val>
        </c:ser>
        <c:ser>
          <c:idx val="0"/>
          <c:order val="3"/>
          <c:tx>
            <c:strRef>
              <c:f>Consumption!$B$22</c:f>
              <c:strCache>
                <c:ptCount val="1"/>
                <c:pt idx="0">
                  <c:v>Natural gas</c:v>
                </c:pt>
              </c:strCache>
            </c:strRef>
          </c:tx>
          <c:spPr>
            <a:solidFill>
              <a:schemeClr val="accent1"/>
            </a:solidFill>
            <a:ln>
              <a:noFill/>
            </a:ln>
            <a:effectLst/>
          </c:spPr>
          <c:cat>
            <c:numRef>
              <c:f>Consumption!$D$1:$CQ$1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Consumption!$D$22:$CQ$22</c:f>
              <c:numCache>
                <c:formatCode>General</c:formatCode>
                <c:ptCount val="61"/>
                <c:pt idx="0">
                  <c:v>8.3325310000000012</c:v>
                </c:pt>
                <c:pt idx="1">
                  <c:v>8.1845409999999994</c:v>
                </c:pt>
                <c:pt idx="2">
                  <c:v>7.0678559999999999</c:v>
                </c:pt>
                <c:pt idx="3">
                  <c:v>6.7762729999999998</c:v>
                </c:pt>
                <c:pt idx="4">
                  <c:v>7.4049949999999995</c:v>
                </c:pt>
                <c:pt idx="5">
                  <c:v>7.0315969999999997</c:v>
                </c:pt>
                <c:pt idx="6">
                  <c:v>6.6462620000000001</c:v>
                </c:pt>
                <c:pt idx="7">
                  <c:v>7.2828370000000007</c:v>
                </c:pt>
                <c:pt idx="8">
                  <c:v>7.6554589999999996</c:v>
                </c:pt>
                <c:pt idx="9">
                  <c:v>8.0875529999999998</c:v>
                </c:pt>
                <c:pt idx="10">
                  <c:v>8.4510660000000009</c:v>
                </c:pt>
                <c:pt idx="11">
                  <c:v>8.5723179999999992</c:v>
                </c:pt>
                <c:pt idx="12">
                  <c:v>8.9177970000000002</c:v>
                </c:pt>
                <c:pt idx="13">
                  <c:v>9.0704860000000007</c:v>
                </c:pt>
                <c:pt idx="14">
                  <c:v>9.1260460000000005</c:v>
                </c:pt>
                <c:pt idx="15">
                  <c:v>9.591825</c:v>
                </c:pt>
                <c:pt idx="16">
                  <c:v>9.9005669999999988</c:v>
                </c:pt>
                <c:pt idx="17">
                  <c:v>9.9329359999999998</c:v>
                </c:pt>
                <c:pt idx="18">
                  <c:v>9.7633650000000003</c:v>
                </c:pt>
                <c:pt idx="19">
                  <c:v>9.3753030000000006</c:v>
                </c:pt>
                <c:pt idx="20">
                  <c:v>9.4997930000000004</c:v>
                </c:pt>
                <c:pt idx="21">
                  <c:v>8.676342</c:v>
                </c:pt>
                <c:pt idx="22">
                  <c:v>8.8315699999999993</c:v>
                </c:pt>
                <c:pt idx="23">
                  <c:v>8.4883389999999999</c:v>
                </c:pt>
                <c:pt idx="24">
                  <c:v>8.5498320000000003</c:v>
                </c:pt>
                <c:pt idx="25">
                  <c:v>7.9073440000000002</c:v>
                </c:pt>
                <c:pt idx="26">
                  <c:v>7.8610249999999997</c:v>
                </c:pt>
                <c:pt idx="27">
                  <c:v>8.0735700000000001</c:v>
                </c:pt>
                <c:pt idx="28">
                  <c:v>8.0834049999999991</c:v>
                </c:pt>
                <c:pt idx="29">
                  <c:v>7.6089719999999996</c:v>
                </c:pt>
                <c:pt idx="30">
                  <c:v>8.277985000000001</c:v>
                </c:pt>
                <c:pt idx="31">
                  <c:v>8.4805329999999994</c:v>
                </c:pt>
                <c:pt idx="32">
                  <c:v>8.8186110000000006</c:v>
                </c:pt>
                <c:pt idx="33">
                  <c:v>9.1360240000000008</c:v>
                </c:pt>
                <c:pt idx="34">
                  <c:v>9.3892500000000005</c:v>
                </c:pt>
                <c:pt idx="35">
                  <c:v>9.4066050000000008</c:v>
                </c:pt>
                <c:pt idx="36">
                  <c:v>9.5815839999999994</c:v>
                </c:pt>
                <c:pt idx="37">
                  <c:v>9.7782999999999998</c:v>
                </c:pt>
                <c:pt idx="38">
                  <c:v>10.104901</c:v>
                </c:pt>
                <c:pt idx="39">
                  <c:v>10.408662</c:v>
                </c:pt>
                <c:pt idx="40">
                  <c:v>10.586615</c:v>
                </c:pt>
                <c:pt idx="41">
                  <c:v>10.763968</c:v>
                </c:pt>
                <c:pt idx="42">
                  <c:v>10.965069</c:v>
                </c:pt>
                <c:pt idx="43">
                  <c:v>11.139188000000001</c:v>
                </c:pt>
                <c:pt idx="44">
                  <c:v>11.25793</c:v>
                </c:pt>
                <c:pt idx="45">
                  <c:v>11.342815999999999</c:v>
                </c:pt>
                <c:pt idx="46">
                  <c:v>11.425343</c:v>
                </c:pt>
                <c:pt idx="47">
                  <c:v>11.317602000000001</c:v>
                </c:pt>
                <c:pt idx="48">
                  <c:v>11.337869</c:v>
                </c:pt>
                <c:pt idx="49">
                  <c:v>11.360479</c:v>
                </c:pt>
                <c:pt idx="50">
                  <c:v>11.399601000000001</c:v>
                </c:pt>
                <c:pt idx="51">
                  <c:v>11.413964999999999</c:v>
                </c:pt>
                <c:pt idx="52">
                  <c:v>11.487409</c:v>
                </c:pt>
                <c:pt idx="53">
                  <c:v>11.557380999999999</c:v>
                </c:pt>
                <c:pt idx="54">
                  <c:v>11.658639000000001</c:v>
                </c:pt>
                <c:pt idx="55">
                  <c:v>11.752772999999999</c:v>
                </c:pt>
                <c:pt idx="56">
                  <c:v>11.860538</c:v>
                </c:pt>
                <c:pt idx="57">
                  <c:v>11.946384</c:v>
                </c:pt>
                <c:pt idx="58">
                  <c:v>12.019221</c:v>
                </c:pt>
                <c:pt idx="59">
                  <c:v>12.13031</c:v>
                </c:pt>
                <c:pt idx="60">
                  <c:v>12.210597999999999</c:v>
                </c:pt>
              </c:numCache>
            </c:numRef>
          </c:val>
        </c:ser>
        <c:ser>
          <c:idx val="1"/>
          <c:order val="4"/>
          <c:tx>
            <c:strRef>
              <c:f>Consumption!$B$23</c:f>
              <c:strCache>
                <c:ptCount val="1"/>
                <c:pt idx="0">
                  <c:v>Petroleum</c:v>
                </c:pt>
              </c:strCache>
            </c:strRef>
          </c:tx>
          <c:spPr>
            <a:solidFill>
              <a:schemeClr val="accent2"/>
            </a:solidFill>
            <a:ln>
              <a:noFill/>
            </a:ln>
            <a:effectLst/>
          </c:spPr>
          <c:cat>
            <c:numRef>
              <c:f>Consumption!$D$1:$CQ$1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Consumption!$D$23:$CQ$23</c:f>
              <c:numCache>
                <c:formatCode>General</c:formatCode>
                <c:ptCount val="61"/>
                <c:pt idx="0">
                  <c:v>7.9328312548686029</c:v>
                </c:pt>
                <c:pt idx="1">
                  <c:v>6.5979473147502326</c:v>
                </c:pt>
                <c:pt idx="2">
                  <c:v>6.0747161133665006</c:v>
                </c:pt>
                <c:pt idx="3">
                  <c:v>5.8239327827257181</c:v>
                </c:pt>
                <c:pt idx="4">
                  <c:v>6.1667907585040229</c:v>
                </c:pt>
                <c:pt idx="5">
                  <c:v>5.9008987509916837</c:v>
                </c:pt>
                <c:pt idx="6">
                  <c:v>6.1403523945622824</c:v>
                </c:pt>
                <c:pt idx="7">
                  <c:v>6.1957573769524643</c:v>
                </c:pt>
                <c:pt idx="8">
                  <c:v>6.422206647706675</c:v>
                </c:pt>
                <c:pt idx="9">
                  <c:v>6.2280445990732405</c:v>
                </c:pt>
                <c:pt idx="10">
                  <c:v>6.4949132274864407</c:v>
                </c:pt>
                <c:pt idx="11">
                  <c:v>6.0339944017825946</c:v>
                </c:pt>
                <c:pt idx="12">
                  <c:v>6.5011899269913815</c:v>
                </c:pt>
                <c:pt idx="13">
                  <c:v>6.3944016057993061</c:v>
                </c:pt>
                <c:pt idx="14">
                  <c:v>6.5729858057552608</c:v>
                </c:pt>
                <c:pt idx="15">
                  <c:v>6.3655294495255603</c:v>
                </c:pt>
                <c:pt idx="16">
                  <c:v>6.7196464122801363</c:v>
                </c:pt>
                <c:pt idx="17">
                  <c:v>6.9245334418761004</c:v>
                </c:pt>
                <c:pt idx="18">
                  <c:v>6.8579506595777833</c:v>
                </c:pt>
                <c:pt idx="19">
                  <c:v>6.8827629831913546</c:v>
                </c:pt>
                <c:pt idx="20">
                  <c:v>6.5997173663225484</c:v>
                </c:pt>
                <c:pt idx="21">
                  <c:v>6.9666451021535138</c:v>
                </c:pt>
                <c:pt idx="22">
                  <c:v>6.8340814571427764</c:v>
                </c:pt>
                <c:pt idx="23">
                  <c:v>7.0307992062314861</c:v>
                </c:pt>
                <c:pt idx="24">
                  <c:v>7.5138958403901954</c:v>
                </c:pt>
                <c:pt idx="25">
                  <c:v>7.4706799398966446</c:v>
                </c:pt>
                <c:pt idx="26">
                  <c:v>7.5436764172361332</c:v>
                </c:pt>
                <c:pt idx="27">
                  <c:v>7.1896123024094436</c:v>
                </c:pt>
                <c:pt idx="28">
                  <c:v>6.6156186616852937</c:v>
                </c:pt>
                <c:pt idx="29">
                  <c:v>5.7287110511823629</c:v>
                </c:pt>
                <c:pt idx="30">
                  <c:v>5.9024397295516184</c:v>
                </c:pt>
                <c:pt idx="31">
                  <c:v>5.867038211931825</c:v>
                </c:pt>
                <c:pt idx="32">
                  <c:v>5.7158003562977981</c:v>
                </c:pt>
                <c:pt idx="33">
                  <c:v>5.7155713282255434</c:v>
                </c:pt>
                <c:pt idx="34">
                  <c:v>5.6126328258099569</c:v>
                </c:pt>
                <c:pt idx="35">
                  <c:v>5.6807929255335754</c:v>
                </c:pt>
                <c:pt idx="36">
                  <c:v>5.646611</c:v>
                </c:pt>
                <c:pt idx="37">
                  <c:v>5.7785099999999998</c:v>
                </c:pt>
                <c:pt idx="38">
                  <c:v>6.0500090000000011</c:v>
                </c:pt>
                <c:pt idx="39">
                  <c:v>6.135034000000001</c:v>
                </c:pt>
                <c:pt idx="40">
                  <c:v>6.0943810000000003</c:v>
                </c:pt>
                <c:pt idx="41">
                  <c:v>6.1355769999999996</c:v>
                </c:pt>
                <c:pt idx="42">
                  <c:v>6.2052449999999997</c:v>
                </c:pt>
                <c:pt idx="43">
                  <c:v>6.2820769999999992</c:v>
                </c:pt>
                <c:pt idx="44">
                  <c:v>6.3353560000000009</c:v>
                </c:pt>
                <c:pt idx="45">
                  <c:v>6.3562850000000006</c:v>
                </c:pt>
                <c:pt idx="46">
                  <c:v>6.3786519999999998</c:v>
                </c:pt>
                <c:pt idx="47">
                  <c:v>6.3967569999999991</c:v>
                </c:pt>
                <c:pt idx="48">
                  <c:v>6.4055429999999998</c:v>
                </c:pt>
                <c:pt idx="49">
                  <c:v>6.4415440000000004</c:v>
                </c:pt>
                <c:pt idx="50">
                  <c:v>6.4917040000000004</c:v>
                </c:pt>
                <c:pt idx="51">
                  <c:v>6.5280990000000001</c:v>
                </c:pt>
                <c:pt idx="52">
                  <c:v>6.5525810000000009</c:v>
                </c:pt>
                <c:pt idx="53">
                  <c:v>6.5689720000000005</c:v>
                </c:pt>
                <c:pt idx="54">
                  <c:v>6.6155709999999992</c:v>
                </c:pt>
                <c:pt idx="55">
                  <c:v>6.6572379999999995</c:v>
                </c:pt>
                <c:pt idx="56">
                  <c:v>6.7022469999999998</c:v>
                </c:pt>
                <c:pt idx="57">
                  <c:v>6.7486750000000004</c:v>
                </c:pt>
                <c:pt idx="58">
                  <c:v>6.7916489999999996</c:v>
                </c:pt>
                <c:pt idx="59">
                  <c:v>6.8607450000000005</c:v>
                </c:pt>
                <c:pt idx="60">
                  <c:v>6.9053369999999994</c:v>
                </c:pt>
              </c:numCache>
            </c:numRef>
          </c:val>
        </c:ser>
        <c:ser>
          <c:idx val="5"/>
          <c:order val="5"/>
          <c:tx>
            <c:strRef>
              <c:f>Consumption!$B$26</c:f>
              <c:strCache>
                <c:ptCount val="1"/>
                <c:pt idx="0">
                  <c:v>HGLs</c:v>
                </c:pt>
              </c:strCache>
            </c:strRef>
          </c:tx>
          <c:spPr>
            <a:solidFill>
              <a:schemeClr val="accent6"/>
            </a:solidFill>
            <a:ln>
              <a:noFill/>
            </a:ln>
            <a:effectLst/>
          </c:spPr>
          <c:cat>
            <c:strLit>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extLst>
                <c:ext xmlns:c15="http://schemas.microsoft.com/office/drawing/2012/chart" uri="{02D57815-91ED-43cb-92C2-25804820EDAC}">
                  <c15:autoCat val="1"/>
                </c:ext>
              </c:extLst>
            </c:strLit>
          </c:cat>
          <c:val>
            <c:numRef>
              <c:f>Consumption!$D$26:$CQ$26</c:f>
              <c:numCache>
                <c:formatCode>General</c:formatCode>
                <c:ptCount val="61"/>
                <c:pt idx="0">
                  <c:v>1.5766447451313981</c:v>
                </c:pt>
                <c:pt idx="1">
                  <c:v>1.6669906852497687</c:v>
                </c:pt>
                <c:pt idx="2">
                  <c:v>1.6971868866334994</c:v>
                </c:pt>
                <c:pt idx="3">
                  <c:v>1.5660762172742824</c:v>
                </c:pt>
                <c:pt idx="4">
                  <c:v>1.819896241495977</c:v>
                </c:pt>
                <c:pt idx="5">
                  <c:v>1.8132222490083167</c:v>
                </c:pt>
                <c:pt idx="6">
                  <c:v>1.7196606054377181</c:v>
                </c:pt>
                <c:pt idx="7">
                  <c:v>1.846179623047536</c:v>
                </c:pt>
                <c:pt idx="8">
                  <c:v>1.8952783522933259</c:v>
                </c:pt>
                <c:pt idx="9">
                  <c:v>1.8699324009267599</c:v>
                </c:pt>
                <c:pt idx="10">
                  <c:v>1.7562337725135611</c:v>
                </c:pt>
                <c:pt idx="11">
                  <c:v>1.9238365982174057</c:v>
                </c:pt>
                <c:pt idx="12">
                  <c:v>2.050648073008619</c:v>
                </c:pt>
                <c:pt idx="13">
                  <c:v>1.9913463942006933</c:v>
                </c:pt>
                <c:pt idx="14">
                  <c:v>2.1973351942447383</c:v>
                </c:pt>
                <c:pt idx="15">
                  <c:v>2.2196165504744392</c:v>
                </c:pt>
                <c:pt idx="16">
                  <c:v>2.298772587719863</c:v>
                </c:pt>
                <c:pt idx="17">
                  <c:v>2.3290855581239001</c:v>
                </c:pt>
                <c:pt idx="18">
                  <c:v>2.2227413404222158</c:v>
                </c:pt>
                <c:pt idx="19">
                  <c:v>2.4721590168086456</c:v>
                </c:pt>
                <c:pt idx="20">
                  <c:v>2.4737286336774522</c:v>
                </c:pt>
                <c:pt idx="21">
                  <c:v>2.2101668978464857</c:v>
                </c:pt>
                <c:pt idx="22">
                  <c:v>2.332544542857224</c:v>
                </c:pt>
                <c:pt idx="23">
                  <c:v>2.198054793768514</c:v>
                </c:pt>
                <c:pt idx="24">
                  <c:v>2.3115121596098041</c:v>
                </c:pt>
                <c:pt idx="25">
                  <c:v>2.1633920601033547</c:v>
                </c:pt>
                <c:pt idx="26">
                  <c:v>2.2233115827638659</c:v>
                </c:pt>
                <c:pt idx="27">
                  <c:v>2.2522246975905555</c:v>
                </c:pt>
                <c:pt idx="28">
                  <c:v>1.9600963383147068</c:v>
                </c:pt>
                <c:pt idx="29">
                  <c:v>2.0771819488176373</c:v>
                </c:pt>
                <c:pt idx="30">
                  <c:v>2.2644582704483813</c:v>
                </c:pt>
                <c:pt idx="31">
                  <c:v>2.2640787880681748</c:v>
                </c:pt>
                <c:pt idx="32">
                  <c:v>2.4307546437022025</c:v>
                </c:pt>
                <c:pt idx="33">
                  <c:v>2.6026056717744566</c:v>
                </c:pt>
                <c:pt idx="34">
                  <c:v>2.5339541741900433</c:v>
                </c:pt>
                <c:pt idx="35">
                  <c:v>2.6388980744664252</c:v>
                </c:pt>
                <c:pt idx="36">
                  <c:v>2.4933000000000001</c:v>
                </c:pt>
                <c:pt idx="37">
                  <c:v>2.5545</c:v>
                </c:pt>
                <c:pt idx="38">
                  <c:v>2.7479879999999999</c:v>
                </c:pt>
                <c:pt idx="39">
                  <c:v>2.8868109999999998</c:v>
                </c:pt>
                <c:pt idx="40">
                  <c:v>2.9472559999999999</c:v>
                </c:pt>
                <c:pt idx="41">
                  <c:v>3.0101580000000001</c:v>
                </c:pt>
                <c:pt idx="42">
                  <c:v>3.0964680000000002</c:v>
                </c:pt>
                <c:pt idx="43">
                  <c:v>3.1796690000000001</c:v>
                </c:pt>
                <c:pt idx="44">
                  <c:v>3.2322510000000002</c:v>
                </c:pt>
                <c:pt idx="45">
                  <c:v>3.2706249999999999</c:v>
                </c:pt>
                <c:pt idx="46">
                  <c:v>3.3216939999999999</c:v>
                </c:pt>
                <c:pt idx="47">
                  <c:v>3.3295340000000002</c:v>
                </c:pt>
                <c:pt idx="48">
                  <c:v>3.334244</c:v>
                </c:pt>
                <c:pt idx="49">
                  <c:v>3.3492419999999998</c:v>
                </c:pt>
                <c:pt idx="50">
                  <c:v>3.3765710000000002</c:v>
                </c:pt>
                <c:pt idx="51">
                  <c:v>3.4021710000000001</c:v>
                </c:pt>
                <c:pt idx="52">
                  <c:v>3.4268939999999999</c:v>
                </c:pt>
                <c:pt idx="53">
                  <c:v>3.4408780000000001</c:v>
                </c:pt>
                <c:pt idx="54">
                  <c:v>3.476791</c:v>
                </c:pt>
                <c:pt idx="55">
                  <c:v>3.5062449999999998</c:v>
                </c:pt>
                <c:pt idx="56">
                  <c:v>3.5364770000000001</c:v>
                </c:pt>
                <c:pt idx="57">
                  <c:v>3.5577359999999998</c:v>
                </c:pt>
                <c:pt idx="58">
                  <c:v>3.5821640000000001</c:v>
                </c:pt>
                <c:pt idx="59">
                  <c:v>3.6254</c:v>
                </c:pt>
                <c:pt idx="60">
                  <c:v>3.6544270000000001</c:v>
                </c:pt>
              </c:numCache>
            </c:numRef>
          </c:val>
        </c:ser>
        <c:dLbls>
          <c:showLegendKey val="0"/>
          <c:showVal val="0"/>
          <c:showCatName val="0"/>
          <c:showSerName val="0"/>
          <c:showPercent val="0"/>
          <c:showBubbleSize val="0"/>
        </c:dLbls>
        <c:axId val="229589280"/>
        <c:axId val="229589840"/>
      </c:areaChart>
      <c:catAx>
        <c:axId val="229589280"/>
        <c:scaling>
          <c:orientation val="minMax"/>
        </c:scaling>
        <c:delete val="0"/>
        <c:axPos val="b"/>
        <c:numFmt formatCode="General" sourceLinked="1"/>
        <c:majorTickMark val="out"/>
        <c:minorTickMark val="none"/>
        <c:tickLblPos val="nextTo"/>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9589840"/>
        <c:crosses val="autoZero"/>
        <c:auto val="1"/>
        <c:lblAlgn val="ctr"/>
        <c:lblOffset val="100"/>
        <c:tickLblSkip val="20"/>
        <c:tickMarkSkip val="20"/>
        <c:noMultiLvlLbl val="0"/>
      </c:catAx>
      <c:valAx>
        <c:axId val="229589840"/>
        <c:scaling>
          <c:orientation val="minMax"/>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29589280"/>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1065326714161371E-2"/>
          <c:y val="0.18664910245526287"/>
          <c:w val="0.82759738362722013"/>
          <c:h val="0.72367448487574426"/>
        </c:manualLayout>
      </c:layout>
      <c:lineChart>
        <c:grouping val="standard"/>
        <c:varyColors val="0"/>
        <c:ser>
          <c:idx val="3"/>
          <c:order val="0"/>
          <c:tx>
            <c:strRef>
              <c:f>trade!$A$2</c:f>
              <c:strCache>
                <c:ptCount val="1"/>
                <c:pt idx="0">
                  <c:v>Total imports</c:v>
                </c:pt>
              </c:strCache>
            </c:strRef>
          </c:tx>
          <c:spPr>
            <a:ln w="22225" cap="rnd">
              <a:solidFill>
                <a:schemeClr val="tx2"/>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trade!$B$2:$BJ$2</c:f>
              <c:numCache>
                <c:formatCode>General</c:formatCode>
                <c:ptCount val="61"/>
                <c:pt idx="0">
                  <c:v>15.796234999999999</c:v>
                </c:pt>
                <c:pt idx="1">
                  <c:v>13.719027000000001</c:v>
                </c:pt>
                <c:pt idx="2">
                  <c:v>11.861081</c:v>
                </c:pt>
                <c:pt idx="3">
                  <c:v>11.751802</c:v>
                </c:pt>
                <c:pt idx="4">
                  <c:v>12.470726000000001</c:v>
                </c:pt>
                <c:pt idx="5">
                  <c:v>11.780575000000001</c:v>
                </c:pt>
                <c:pt idx="6">
                  <c:v>14.151401999999999</c:v>
                </c:pt>
                <c:pt idx="7">
                  <c:v>15.398223</c:v>
                </c:pt>
                <c:pt idx="8">
                  <c:v>17.295929999999998</c:v>
                </c:pt>
                <c:pt idx="9">
                  <c:v>18.766297000000002</c:v>
                </c:pt>
                <c:pt idx="10">
                  <c:v>18.817257999999999</c:v>
                </c:pt>
                <c:pt idx="11">
                  <c:v>18.334821000000002</c:v>
                </c:pt>
                <c:pt idx="12">
                  <c:v>19.372204</c:v>
                </c:pt>
                <c:pt idx="13">
                  <c:v>21.218333999999999</c:v>
                </c:pt>
                <c:pt idx="14">
                  <c:v>22.306671999999999</c:v>
                </c:pt>
                <c:pt idx="15">
                  <c:v>22.179611999999999</c:v>
                </c:pt>
                <c:pt idx="16">
                  <c:v>23.633255999999999</c:v>
                </c:pt>
                <c:pt idx="17">
                  <c:v>25.119240000000001</c:v>
                </c:pt>
                <c:pt idx="18">
                  <c:v>26.472518999999998</c:v>
                </c:pt>
                <c:pt idx="19">
                  <c:v>27.151581</c:v>
                </c:pt>
                <c:pt idx="20">
                  <c:v>28.865252999999999</c:v>
                </c:pt>
                <c:pt idx="21">
                  <c:v>30.052174999999998</c:v>
                </c:pt>
                <c:pt idx="22">
                  <c:v>29.330542999999999</c:v>
                </c:pt>
                <c:pt idx="23">
                  <c:v>31.006947</c:v>
                </c:pt>
                <c:pt idx="24">
                  <c:v>33.492251000000003</c:v>
                </c:pt>
                <c:pt idx="25">
                  <c:v>34.659267999999997</c:v>
                </c:pt>
                <c:pt idx="26">
                  <c:v>34.648789000000001</c:v>
                </c:pt>
                <c:pt idx="27">
                  <c:v>34.678533999999999</c:v>
                </c:pt>
                <c:pt idx="28">
                  <c:v>32.970368000000001</c:v>
                </c:pt>
                <c:pt idx="29">
                  <c:v>29.690355</c:v>
                </c:pt>
                <c:pt idx="30">
                  <c:v>29.865911000000001</c:v>
                </c:pt>
                <c:pt idx="31">
                  <c:v>28.74803</c:v>
                </c:pt>
                <c:pt idx="32">
                  <c:v>27.068145999999999</c:v>
                </c:pt>
                <c:pt idx="33">
                  <c:v>24.622565999999999</c:v>
                </c:pt>
                <c:pt idx="34">
                  <c:v>23.240985999999999</c:v>
                </c:pt>
                <c:pt idx="35">
                  <c:v>23.829105999999999</c:v>
                </c:pt>
                <c:pt idx="36">
                  <c:v>25.197046</c:v>
                </c:pt>
                <c:pt idx="37">
                  <c:v>25.120363000000001</c:v>
                </c:pt>
                <c:pt idx="38">
                  <c:v>24.552251999999999</c:v>
                </c:pt>
                <c:pt idx="39">
                  <c:v>23.746414000000001</c:v>
                </c:pt>
                <c:pt idx="40">
                  <c:v>22.934961000000001</c:v>
                </c:pt>
                <c:pt idx="41">
                  <c:v>22.996794000000001</c:v>
                </c:pt>
                <c:pt idx="42">
                  <c:v>23.086548000000001</c:v>
                </c:pt>
                <c:pt idx="43">
                  <c:v>22.859452999999998</c:v>
                </c:pt>
                <c:pt idx="44">
                  <c:v>22.906943999999999</c:v>
                </c:pt>
                <c:pt idx="45">
                  <c:v>22.927263</c:v>
                </c:pt>
                <c:pt idx="46">
                  <c:v>22.698156000000001</c:v>
                </c:pt>
                <c:pt idx="47">
                  <c:v>22.335407</c:v>
                </c:pt>
                <c:pt idx="48">
                  <c:v>21.816016999999999</c:v>
                </c:pt>
                <c:pt idx="49">
                  <c:v>21.953299999999999</c:v>
                </c:pt>
                <c:pt idx="50">
                  <c:v>22.153696</c:v>
                </c:pt>
                <c:pt idx="51">
                  <c:v>22.069233000000001</c:v>
                </c:pt>
                <c:pt idx="52">
                  <c:v>22.141237</c:v>
                </c:pt>
                <c:pt idx="53">
                  <c:v>22.122838999999999</c:v>
                </c:pt>
                <c:pt idx="54">
                  <c:v>22.305686999999999</c:v>
                </c:pt>
                <c:pt idx="55">
                  <c:v>22.341936</c:v>
                </c:pt>
                <c:pt idx="56">
                  <c:v>22.340153000000001</c:v>
                </c:pt>
                <c:pt idx="57">
                  <c:v>22.350474999999999</c:v>
                </c:pt>
                <c:pt idx="58">
                  <c:v>21.906783999999998</c:v>
                </c:pt>
                <c:pt idx="59">
                  <c:v>22.313079999999999</c:v>
                </c:pt>
                <c:pt idx="60">
                  <c:v>22.552607999999999</c:v>
                </c:pt>
              </c:numCache>
            </c:numRef>
          </c:val>
          <c:smooth val="0"/>
        </c:ser>
        <c:ser>
          <c:idx val="2"/>
          <c:order val="1"/>
          <c:tx>
            <c:strRef>
              <c:f>trade!$A$3</c:f>
              <c:strCache>
                <c:ptCount val="1"/>
                <c:pt idx="0">
                  <c:v>Total exports</c:v>
                </c:pt>
              </c:strCache>
            </c:strRef>
          </c:tx>
          <c:spPr>
            <a:ln w="22225" cap="rnd">
              <a:solidFill>
                <a:schemeClr val="accent5"/>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trade!$B$3:$BJ$3</c:f>
              <c:numCache>
                <c:formatCode>General</c:formatCode>
                <c:ptCount val="61"/>
                <c:pt idx="0">
                  <c:v>3.6947709999999998</c:v>
                </c:pt>
                <c:pt idx="1">
                  <c:v>4.3072410000000003</c:v>
                </c:pt>
                <c:pt idx="2">
                  <c:v>4.6076009999999998</c:v>
                </c:pt>
                <c:pt idx="3">
                  <c:v>3.6929310000000002</c:v>
                </c:pt>
                <c:pt idx="4">
                  <c:v>3.7861470000000002</c:v>
                </c:pt>
                <c:pt idx="5">
                  <c:v>4.1961779999999997</c:v>
                </c:pt>
                <c:pt idx="6">
                  <c:v>4.0214790000000002</c:v>
                </c:pt>
                <c:pt idx="7">
                  <c:v>3.8119499999999999</c:v>
                </c:pt>
                <c:pt idx="8">
                  <c:v>4.3664529999999999</c:v>
                </c:pt>
                <c:pt idx="9">
                  <c:v>4.6608989999999997</c:v>
                </c:pt>
                <c:pt idx="10">
                  <c:v>4.7524839999999999</c:v>
                </c:pt>
                <c:pt idx="11">
                  <c:v>5.1409649999999996</c:v>
                </c:pt>
                <c:pt idx="12">
                  <c:v>4.9369420000000002</c:v>
                </c:pt>
                <c:pt idx="13">
                  <c:v>4.2266719999999998</c:v>
                </c:pt>
                <c:pt idx="14">
                  <c:v>4.0352839999999999</c:v>
                </c:pt>
                <c:pt idx="15">
                  <c:v>4.4958929999999997</c:v>
                </c:pt>
                <c:pt idx="16">
                  <c:v>4.612552</c:v>
                </c:pt>
                <c:pt idx="17">
                  <c:v>4.4933949999999996</c:v>
                </c:pt>
                <c:pt idx="18">
                  <c:v>4.236745</c:v>
                </c:pt>
                <c:pt idx="19">
                  <c:v>3.6687880000000002</c:v>
                </c:pt>
                <c:pt idx="20">
                  <c:v>3.9616549999999999</c:v>
                </c:pt>
                <c:pt idx="21">
                  <c:v>3.731109</c:v>
                </c:pt>
                <c:pt idx="22">
                  <c:v>3.6082399999999999</c:v>
                </c:pt>
                <c:pt idx="23">
                  <c:v>4.0131300000000003</c:v>
                </c:pt>
                <c:pt idx="24">
                  <c:v>4.3513599999999997</c:v>
                </c:pt>
                <c:pt idx="25">
                  <c:v>4.4618859999999998</c:v>
                </c:pt>
                <c:pt idx="26">
                  <c:v>4.7273360000000002</c:v>
                </c:pt>
                <c:pt idx="27">
                  <c:v>5.3378100000000002</c:v>
                </c:pt>
                <c:pt idx="28">
                  <c:v>6.9491829999999997</c:v>
                </c:pt>
                <c:pt idx="29">
                  <c:v>6.9202000000000004</c:v>
                </c:pt>
                <c:pt idx="30">
                  <c:v>8.1760300000000008</c:v>
                </c:pt>
                <c:pt idx="31">
                  <c:v>10.372719</c:v>
                </c:pt>
                <c:pt idx="32">
                  <c:v>11.267352000000001</c:v>
                </c:pt>
                <c:pt idx="33">
                  <c:v>11.787545</c:v>
                </c:pt>
                <c:pt idx="34">
                  <c:v>12.269774999999999</c:v>
                </c:pt>
                <c:pt idx="35">
                  <c:v>12.904646</c:v>
                </c:pt>
                <c:pt idx="36">
                  <c:v>13.736566</c:v>
                </c:pt>
                <c:pt idx="37">
                  <c:v>14.344818</c:v>
                </c:pt>
                <c:pt idx="38">
                  <c:v>16.166494</c:v>
                </c:pt>
                <c:pt idx="39">
                  <c:v>17.754280000000001</c:v>
                </c:pt>
                <c:pt idx="40">
                  <c:v>19.132162000000001</c:v>
                </c:pt>
                <c:pt idx="41">
                  <c:v>20.077912999999999</c:v>
                </c:pt>
                <c:pt idx="42">
                  <c:v>20.849322999999998</c:v>
                </c:pt>
                <c:pt idx="43">
                  <c:v>21.521570000000001</c:v>
                </c:pt>
                <c:pt idx="44">
                  <c:v>22.088253000000002</c:v>
                </c:pt>
                <c:pt idx="45">
                  <c:v>22.697310999999999</c:v>
                </c:pt>
                <c:pt idx="46">
                  <c:v>23.128423999999999</c:v>
                </c:pt>
                <c:pt idx="47">
                  <c:v>23.209185000000002</c:v>
                </c:pt>
                <c:pt idx="48">
                  <c:v>23.040022</c:v>
                </c:pt>
                <c:pt idx="49">
                  <c:v>23.498722000000001</c:v>
                </c:pt>
                <c:pt idx="50">
                  <c:v>24.003397</c:v>
                </c:pt>
                <c:pt idx="51">
                  <c:v>23.980778000000001</c:v>
                </c:pt>
                <c:pt idx="52">
                  <c:v>24.140098999999999</c:v>
                </c:pt>
                <c:pt idx="53">
                  <c:v>24.089297999999999</c:v>
                </c:pt>
                <c:pt idx="54">
                  <c:v>24.162813</c:v>
                </c:pt>
                <c:pt idx="55">
                  <c:v>24.303556</c:v>
                </c:pt>
                <c:pt idx="56">
                  <c:v>24.425623000000002</c:v>
                </c:pt>
                <c:pt idx="57">
                  <c:v>24.489687</c:v>
                </c:pt>
                <c:pt idx="58">
                  <c:v>24.020652999999999</c:v>
                </c:pt>
                <c:pt idx="59">
                  <c:v>24.181882999999999</c:v>
                </c:pt>
                <c:pt idx="60">
                  <c:v>24.258671</c:v>
                </c:pt>
              </c:numCache>
            </c:numRef>
          </c:val>
          <c:smooth val="0"/>
        </c:ser>
        <c:dLbls>
          <c:showLegendKey val="0"/>
          <c:showVal val="0"/>
          <c:showCatName val="0"/>
          <c:showSerName val="0"/>
          <c:showPercent val="0"/>
          <c:showBubbleSize val="0"/>
        </c:dLbls>
        <c:smooth val="0"/>
        <c:axId val="187549680"/>
        <c:axId val="187550240"/>
      </c:lineChart>
      <c:catAx>
        <c:axId val="187549680"/>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7550240"/>
        <c:crosses val="autoZero"/>
        <c:auto val="1"/>
        <c:lblAlgn val="ctr"/>
        <c:lblOffset val="100"/>
        <c:tickLblSkip val="10"/>
        <c:tickMarkSkip val="10"/>
        <c:noMultiLvlLbl val="0"/>
      </c:catAx>
      <c:valAx>
        <c:axId val="187550240"/>
        <c:scaling>
          <c:orientation val="minMax"/>
          <c:max val="40"/>
          <c:min val="0"/>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7549680"/>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3090551181102378E-2"/>
          <c:y val="0.18116366998993214"/>
          <c:w val="0.65121281714785639"/>
          <c:h val="0.73220801523934576"/>
        </c:manualLayout>
      </c:layout>
      <c:lineChart>
        <c:grouping val="standard"/>
        <c:varyColors val="0"/>
        <c:ser>
          <c:idx val="5"/>
          <c:order val="0"/>
          <c:tx>
            <c:strRef>
              <c:f>trade!$A$4</c:f>
              <c:strCache>
                <c:ptCount val="1"/>
                <c:pt idx="0">
                  <c:v>Liquids</c:v>
                </c:pt>
              </c:strCache>
            </c:strRef>
          </c:tx>
          <c:spPr>
            <a:ln w="22225" cap="rnd">
              <a:solidFill>
                <a:schemeClr val="accent2"/>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trade!$B$4:$BJ$4</c:f>
              <c:numCache>
                <c:formatCode>General</c:formatCode>
                <c:ptCount val="61"/>
                <c:pt idx="0">
                  <c:v>13.498707999999999</c:v>
                </c:pt>
                <c:pt idx="1">
                  <c:v>11.375735000000001</c:v>
                </c:pt>
                <c:pt idx="2">
                  <c:v>9.0456119999999984</c:v>
                </c:pt>
                <c:pt idx="3">
                  <c:v>9.0816339999999993</c:v>
                </c:pt>
                <c:pt idx="4">
                  <c:v>9.8879370000000009</c:v>
                </c:pt>
                <c:pt idx="5">
                  <c:v>8.9518140000000006</c:v>
                </c:pt>
                <c:pt idx="6">
                  <c:v>11.530904</c:v>
                </c:pt>
                <c:pt idx="7">
                  <c:v>12.531894000000001</c:v>
                </c:pt>
                <c:pt idx="8">
                  <c:v>14.005751999999999</c:v>
                </c:pt>
                <c:pt idx="9">
                  <c:v>15.325434</c:v>
                </c:pt>
                <c:pt idx="10">
                  <c:v>15.293357000000002</c:v>
                </c:pt>
                <c:pt idx="11">
                  <c:v>14.220075000000001</c:v>
                </c:pt>
                <c:pt idx="12">
                  <c:v>14.959920000000002</c:v>
                </c:pt>
                <c:pt idx="13">
                  <c:v>16.372893000000005</c:v>
                </c:pt>
                <c:pt idx="14">
                  <c:v>17.19913</c:v>
                </c:pt>
                <c:pt idx="15">
                  <c:v>16.825246999999997</c:v>
                </c:pt>
                <c:pt idx="16">
                  <c:v>18.178944000000001</c:v>
                </c:pt>
                <c:pt idx="17">
                  <c:v>19.564862999999999</c:v>
                </c:pt>
                <c:pt idx="18">
                  <c:v>20.890242000000001</c:v>
                </c:pt>
                <c:pt idx="19">
                  <c:v>21.124063</c:v>
                </c:pt>
                <c:pt idx="20">
                  <c:v>22.314369000000003</c:v>
                </c:pt>
                <c:pt idx="21">
                  <c:v>23.295788999999996</c:v>
                </c:pt>
                <c:pt idx="22">
                  <c:v>22.616711999999996</c:v>
                </c:pt>
                <c:pt idx="23">
                  <c:v>24.056143000000002</c:v>
                </c:pt>
                <c:pt idx="24">
                  <c:v>26.032464000000001</c:v>
                </c:pt>
                <c:pt idx="25">
                  <c:v>26.865962</c:v>
                </c:pt>
                <c:pt idx="26">
                  <c:v>26.594876000000003</c:v>
                </c:pt>
                <c:pt idx="27">
                  <c:v>25.913962999999999</c:v>
                </c:pt>
                <c:pt idx="28">
                  <c:v>23.971966000000005</c:v>
                </c:pt>
                <c:pt idx="29">
                  <c:v>20.863512</c:v>
                </c:pt>
                <c:pt idx="30">
                  <c:v>20.537501000000002</c:v>
                </c:pt>
                <c:pt idx="31">
                  <c:v>18.624352999999999</c:v>
                </c:pt>
                <c:pt idx="32">
                  <c:v>16.928065999999998</c:v>
                </c:pt>
                <c:pt idx="33">
                  <c:v>13.981785</c:v>
                </c:pt>
                <c:pt idx="34">
                  <c:v>11.759028000000001</c:v>
                </c:pt>
                <c:pt idx="35">
                  <c:v>11.325658000000001</c:v>
                </c:pt>
                <c:pt idx="36">
                  <c:v>11.47545</c:v>
                </c:pt>
                <c:pt idx="37">
                  <c:v>11.454375999999998</c:v>
                </c:pt>
                <c:pt idx="38">
                  <c:v>10.200631000000003</c:v>
                </c:pt>
                <c:pt idx="39">
                  <c:v>9.1543499999999991</c:v>
                </c:pt>
                <c:pt idx="40">
                  <c:v>8.4009180000000008</c:v>
                </c:pt>
                <c:pt idx="41">
                  <c:v>7.8816069999999989</c:v>
                </c:pt>
                <c:pt idx="42">
                  <c:v>7.5808519999999984</c:v>
                </c:pt>
                <c:pt idx="43">
                  <c:v>7.0618310000000015</c:v>
                </c:pt>
                <c:pt idx="44">
                  <c:v>6.7065040000000007</c:v>
                </c:pt>
                <c:pt idx="45">
                  <c:v>6.2975579999999987</c:v>
                </c:pt>
                <c:pt idx="46">
                  <c:v>5.8250299999999999</c:v>
                </c:pt>
                <c:pt idx="47">
                  <c:v>5.6133389999999999</c:v>
                </c:pt>
                <c:pt idx="48">
                  <c:v>5.388126999999999</c:v>
                </c:pt>
                <c:pt idx="49">
                  <c:v>5.1886989999999997</c:v>
                </c:pt>
                <c:pt idx="50">
                  <c:v>5.0385810000000006</c:v>
                </c:pt>
                <c:pt idx="51">
                  <c:v>5.1023809999999976</c:v>
                </c:pt>
                <c:pt idx="52">
                  <c:v>5.1408840000000016</c:v>
                </c:pt>
                <c:pt idx="53">
                  <c:v>5.3871780000000005</c:v>
                </c:pt>
                <c:pt idx="54">
                  <c:v>5.4868330000000007</c:v>
                </c:pt>
                <c:pt idx="55">
                  <c:v>5.5205189999999984</c:v>
                </c:pt>
                <c:pt idx="56">
                  <c:v>5.5050619999999988</c:v>
                </c:pt>
                <c:pt idx="57">
                  <c:v>5.4706460000000003</c:v>
                </c:pt>
                <c:pt idx="58">
                  <c:v>5.4943039999999996</c:v>
                </c:pt>
                <c:pt idx="59">
                  <c:v>5.7371310000000015</c:v>
                </c:pt>
                <c:pt idx="60">
                  <c:v>5.9027820000000002</c:v>
                </c:pt>
              </c:numCache>
            </c:numRef>
          </c:val>
          <c:smooth val="0"/>
        </c:ser>
        <c:ser>
          <c:idx val="1"/>
          <c:order val="1"/>
          <c:tx>
            <c:strRef>
              <c:f>trade!$A$2</c:f>
              <c:strCache>
                <c:ptCount val="1"/>
                <c:pt idx="0">
                  <c:v>Coal and coke</c:v>
                </c:pt>
              </c:strCache>
            </c:strRef>
          </c:tx>
          <c:spPr>
            <a:ln w="22225" cap="rnd">
              <a:solidFill>
                <a:schemeClr val="tx1">
                  <a:lumMod val="65000"/>
                  <a:lumOff val="35000"/>
                </a:schemeClr>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trade!$B$2:$BJ$2</c:f>
              <c:numCache>
                <c:formatCode>General</c:formatCode>
                <c:ptCount val="61"/>
                <c:pt idx="0">
                  <c:v>-2.4257080000000002</c:v>
                </c:pt>
                <c:pt idx="1">
                  <c:v>-2.9339339999999998</c:v>
                </c:pt>
                <c:pt idx="2">
                  <c:v>-2.7899959999999999</c:v>
                </c:pt>
                <c:pt idx="3">
                  <c:v>-2.0285719999999996</c:v>
                </c:pt>
                <c:pt idx="4">
                  <c:v>-2.1306549999999995</c:v>
                </c:pt>
                <c:pt idx="5">
                  <c:v>-2.4028110000000003</c:v>
                </c:pt>
                <c:pt idx="6">
                  <c:v>-2.2098969999999998</c:v>
                </c:pt>
                <c:pt idx="7">
                  <c:v>-2.0406460000000002</c:v>
                </c:pt>
                <c:pt idx="8">
                  <c:v>-2.4061080000000001</c:v>
                </c:pt>
                <c:pt idx="9">
                  <c:v>-2.5356300000000003</c:v>
                </c:pt>
                <c:pt idx="10">
                  <c:v>-2.7000110000000004</c:v>
                </c:pt>
                <c:pt idx="11">
                  <c:v>-2.7592360000000005</c:v>
                </c:pt>
                <c:pt idx="12">
                  <c:v>-2.5522320000000001</c:v>
                </c:pt>
                <c:pt idx="13">
                  <c:v>-1.730834</c:v>
                </c:pt>
                <c:pt idx="14">
                  <c:v>-1.5987259999999999</c:v>
                </c:pt>
                <c:pt idx="15">
                  <c:v>-2.0202789999999999</c:v>
                </c:pt>
                <c:pt idx="16">
                  <c:v>-2.1423380000000005</c:v>
                </c:pt>
                <c:pt idx="17">
                  <c:v>-1.9595269999999998</c:v>
                </c:pt>
                <c:pt idx="18">
                  <c:v>-1.8064899999999999</c:v>
                </c:pt>
                <c:pt idx="19">
                  <c:v>-1.240183</c:v>
                </c:pt>
                <c:pt idx="20">
                  <c:v>-1.1493719999999998</c:v>
                </c:pt>
                <c:pt idx="21">
                  <c:v>-0.74127799999999999</c:v>
                </c:pt>
                <c:pt idx="22">
                  <c:v>-0.54944399999999993</c:v>
                </c:pt>
                <c:pt idx="23">
                  <c:v>-0.44053299999999995</c:v>
                </c:pt>
                <c:pt idx="24">
                  <c:v>-0.43336699999999984</c:v>
                </c:pt>
                <c:pt idx="25">
                  <c:v>-0.46752700000000014</c:v>
                </c:pt>
                <c:pt idx="26">
                  <c:v>-0.29673599999999983</c:v>
                </c:pt>
                <c:pt idx="27">
                  <c:v>-0.57278600000000002</c:v>
                </c:pt>
                <c:pt idx="28">
                  <c:v>-1.1745400000000001</c:v>
                </c:pt>
                <c:pt idx="29">
                  <c:v>-0.97267999999999999</c:v>
                </c:pt>
                <c:pt idx="30">
                  <c:v>-1.6235089999999999</c:v>
                </c:pt>
                <c:pt idx="31">
                  <c:v>-2.4123520000000003</c:v>
                </c:pt>
                <c:pt idx="32">
                  <c:v>-2.8713630000000001</c:v>
                </c:pt>
                <c:pt idx="33">
                  <c:v>-2.7131110000000001</c:v>
                </c:pt>
                <c:pt idx="34">
                  <c:v>-2.2042700000000002</c:v>
                </c:pt>
                <c:pt idx="35">
                  <c:v>-1.6144339999999999</c:v>
                </c:pt>
                <c:pt idx="36">
                  <c:v>-1.2044950000000001</c:v>
                </c:pt>
                <c:pt idx="37">
                  <c:v>-1.131982</c:v>
                </c:pt>
                <c:pt idx="38">
                  <c:v>-1.2620549999999999</c:v>
                </c:pt>
                <c:pt idx="39">
                  <c:v>-1.317939</c:v>
                </c:pt>
                <c:pt idx="40">
                  <c:v>-1.432998</c:v>
                </c:pt>
                <c:pt idx="41">
                  <c:v>-1.511371</c:v>
                </c:pt>
                <c:pt idx="42">
                  <c:v>-1.5931760000000001</c:v>
                </c:pt>
                <c:pt idx="43">
                  <c:v>-1.6199840000000001</c:v>
                </c:pt>
                <c:pt idx="44">
                  <c:v>-1.5467569999999999</c:v>
                </c:pt>
                <c:pt idx="45">
                  <c:v>-1.5422760000000002</c:v>
                </c:pt>
                <c:pt idx="46">
                  <c:v>-1.556678</c:v>
                </c:pt>
                <c:pt idx="47">
                  <c:v>-1.5685900000000002</c:v>
                </c:pt>
                <c:pt idx="48">
                  <c:v>-1.5865740000000002</c:v>
                </c:pt>
                <c:pt idx="49">
                  <c:v>-1.62113</c:v>
                </c:pt>
                <c:pt idx="50">
                  <c:v>-1.676485</c:v>
                </c:pt>
                <c:pt idx="51">
                  <c:v>-1.7240610000000001</c:v>
                </c:pt>
                <c:pt idx="52">
                  <c:v>-1.776203</c:v>
                </c:pt>
                <c:pt idx="53">
                  <c:v>-1.895391</c:v>
                </c:pt>
                <c:pt idx="54">
                  <c:v>-1.798621</c:v>
                </c:pt>
                <c:pt idx="55">
                  <c:v>-1.8540379999999999</c:v>
                </c:pt>
                <c:pt idx="56">
                  <c:v>-1.932158</c:v>
                </c:pt>
                <c:pt idx="57">
                  <c:v>-1.9431339999999999</c:v>
                </c:pt>
                <c:pt idx="58">
                  <c:v>-1.9576199999999999</c:v>
                </c:pt>
                <c:pt idx="59">
                  <c:v>-1.9744189999999999</c:v>
                </c:pt>
                <c:pt idx="60">
                  <c:v>-1.9948339999999998</c:v>
                </c:pt>
              </c:numCache>
            </c:numRef>
          </c:val>
          <c:smooth val="0"/>
        </c:ser>
        <c:ser>
          <c:idx val="4"/>
          <c:order val="2"/>
          <c:tx>
            <c:strRef>
              <c:f>trade!$A$3</c:f>
              <c:strCache>
                <c:ptCount val="1"/>
                <c:pt idx="0">
                  <c:v>Natural gas</c:v>
                </c:pt>
              </c:strCache>
            </c:strRef>
          </c:tx>
          <c:spPr>
            <a:ln w="22225" cap="rnd">
              <a:solidFill>
                <a:schemeClr val="accent1"/>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trade!$B$3:$BJ$3</c:f>
              <c:numCache>
                <c:formatCode>General</c:formatCode>
                <c:ptCount val="61"/>
                <c:pt idx="0">
                  <c:v>0.957067</c:v>
                </c:pt>
                <c:pt idx="1">
                  <c:v>0.85657899999999998</c:v>
                </c:pt>
                <c:pt idx="2">
                  <c:v>0.89783899999999994</c:v>
                </c:pt>
                <c:pt idx="3">
                  <c:v>0.88526399999999994</c:v>
                </c:pt>
                <c:pt idx="4">
                  <c:v>0.79197399999999996</c:v>
                </c:pt>
                <c:pt idx="5">
                  <c:v>0.89573799999999992</c:v>
                </c:pt>
                <c:pt idx="6">
                  <c:v>0.68643600000000005</c:v>
                </c:pt>
                <c:pt idx="7">
                  <c:v>0.9369249999999999</c:v>
                </c:pt>
                <c:pt idx="8">
                  <c:v>1.2214369999999999</c:v>
                </c:pt>
                <c:pt idx="9">
                  <c:v>1.2781439999999999</c:v>
                </c:pt>
                <c:pt idx="10">
                  <c:v>1.463541</c:v>
                </c:pt>
                <c:pt idx="11">
                  <c:v>1.6660509999999999</c:v>
                </c:pt>
                <c:pt idx="12">
                  <c:v>1.940841</c:v>
                </c:pt>
                <c:pt idx="13">
                  <c:v>2.2546910000000002</c:v>
                </c:pt>
                <c:pt idx="14">
                  <c:v>2.5180469999999997</c:v>
                </c:pt>
                <c:pt idx="15">
                  <c:v>2.7448960000000002</c:v>
                </c:pt>
                <c:pt idx="16">
                  <c:v>2.846956</c:v>
                </c:pt>
                <c:pt idx="17">
                  <c:v>2.9043060000000001</c:v>
                </c:pt>
                <c:pt idx="18">
                  <c:v>3.0637989999999999</c:v>
                </c:pt>
                <c:pt idx="19">
                  <c:v>3.4999910000000001</c:v>
                </c:pt>
                <c:pt idx="20">
                  <c:v>3.623402</c:v>
                </c:pt>
                <c:pt idx="21">
                  <c:v>3.691398</c:v>
                </c:pt>
                <c:pt idx="22">
                  <c:v>3.58344</c:v>
                </c:pt>
                <c:pt idx="23">
                  <c:v>3.3563009999999998</c:v>
                </c:pt>
                <c:pt idx="24">
                  <c:v>3.5031969999999997</c:v>
                </c:pt>
                <c:pt idx="25">
                  <c:v>3.7144019999999998</c:v>
                </c:pt>
                <c:pt idx="26">
                  <c:v>3.5604639999999996</c:v>
                </c:pt>
                <c:pt idx="27">
                  <c:v>3.8929149999999999</c:v>
                </c:pt>
                <c:pt idx="28">
                  <c:v>3.1117720000000002</c:v>
                </c:pt>
                <c:pt idx="29">
                  <c:v>2.7631359999999998</c:v>
                </c:pt>
                <c:pt idx="30">
                  <c:v>2.6872560000000001</c:v>
                </c:pt>
                <c:pt idx="31">
                  <c:v>2.0362090000000004</c:v>
                </c:pt>
                <c:pt idx="32">
                  <c:v>1.5828360000000001</c:v>
                </c:pt>
                <c:pt idx="33">
                  <c:v>1.3688740000000001</c:v>
                </c:pt>
                <c:pt idx="34">
                  <c:v>1.234893</c:v>
                </c:pt>
                <c:pt idx="35">
                  <c:v>0.98648199999999986</c:v>
                </c:pt>
                <c:pt idx="36">
                  <c:v>0.99502000000000024</c:v>
                </c:pt>
                <c:pt idx="37">
                  <c:v>0.34040899999999974</c:v>
                </c:pt>
                <c:pt idx="38">
                  <c:v>-0.74111199999999977</c:v>
                </c:pt>
                <c:pt idx="39">
                  <c:v>-2.0359489999999996</c:v>
                </c:pt>
                <c:pt idx="40">
                  <c:v>-3.3582900000000002</c:v>
                </c:pt>
                <c:pt idx="41">
                  <c:v>-3.6597679999999997</c:v>
                </c:pt>
                <c:pt idx="42">
                  <c:v>-3.9595850000000006</c:v>
                </c:pt>
                <c:pt idx="43">
                  <c:v>-4.3081360000000002</c:v>
                </c:pt>
                <c:pt idx="44">
                  <c:v>-4.5402180000000003</c:v>
                </c:pt>
                <c:pt idx="45">
                  <c:v>-4.7200399999999991</c:v>
                </c:pt>
                <c:pt idx="46">
                  <c:v>-4.8866870000000002</c:v>
                </c:pt>
                <c:pt idx="47">
                  <c:v>-5.1034829999999998</c:v>
                </c:pt>
                <c:pt idx="48">
                  <c:v>-5.2005689999999998</c:v>
                </c:pt>
                <c:pt idx="49">
                  <c:v>-5.2837379999999996</c:v>
                </c:pt>
                <c:pt idx="50">
                  <c:v>-5.3811140000000002</c:v>
                </c:pt>
                <c:pt idx="51">
                  <c:v>-5.4613740000000002</c:v>
                </c:pt>
                <c:pt idx="52">
                  <c:v>-5.5250360000000001</c:v>
                </c:pt>
                <c:pt idx="53">
                  <c:v>-5.6171850000000001</c:v>
                </c:pt>
                <c:pt idx="54">
                  <c:v>-5.7017539999999993</c:v>
                </c:pt>
                <c:pt idx="55">
                  <c:v>-5.7827950000000001</c:v>
                </c:pt>
                <c:pt idx="56">
                  <c:v>-5.8107220000000002</c:v>
                </c:pt>
                <c:pt idx="57">
                  <c:v>-5.8169979999999999</c:v>
                </c:pt>
                <c:pt idx="58">
                  <c:v>-5.798756</c:v>
                </c:pt>
                <c:pt idx="59">
                  <c:v>-5.777647</c:v>
                </c:pt>
                <c:pt idx="60">
                  <c:v>-5.7580439999999999</c:v>
                </c:pt>
              </c:numCache>
            </c:numRef>
          </c:val>
          <c:smooth val="0"/>
        </c:ser>
        <c:ser>
          <c:idx val="7"/>
          <c:order val="3"/>
          <c:tx>
            <c:strRef>
              <c:f>trade!$A$5</c:f>
              <c:strCache>
                <c:ptCount val="1"/>
                <c:pt idx="0">
                  <c:v>Electricity</c:v>
                </c:pt>
              </c:strCache>
            </c:strRef>
          </c:tx>
          <c:spPr>
            <a:ln w="22225" cap="rnd">
              <a:solidFill>
                <a:schemeClr val="accent4"/>
              </a:solidFill>
              <a:round/>
            </a:ln>
            <a:effectLst/>
          </c:spPr>
          <c:marker>
            <c:symbol val="none"/>
          </c:marker>
          <c:cat>
            <c:numRef>
              <c:f>trade!$B$1:$BJ$1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trade!$B$5:$BJ$5</c:f>
              <c:numCache>
                <c:formatCode>General</c:formatCode>
                <c:ptCount val="61"/>
                <c:pt idx="0">
                  <c:v>7.1399000000000004E-2</c:v>
                </c:pt>
                <c:pt idx="1">
                  <c:v>0.11340599999999999</c:v>
                </c:pt>
                <c:pt idx="2">
                  <c:v>0.100026</c:v>
                </c:pt>
                <c:pt idx="3">
                  <c:v>0.120547</c:v>
                </c:pt>
                <c:pt idx="4">
                  <c:v>0.13532300000000003</c:v>
                </c:pt>
                <c:pt idx="5">
                  <c:v>0.139655</c:v>
                </c:pt>
                <c:pt idx="6">
                  <c:v>0.12248100000000001</c:v>
                </c:pt>
                <c:pt idx="7">
                  <c:v>0.15810099999999999</c:v>
                </c:pt>
                <c:pt idx="8">
                  <c:v>0.108399</c:v>
                </c:pt>
                <c:pt idx="9">
                  <c:v>3.7450000000000004E-2</c:v>
                </c:pt>
                <c:pt idx="10">
                  <c:v>7.8880000000000061E-3</c:v>
                </c:pt>
                <c:pt idx="11">
                  <c:v>6.6966000000000012E-2</c:v>
                </c:pt>
                <c:pt idx="12">
                  <c:v>8.6733000000000005E-2</c:v>
                </c:pt>
                <c:pt idx="13">
                  <c:v>9.4910000000000008E-2</c:v>
                </c:pt>
                <c:pt idx="14">
                  <c:v>0.15293699999999999</c:v>
                </c:pt>
                <c:pt idx="15">
                  <c:v>0.133855</c:v>
                </c:pt>
                <c:pt idx="16">
                  <c:v>0.13714399999999999</c:v>
                </c:pt>
                <c:pt idx="17">
                  <c:v>0.116204</c:v>
                </c:pt>
                <c:pt idx="18">
                  <c:v>8.8223999999999997E-2</c:v>
                </c:pt>
                <c:pt idx="19">
                  <c:v>9.8923999999999998E-2</c:v>
                </c:pt>
                <c:pt idx="20">
                  <c:v>0.115199</c:v>
                </c:pt>
                <c:pt idx="21">
                  <c:v>7.5156000000000001E-2</c:v>
                </c:pt>
                <c:pt idx="22">
                  <c:v>7.1594999999999992E-2</c:v>
                </c:pt>
                <c:pt idx="23">
                  <c:v>2.1904000000000007E-2</c:v>
                </c:pt>
                <c:pt idx="24">
                  <c:v>3.8596999999999992E-2</c:v>
                </c:pt>
                <c:pt idx="25">
                  <c:v>8.4543999999999994E-2</c:v>
                </c:pt>
                <c:pt idx="26">
                  <c:v>6.2848999999999988E-2</c:v>
                </c:pt>
                <c:pt idx="27">
                  <c:v>0.10663199999999999</c:v>
                </c:pt>
                <c:pt idx="28">
                  <c:v>0.111986</c:v>
                </c:pt>
                <c:pt idx="29">
                  <c:v>0.11618700000000001</c:v>
                </c:pt>
                <c:pt idx="30">
                  <c:v>8.8633999999999991E-2</c:v>
                </c:pt>
                <c:pt idx="31">
                  <c:v>0.12710099999999999</c:v>
                </c:pt>
                <c:pt idx="32">
                  <c:v>0.16125600000000001</c:v>
                </c:pt>
                <c:pt idx="33">
                  <c:v>0.19747299999999998</c:v>
                </c:pt>
                <c:pt idx="34">
                  <c:v>0.181559</c:v>
                </c:pt>
                <c:pt idx="35">
                  <c:v>0.22675299999999998</c:v>
                </c:pt>
                <c:pt idx="36">
                  <c:v>0.19450500000000001</c:v>
                </c:pt>
                <c:pt idx="37">
                  <c:v>0.11274099999999999</c:v>
                </c:pt>
                <c:pt idx="38">
                  <c:v>0.18829199999999999</c:v>
                </c:pt>
                <c:pt idx="39">
                  <c:v>0.19167300000000001</c:v>
                </c:pt>
                <c:pt idx="40">
                  <c:v>0.19317100000000001</c:v>
                </c:pt>
                <c:pt idx="41">
                  <c:v>0.20841399999999999</c:v>
                </c:pt>
                <c:pt idx="42">
                  <c:v>0.20913499999999999</c:v>
                </c:pt>
                <c:pt idx="43">
                  <c:v>0.204175</c:v>
                </c:pt>
                <c:pt idx="44">
                  <c:v>0.199161</c:v>
                </c:pt>
                <c:pt idx="45">
                  <c:v>0.194711</c:v>
                </c:pt>
                <c:pt idx="46">
                  <c:v>0.18807099999999999</c:v>
                </c:pt>
                <c:pt idx="47">
                  <c:v>0.18495600000000001</c:v>
                </c:pt>
                <c:pt idx="48">
                  <c:v>0.175012</c:v>
                </c:pt>
                <c:pt idx="49">
                  <c:v>0.17074800000000001</c:v>
                </c:pt>
                <c:pt idx="50">
                  <c:v>0.169317</c:v>
                </c:pt>
                <c:pt idx="51">
                  <c:v>0.17150899999999999</c:v>
                </c:pt>
                <c:pt idx="52">
                  <c:v>0.161493</c:v>
                </c:pt>
                <c:pt idx="53">
                  <c:v>0.158939</c:v>
                </c:pt>
                <c:pt idx="54">
                  <c:v>0.156415</c:v>
                </c:pt>
                <c:pt idx="55">
                  <c:v>0.154692</c:v>
                </c:pt>
                <c:pt idx="56">
                  <c:v>0.15234800000000001</c:v>
                </c:pt>
                <c:pt idx="57">
                  <c:v>0.15027599999999999</c:v>
                </c:pt>
                <c:pt idx="58">
                  <c:v>0.148204</c:v>
                </c:pt>
                <c:pt idx="59">
                  <c:v>0.14613200000000001</c:v>
                </c:pt>
                <c:pt idx="60">
                  <c:v>0.14403299999999999</c:v>
                </c:pt>
              </c:numCache>
            </c:numRef>
          </c:val>
          <c:smooth val="0"/>
        </c:ser>
        <c:dLbls>
          <c:showLegendKey val="0"/>
          <c:showVal val="0"/>
          <c:showCatName val="0"/>
          <c:showSerName val="0"/>
          <c:showPercent val="0"/>
          <c:showBubbleSize val="0"/>
        </c:dLbls>
        <c:smooth val="0"/>
        <c:axId val="187937744"/>
        <c:axId val="187938304"/>
      </c:lineChart>
      <c:catAx>
        <c:axId val="187937744"/>
        <c:scaling>
          <c:orientation val="minMax"/>
        </c:scaling>
        <c:delete val="0"/>
        <c:axPos val="b"/>
        <c:numFmt formatCode="General" sourceLinked="1"/>
        <c:majorTickMark val="out"/>
        <c:minorTickMark val="out"/>
        <c:tickLblPos val="low"/>
        <c:spPr>
          <a:noFill/>
          <a:ln w="12700"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7938304"/>
        <c:crosses val="autoZero"/>
        <c:auto val="1"/>
        <c:lblAlgn val="ctr"/>
        <c:lblOffset val="100"/>
        <c:tickLblSkip val="10"/>
        <c:tickMarkSkip val="10"/>
        <c:noMultiLvlLbl val="0"/>
      </c:catAx>
      <c:valAx>
        <c:axId val="187938304"/>
        <c:scaling>
          <c:orientation val="minMax"/>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7937744"/>
        <c:crosses val="autoZero"/>
        <c:crossBetween val="midCat"/>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1778027746531684E-2"/>
          <c:y val="5.1843600276504288E-2"/>
          <c:w val="0.75584889388826393"/>
          <c:h val="0.84486679326537262"/>
        </c:manualLayout>
      </c:layout>
      <c:lineChart>
        <c:grouping val="standard"/>
        <c:varyColors val="0"/>
        <c:ser>
          <c:idx val="0"/>
          <c:order val="0"/>
          <c:tx>
            <c:strRef>
              <c:f>emissions!$A$5</c:f>
              <c:strCache>
                <c:ptCount val="1"/>
                <c:pt idx="0">
                  <c:v>LOP</c:v>
                </c:pt>
              </c:strCache>
            </c:strRef>
          </c:tx>
          <c:spPr>
            <a:ln w="22225" cap="rnd">
              <a:solidFill>
                <a:schemeClr val="accent5"/>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emissions!$B$5:$BJ$5</c:f>
              <c:numCache>
                <c:formatCode>General</c:formatCode>
                <c:ptCount val="61"/>
                <c:pt idx="35">
                  <c:v>5259.1090000000004</c:v>
                </c:pt>
                <c:pt idx="36">
                  <c:v>5155.1972660000001</c:v>
                </c:pt>
                <c:pt idx="37">
                  <c:v>5173.5590819999998</c:v>
                </c:pt>
                <c:pt idx="38">
                  <c:v>5270.326172</c:v>
                </c:pt>
                <c:pt idx="39">
                  <c:v>5335.5595700000003</c:v>
                </c:pt>
                <c:pt idx="40">
                  <c:v>5336.6298829999996</c:v>
                </c:pt>
                <c:pt idx="41">
                  <c:v>5296.642578</c:v>
                </c:pt>
                <c:pt idx="42">
                  <c:v>5255.8232420000004</c:v>
                </c:pt>
                <c:pt idx="43">
                  <c:v>5228.6621089999999</c:v>
                </c:pt>
                <c:pt idx="44">
                  <c:v>5199.7827150000003</c:v>
                </c:pt>
                <c:pt idx="45">
                  <c:v>5154.6069340000004</c:v>
                </c:pt>
                <c:pt idx="46">
                  <c:v>5109.9492190000001</c:v>
                </c:pt>
                <c:pt idx="47">
                  <c:v>5065.2666019999997</c:v>
                </c:pt>
                <c:pt idx="48">
                  <c:v>5029.7089839999999</c:v>
                </c:pt>
                <c:pt idx="49">
                  <c:v>5000.5556640000004</c:v>
                </c:pt>
                <c:pt idx="50">
                  <c:v>4979.3579099999997</c:v>
                </c:pt>
                <c:pt idx="51">
                  <c:v>4977.5273440000001</c:v>
                </c:pt>
                <c:pt idx="52">
                  <c:v>4984.6982420000004</c:v>
                </c:pt>
                <c:pt idx="53">
                  <c:v>4993.2060549999997</c:v>
                </c:pt>
                <c:pt idx="54">
                  <c:v>5006.546875</c:v>
                </c:pt>
                <c:pt idx="55">
                  <c:v>5018.470703</c:v>
                </c:pt>
                <c:pt idx="56">
                  <c:v>5034.4838870000003</c:v>
                </c:pt>
                <c:pt idx="57">
                  <c:v>5050.1669920000004</c:v>
                </c:pt>
                <c:pt idx="58">
                  <c:v>5068.1977539999998</c:v>
                </c:pt>
                <c:pt idx="59">
                  <c:v>5083.0146480000003</c:v>
                </c:pt>
                <c:pt idx="60">
                  <c:v>5100.9829099999997</c:v>
                </c:pt>
              </c:numCache>
            </c:numRef>
          </c:val>
          <c:smooth val="0"/>
        </c:ser>
        <c:ser>
          <c:idx val="1"/>
          <c:order val="1"/>
          <c:tx>
            <c:strRef>
              <c:f>emissions!$A$6</c:f>
              <c:strCache>
                <c:ptCount val="1"/>
                <c:pt idx="0">
                  <c:v>HOP</c:v>
                </c:pt>
              </c:strCache>
            </c:strRef>
          </c:tx>
          <c:spPr>
            <a:ln w="22225" cap="rnd">
              <a:solidFill>
                <a:schemeClr val="accent4"/>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emissions!$B$6:$BJ$6</c:f>
              <c:numCache>
                <c:formatCode>General</c:formatCode>
                <c:ptCount val="61"/>
                <c:pt idx="35">
                  <c:v>5259.1090000000004</c:v>
                </c:pt>
                <c:pt idx="36">
                  <c:v>5156.705078</c:v>
                </c:pt>
                <c:pt idx="37">
                  <c:v>5148.5927730000003</c:v>
                </c:pt>
                <c:pt idx="38">
                  <c:v>5079.875</c:v>
                </c:pt>
                <c:pt idx="39">
                  <c:v>5054.2851559999999</c:v>
                </c:pt>
                <c:pt idx="40">
                  <c:v>5044.7080079999996</c:v>
                </c:pt>
                <c:pt idx="41">
                  <c:v>5001.966797</c:v>
                </c:pt>
                <c:pt idx="42">
                  <c:v>4966.7622069999998</c:v>
                </c:pt>
                <c:pt idx="43">
                  <c:v>4963</c:v>
                </c:pt>
                <c:pt idx="44">
                  <c:v>4972.3115230000003</c:v>
                </c:pt>
                <c:pt idx="45">
                  <c:v>4960.1992190000001</c:v>
                </c:pt>
                <c:pt idx="46">
                  <c:v>4928.9414059999999</c:v>
                </c:pt>
                <c:pt idx="47">
                  <c:v>4896.2275390000004</c:v>
                </c:pt>
                <c:pt idx="48">
                  <c:v>4860.4506840000004</c:v>
                </c:pt>
                <c:pt idx="49">
                  <c:v>4829.390625</c:v>
                </c:pt>
                <c:pt idx="50">
                  <c:v>4806.0649409999996</c:v>
                </c:pt>
                <c:pt idx="51">
                  <c:v>4800.216797</c:v>
                </c:pt>
                <c:pt idx="52">
                  <c:v>4802.0795900000003</c:v>
                </c:pt>
                <c:pt idx="53">
                  <c:v>4804.4951170000004</c:v>
                </c:pt>
                <c:pt idx="54">
                  <c:v>4816.2802730000003</c:v>
                </c:pt>
                <c:pt idx="55">
                  <c:v>4819.919922</c:v>
                </c:pt>
                <c:pt idx="56">
                  <c:v>4828.904297</c:v>
                </c:pt>
                <c:pt idx="57">
                  <c:v>4836.7485349999997</c:v>
                </c:pt>
                <c:pt idx="58">
                  <c:v>4851.9814450000003</c:v>
                </c:pt>
                <c:pt idx="59">
                  <c:v>4868.0112300000001</c:v>
                </c:pt>
                <c:pt idx="60">
                  <c:v>4880.3999020000001</c:v>
                </c:pt>
              </c:numCache>
            </c:numRef>
          </c:val>
          <c:smooth val="0"/>
        </c:ser>
        <c:ser>
          <c:idx val="2"/>
          <c:order val="2"/>
          <c:tx>
            <c:strRef>
              <c:f>emissions!$A$7</c:f>
              <c:strCache>
                <c:ptCount val="1"/>
                <c:pt idx="0">
                  <c:v>LMAC</c:v>
                </c:pt>
              </c:strCache>
            </c:strRef>
          </c:tx>
          <c:spPr>
            <a:ln w="22225" cap="rnd">
              <a:solidFill>
                <a:schemeClr val="accent6"/>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emissions!$B$7:$BJ$7</c:f>
              <c:numCache>
                <c:formatCode>General</c:formatCode>
                <c:ptCount val="61"/>
                <c:pt idx="35">
                  <c:v>5259.1090000000004</c:v>
                </c:pt>
                <c:pt idx="36">
                  <c:v>5156.5288090000004</c:v>
                </c:pt>
                <c:pt idx="37">
                  <c:v>5160.0341799999997</c:v>
                </c:pt>
                <c:pt idx="38">
                  <c:v>5197.0922849999997</c:v>
                </c:pt>
                <c:pt idx="39">
                  <c:v>5220.2797849999997</c:v>
                </c:pt>
                <c:pt idx="40">
                  <c:v>5203.0541990000002</c:v>
                </c:pt>
                <c:pt idx="41">
                  <c:v>5138.9277339999999</c:v>
                </c:pt>
                <c:pt idx="42">
                  <c:v>5072.720703</c:v>
                </c:pt>
                <c:pt idx="43">
                  <c:v>5047.2651370000003</c:v>
                </c:pt>
                <c:pt idx="44">
                  <c:v>5012.0620120000003</c:v>
                </c:pt>
                <c:pt idx="45">
                  <c:v>4964.8671880000002</c:v>
                </c:pt>
                <c:pt idx="46">
                  <c:v>4916.4150390000004</c:v>
                </c:pt>
                <c:pt idx="47">
                  <c:v>4849.7890619999998</c:v>
                </c:pt>
                <c:pt idx="48">
                  <c:v>4799.7460940000001</c:v>
                </c:pt>
                <c:pt idx="49">
                  <c:v>4755.8486329999996</c:v>
                </c:pt>
                <c:pt idx="50">
                  <c:v>4708.7939450000003</c:v>
                </c:pt>
                <c:pt idx="51">
                  <c:v>4681.8627930000002</c:v>
                </c:pt>
                <c:pt idx="52">
                  <c:v>4663.6054690000001</c:v>
                </c:pt>
                <c:pt idx="53">
                  <c:v>4652.5869140000004</c:v>
                </c:pt>
                <c:pt idx="54">
                  <c:v>4647.1430659999996</c:v>
                </c:pt>
                <c:pt idx="55">
                  <c:v>4639.6972660000001</c:v>
                </c:pt>
                <c:pt idx="56">
                  <c:v>4629.828125</c:v>
                </c:pt>
                <c:pt idx="57">
                  <c:v>4625.5581050000001</c:v>
                </c:pt>
                <c:pt idx="58">
                  <c:v>4622.0395509999998</c:v>
                </c:pt>
                <c:pt idx="59">
                  <c:v>4621.3188479999999</c:v>
                </c:pt>
                <c:pt idx="60">
                  <c:v>4616.3691410000001</c:v>
                </c:pt>
              </c:numCache>
            </c:numRef>
          </c:val>
          <c:smooth val="0"/>
        </c:ser>
        <c:ser>
          <c:idx val="4"/>
          <c:order val="3"/>
          <c:tx>
            <c:strRef>
              <c:f>emissions!$A$8</c:f>
              <c:strCache>
                <c:ptCount val="1"/>
                <c:pt idx="0">
                  <c:v>HMAC</c:v>
                </c:pt>
              </c:strCache>
            </c:strRef>
          </c:tx>
          <c:spPr>
            <a:ln w="22225" cap="rnd">
              <a:solidFill>
                <a:schemeClr val="accent1"/>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emissions!$B$8:$BJ$8</c:f>
              <c:numCache>
                <c:formatCode>General</c:formatCode>
                <c:ptCount val="61"/>
                <c:pt idx="35">
                  <c:v>5259.1090000000004</c:v>
                </c:pt>
                <c:pt idx="36">
                  <c:v>5157.0859380000002</c:v>
                </c:pt>
                <c:pt idx="37">
                  <c:v>5160.8706050000001</c:v>
                </c:pt>
                <c:pt idx="38">
                  <c:v>5245.9692379999997</c:v>
                </c:pt>
                <c:pt idx="39">
                  <c:v>5317.0561520000001</c:v>
                </c:pt>
                <c:pt idx="40">
                  <c:v>5328.5961909999996</c:v>
                </c:pt>
                <c:pt idx="41">
                  <c:v>5282.6523440000001</c:v>
                </c:pt>
                <c:pt idx="42">
                  <c:v>5223.6982420000004</c:v>
                </c:pt>
                <c:pt idx="43">
                  <c:v>5184.4179690000001</c:v>
                </c:pt>
                <c:pt idx="44">
                  <c:v>5153.3159180000002</c:v>
                </c:pt>
                <c:pt idx="45">
                  <c:v>5118.8945309999999</c:v>
                </c:pt>
                <c:pt idx="46">
                  <c:v>5075.3955079999996</c:v>
                </c:pt>
                <c:pt idx="47">
                  <c:v>5036.5844729999999</c:v>
                </c:pt>
                <c:pt idx="48">
                  <c:v>5001.03125</c:v>
                </c:pt>
                <c:pt idx="49">
                  <c:v>4973.9208980000003</c:v>
                </c:pt>
                <c:pt idx="50">
                  <c:v>4947.7158200000003</c:v>
                </c:pt>
                <c:pt idx="51">
                  <c:v>4945.0507809999999</c:v>
                </c:pt>
                <c:pt idx="52">
                  <c:v>4948.2851559999999</c:v>
                </c:pt>
                <c:pt idx="53">
                  <c:v>4961.9096680000002</c:v>
                </c:pt>
                <c:pt idx="54">
                  <c:v>4980.4775390000004</c:v>
                </c:pt>
                <c:pt idx="55">
                  <c:v>5000.6118159999996</c:v>
                </c:pt>
                <c:pt idx="56">
                  <c:v>5020.3828119999998</c:v>
                </c:pt>
                <c:pt idx="57">
                  <c:v>5045.3466799999997</c:v>
                </c:pt>
                <c:pt idx="58">
                  <c:v>5074.6635740000002</c:v>
                </c:pt>
                <c:pt idx="59">
                  <c:v>5100.9648440000001</c:v>
                </c:pt>
                <c:pt idx="60">
                  <c:v>5128.3198240000002</c:v>
                </c:pt>
              </c:numCache>
            </c:numRef>
          </c:val>
          <c:smooth val="0"/>
        </c:ser>
        <c:ser>
          <c:idx val="5"/>
          <c:order val="4"/>
          <c:tx>
            <c:strRef>
              <c:f>emissions!$A$9</c:f>
              <c:strCache>
                <c:ptCount val="1"/>
                <c:pt idx="0">
                  <c:v>LOGRT</c:v>
                </c:pt>
              </c:strCache>
            </c:strRef>
          </c:tx>
          <c:spPr>
            <a:ln w="22225" cap="rnd">
              <a:solidFill>
                <a:schemeClr val="accent2"/>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emissions!$B$9:$BJ$9</c:f>
              <c:numCache>
                <c:formatCode>General</c:formatCode>
                <c:ptCount val="61"/>
                <c:pt idx="35">
                  <c:v>5259.1090000000004</c:v>
                </c:pt>
                <c:pt idx="36">
                  <c:v>5155.2260740000002</c:v>
                </c:pt>
                <c:pt idx="37">
                  <c:v>5158.2944340000004</c:v>
                </c:pt>
                <c:pt idx="38">
                  <c:v>5243.3735349999997</c:v>
                </c:pt>
                <c:pt idx="39">
                  <c:v>5311.1430659999996</c:v>
                </c:pt>
                <c:pt idx="40">
                  <c:v>5303.7744140000004</c:v>
                </c:pt>
                <c:pt idx="41">
                  <c:v>5274.4750979999999</c:v>
                </c:pt>
                <c:pt idx="42">
                  <c:v>5194.3510740000002</c:v>
                </c:pt>
                <c:pt idx="43">
                  <c:v>5121.345703</c:v>
                </c:pt>
                <c:pt idx="44">
                  <c:v>5048.1440430000002</c:v>
                </c:pt>
                <c:pt idx="45">
                  <c:v>4982.2138670000004</c:v>
                </c:pt>
                <c:pt idx="46">
                  <c:v>4917.6435549999997</c:v>
                </c:pt>
                <c:pt idx="47">
                  <c:v>4853.0883789999998</c:v>
                </c:pt>
                <c:pt idx="48">
                  <c:v>4798.9941410000001</c:v>
                </c:pt>
                <c:pt idx="49">
                  <c:v>4750.3325199999999</c:v>
                </c:pt>
                <c:pt idx="50">
                  <c:v>4710.9482420000004</c:v>
                </c:pt>
                <c:pt idx="51">
                  <c:v>4695.6347660000001</c:v>
                </c:pt>
                <c:pt idx="52">
                  <c:v>4686.6723629999997</c:v>
                </c:pt>
                <c:pt idx="53">
                  <c:v>4679.7001950000003</c:v>
                </c:pt>
                <c:pt idx="54">
                  <c:v>4683.2705079999996</c:v>
                </c:pt>
                <c:pt idx="55">
                  <c:v>4685.3222660000001</c:v>
                </c:pt>
                <c:pt idx="56">
                  <c:v>4683.5439450000003</c:v>
                </c:pt>
                <c:pt idx="57">
                  <c:v>4682.435547</c:v>
                </c:pt>
                <c:pt idx="58">
                  <c:v>4685.7197269999997</c:v>
                </c:pt>
                <c:pt idx="59">
                  <c:v>4693.9682620000003</c:v>
                </c:pt>
                <c:pt idx="60">
                  <c:v>4703.955078</c:v>
                </c:pt>
              </c:numCache>
            </c:numRef>
          </c:val>
          <c:smooth val="0"/>
        </c:ser>
        <c:ser>
          <c:idx val="6"/>
          <c:order val="5"/>
          <c:tx>
            <c:strRef>
              <c:f>emissions!$A$10</c:f>
              <c:strCache>
                <c:ptCount val="1"/>
                <c:pt idx="0">
                  <c:v>HOGRT</c:v>
                </c:pt>
              </c:strCache>
            </c:strRef>
          </c:tx>
          <c:spPr>
            <a:ln w="22225" cap="rnd">
              <a:solidFill>
                <a:schemeClr val="accent3"/>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emissions!$B$10:$BJ$10</c:f>
              <c:numCache>
                <c:formatCode>General</c:formatCode>
                <c:ptCount val="61"/>
                <c:pt idx="35">
                  <c:v>5259.1090000000004</c:v>
                </c:pt>
                <c:pt idx="36">
                  <c:v>5157.796875</c:v>
                </c:pt>
                <c:pt idx="37">
                  <c:v>5163.4038090000004</c:v>
                </c:pt>
                <c:pt idx="38">
                  <c:v>5199.7368159999996</c:v>
                </c:pt>
                <c:pt idx="39">
                  <c:v>5232.2333980000003</c:v>
                </c:pt>
                <c:pt idx="40">
                  <c:v>5216.0747069999998</c:v>
                </c:pt>
                <c:pt idx="41">
                  <c:v>5144.8447269999997</c:v>
                </c:pt>
                <c:pt idx="42">
                  <c:v>5110.4458009999998</c:v>
                </c:pt>
                <c:pt idx="43">
                  <c:v>5095.1108400000003</c:v>
                </c:pt>
                <c:pt idx="44">
                  <c:v>5088.1357420000004</c:v>
                </c:pt>
                <c:pt idx="45">
                  <c:v>5079.1650390000004</c:v>
                </c:pt>
                <c:pt idx="46">
                  <c:v>5064.9506840000004</c:v>
                </c:pt>
                <c:pt idx="47">
                  <c:v>5027.1357420000004</c:v>
                </c:pt>
                <c:pt idx="48">
                  <c:v>4998.3061520000001</c:v>
                </c:pt>
                <c:pt idx="49">
                  <c:v>4965.1372069999998</c:v>
                </c:pt>
                <c:pt idx="50">
                  <c:v>4928.9545900000003</c:v>
                </c:pt>
                <c:pt idx="51">
                  <c:v>4915.2861329999996</c:v>
                </c:pt>
                <c:pt idx="52">
                  <c:v>4906.8706050000001</c:v>
                </c:pt>
                <c:pt idx="53">
                  <c:v>4904.1635740000002</c:v>
                </c:pt>
                <c:pt idx="54">
                  <c:v>4911.2568359999996</c:v>
                </c:pt>
                <c:pt idx="55">
                  <c:v>4928.1547849999997</c:v>
                </c:pt>
                <c:pt idx="56">
                  <c:v>4935.3857420000004</c:v>
                </c:pt>
                <c:pt idx="57">
                  <c:v>4945.8999020000001</c:v>
                </c:pt>
                <c:pt idx="58">
                  <c:v>4962.3745120000003</c:v>
                </c:pt>
                <c:pt idx="59">
                  <c:v>4974.966797</c:v>
                </c:pt>
                <c:pt idx="60">
                  <c:v>4981.8784180000002</c:v>
                </c:pt>
              </c:numCache>
            </c:numRef>
          </c:val>
          <c:smooth val="0"/>
        </c:ser>
        <c:ser>
          <c:idx val="7"/>
          <c:order val="6"/>
          <c:tx>
            <c:strRef>
              <c:f>emissions!$A$11</c:f>
              <c:strCache>
                <c:ptCount val="1"/>
                <c:pt idx="0">
                  <c:v>NOCPP</c:v>
                </c:pt>
              </c:strCache>
            </c:strRef>
          </c:tx>
          <c:spPr>
            <a:ln w="22225" cap="rnd">
              <a:solidFill>
                <a:schemeClr val="accent5">
                  <a:lumMod val="60000"/>
                  <a:lumOff val="40000"/>
                </a:schemeClr>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emissions!$B$11:$BJ$11</c:f>
              <c:numCache>
                <c:formatCode>General</c:formatCode>
                <c:ptCount val="61"/>
                <c:pt idx="35">
                  <c:v>5259.1090000000004</c:v>
                </c:pt>
                <c:pt idx="36">
                  <c:v>5156.9624020000001</c:v>
                </c:pt>
                <c:pt idx="37">
                  <c:v>5182.7138670000004</c:v>
                </c:pt>
                <c:pt idx="38">
                  <c:v>5218.2714839999999</c:v>
                </c:pt>
                <c:pt idx="39">
                  <c:v>5277.4990230000003</c:v>
                </c:pt>
                <c:pt idx="40">
                  <c:v>5287.8242190000001</c:v>
                </c:pt>
                <c:pt idx="41">
                  <c:v>5260.2138670000004</c:v>
                </c:pt>
                <c:pt idx="42">
                  <c:v>5265.6728519999997</c:v>
                </c:pt>
                <c:pt idx="43">
                  <c:v>5270.8183589999999</c:v>
                </c:pt>
                <c:pt idx="44">
                  <c:v>5278.9536129999997</c:v>
                </c:pt>
                <c:pt idx="45">
                  <c:v>5267.6025390000004</c:v>
                </c:pt>
                <c:pt idx="46">
                  <c:v>5250.3930659999996</c:v>
                </c:pt>
                <c:pt idx="47">
                  <c:v>5237.5673829999996</c:v>
                </c:pt>
                <c:pt idx="48">
                  <c:v>5227.6845700000003</c:v>
                </c:pt>
                <c:pt idx="49">
                  <c:v>5223.7539059999999</c:v>
                </c:pt>
                <c:pt idx="50">
                  <c:v>5210.4833980000003</c:v>
                </c:pt>
                <c:pt idx="51">
                  <c:v>5191.5317379999997</c:v>
                </c:pt>
                <c:pt idx="52">
                  <c:v>5180.7094729999999</c:v>
                </c:pt>
                <c:pt idx="53">
                  <c:v>5176.4580079999996</c:v>
                </c:pt>
                <c:pt idx="54">
                  <c:v>5187.6884769999997</c:v>
                </c:pt>
                <c:pt idx="55">
                  <c:v>5208.2495120000003</c:v>
                </c:pt>
                <c:pt idx="56">
                  <c:v>5221.296875</c:v>
                </c:pt>
                <c:pt idx="57">
                  <c:v>5243.7929690000001</c:v>
                </c:pt>
                <c:pt idx="58">
                  <c:v>5269.5380859999996</c:v>
                </c:pt>
                <c:pt idx="59">
                  <c:v>5287.8681640000004</c:v>
                </c:pt>
                <c:pt idx="60">
                  <c:v>5297.1948240000002</c:v>
                </c:pt>
              </c:numCache>
            </c:numRef>
          </c:val>
          <c:smooth val="0"/>
        </c:ser>
        <c:ser>
          <c:idx val="3"/>
          <c:order val="7"/>
          <c:tx>
            <c:strRef>
              <c:f>emissions!$A$4</c:f>
              <c:strCache>
                <c:ptCount val="1"/>
                <c:pt idx="0">
                  <c:v>REF</c:v>
                </c:pt>
              </c:strCache>
            </c:strRef>
          </c:tx>
          <c:spPr>
            <a:ln w="22225" cap="rnd">
              <a:solidFill>
                <a:schemeClr val="tx2"/>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emissions!$B$4:$BJ$4</c:f>
              <c:numCache>
                <c:formatCode>General</c:formatCode>
                <c:ptCount val="61"/>
                <c:pt idx="0">
                  <c:v>4771.45</c:v>
                </c:pt>
                <c:pt idx="1">
                  <c:v>4645.9120000000003</c:v>
                </c:pt>
                <c:pt idx="2">
                  <c:v>4405.16</c:v>
                </c:pt>
                <c:pt idx="3">
                  <c:v>4377.38</c:v>
                </c:pt>
                <c:pt idx="4">
                  <c:v>4613.8339999999998</c:v>
                </c:pt>
                <c:pt idx="5">
                  <c:v>4600.2299999999996</c:v>
                </c:pt>
                <c:pt idx="6">
                  <c:v>4607.6589999999997</c:v>
                </c:pt>
                <c:pt idx="7">
                  <c:v>4765.9560000000001</c:v>
                </c:pt>
                <c:pt idx="8">
                  <c:v>4984.2870000000003</c:v>
                </c:pt>
                <c:pt idx="9">
                  <c:v>5070.1170000000002</c:v>
                </c:pt>
                <c:pt idx="10">
                  <c:v>5038.6350000000002</c:v>
                </c:pt>
                <c:pt idx="11">
                  <c:v>4992.6099999999997</c:v>
                </c:pt>
                <c:pt idx="12">
                  <c:v>5087.0190000000002</c:v>
                </c:pt>
                <c:pt idx="13">
                  <c:v>5184.6390000000001</c:v>
                </c:pt>
                <c:pt idx="14">
                  <c:v>5261.38</c:v>
                </c:pt>
                <c:pt idx="15">
                  <c:v>5322.7619999999997</c:v>
                </c:pt>
                <c:pt idx="16">
                  <c:v>5509.7960000000003</c:v>
                </c:pt>
                <c:pt idx="17">
                  <c:v>5584.0469999999996</c:v>
                </c:pt>
                <c:pt idx="18">
                  <c:v>5635.45</c:v>
                </c:pt>
                <c:pt idx="19">
                  <c:v>5687.7579999999998</c:v>
                </c:pt>
                <c:pt idx="20">
                  <c:v>5867.8760000000002</c:v>
                </c:pt>
                <c:pt idx="21">
                  <c:v>5761.3040000000001</c:v>
                </c:pt>
                <c:pt idx="22">
                  <c:v>5804.4089999999997</c:v>
                </c:pt>
                <c:pt idx="23">
                  <c:v>5853.4780000000001</c:v>
                </c:pt>
                <c:pt idx="24">
                  <c:v>5970.1850000000004</c:v>
                </c:pt>
                <c:pt idx="25">
                  <c:v>5993.317</c:v>
                </c:pt>
                <c:pt idx="26">
                  <c:v>5909.991</c:v>
                </c:pt>
                <c:pt idx="27">
                  <c:v>6000.5820000000003</c:v>
                </c:pt>
                <c:pt idx="28">
                  <c:v>5808.9480000000003</c:v>
                </c:pt>
                <c:pt idx="29">
                  <c:v>5385.5950000000003</c:v>
                </c:pt>
                <c:pt idx="30">
                  <c:v>5581.9059999999999</c:v>
                </c:pt>
                <c:pt idx="31">
                  <c:v>5444.6930000000002</c:v>
                </c:pt>
                <c:pt idx="32">
                  <c:v>5231.9650000000001</c:v>
                </c:pt>
                <c:pt idx="33">
                  <c:v>5360.1210000000001</c:v>
                </c:pt>
                <c:pt idx="34">
                  <c:v>5405.4660000000003</c:v>
                </c:pt>
                <c:pt idx="35">
                  <c:v>5259.1090000000004</c:v>
                </c:pt>
                <c:pt idx="36">
                  <c:v>5157.0541990000002</c:v>
                </c:pt>
                <c:pt idx="37">
                  <c:v>5182.859375</c:v>
                </c:pt>
                <c:pt idx="38">
                  <c:v>5222.2045900000003</c:v>
                </c:pt>
                <c:pt idx="39">
                  <c:v>5271.9179690000001</c:v>
                </c:pt>
                <c:pt idx="40">
                  <c:v>5271.7133789999998</c:v>
                </c:pt>
                <c:pt idx="41">
                  <c:v>5230.1708980000003</c:v>
                </c:pt>
                <c:pt idx="42">
                  <c:v>5170.126953</c:v>
                </c:pt>
                <c:pt idx="43">
                  <c:v>5140.6694340000004</c:v>
                </c:pt>
                <c:pt idx="44">
                  <c:v>5110.267578</c:v>
                </c:pt>
                <c:pt idx="45">
                  <c:v>5068.5839839999999</c:v>
                </c:pt>
                <c:pt idx="46">
                  <c:v>5021.4516599999997</c:v>
                </c:pt>
                <c:pt idx="47">
                  <c:v>4965.3115230000003</c:v>
                </c:pt>
                <c:pt idx="48">
                  <c:v>4923.046875</c:v>
                </c:pt>
                <c:pt idx="49">
                  <c:v>4886.0883789999998</c:v>
                </c:pt>
                <c:pt idx="50">
                  <c:v>4850.9155270000001</c:v>
                </c:pt>
                <c:pt idx="51">
                  <c:v>4832.0839839999999</c:v>
                </c:pt>
                <c:pt idx="52">
                  <c:v>4818.4677730000003</c:v>
                </c:pt>
                <c:pt idx="53">
                  <c:v>4814.810547</c:v>
                </c:pt>
                <c:pt idx="54">
                  <c:v>4819.3090819999998</c:v>
                </c:pt>
                <c:pt idx="55">
                  <c:v>4827.1459960000002</c:v>
                </c:pt>
                <c:pt idx="56">
                  <c:v>4836.4628910000001</c:v>
                </c:pt>
                <c:pt idx="57">
                  <c:v>4844.8808589999999</c:v>
                </c:pt>
                <c:pt idx="58">
                  <c:v>4855.0478519999997</c:v>
                </c:pt>
                <c:pt idx="59">
                  <c:v>4869.2001950000003</c:v>
                </c:pt>
                <c:pt idx="60">
                  <c:v>4878.3715819999998</c:v>
                </c:pt>
              </c:numCache>
            </c:numRef>
          </c:val>
          <c:smooth val="0"/>
        </c:ser>
        <c:dLbls>
          <c:showLegendKey val="0"/>
          <c:showVal val="0"/>
          <c:showCatName val="0"/>
          <c:showSerName val="0"/>
          <c:showPercent val="0"/>
          <c:showBubbleSize val="0"/>
        </c:dLbls>
        <c:smooth val="0"/>
        <c:axId val="187944464"/>
        <c:axId val="187945024"/>
      </c:lineChart>
      <c:catAx>
        <c:axId val="187944464"/>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7945024"/>
        <c:crosses val="autoZero"/>
        <c:auto val="1"/>
        <c:lblAlgn val="ctr"/>
        <c:lblOffset val="100"/>
        <c:tickLblSkip val="10"/>
        <c:tickMarkSkip val="10"/>
        <c:noMultiLvlLbl val="0"/>
      </c:catAx>
      <c:valAx>
        <c:axId val="187945024"/>
        <c:scaling>
          <c:orientation val="minMax"/>
        </c:scaling>
        <c:delete val="0"/>
        <c:axPos val="l"/>
        <c:majorGridlines>
          <c:spPr>
            <a:ln w="9525" cap="flat" cmpd="sng" algn="ctr">
              <a:solidFill>
                <a:schemeClr val="bg1">
                  <a:lumMod val="6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7944464"/>
        <c:crosses val="autoZero"/>
        <c:crossBetween val="midCat"/>
        <c:dispUnits>
          <c:builtInUnit val="thousands"/>
        </c:dispUnits>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659680314365509"/>
          <c:y val="0.17767951681071742"/>
          <c:w val="0.80934800637772231"/>
          <c:h val="0.73264399009761216"/>
        </c:manualLayout>
      </c:layout>
      <c:lineChart>
        <c:grouping val="standard"/>
        <c:varyColors val="0"/>
        <c:ser>
          <c:idx val="5"/>
          <c:order val="0"/>
          <c:tx>
            <c:strRef>
              <c:f>emissions!$A$4</c:f>
              <c:strCache>
                <c:ptCount val="1"/>
                <c:pt idx="0">
                  <c:v>industrial</c:v>
                </c:pt>
              </c:strCache>
            </c:strRef>
          </c:tx>
          <c:spPr>
            <a:ln w="22225" cap="rnd">
              <a:solidFill>
                <a:schemeClr val="accent3"/>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emissions!$B$4:$BJ$4</c:f>
              <c:numCache>
                <c:formatCode>General</c:formatCode>
                <c:ptCount val="61"/>
                <c:pt idx="0">
                  <c:v>1197.3360000000002</c:v>
                </c:pt>
                <c:pt idx="1">
                  <c:v>1122.8409999999999</c:v>
                </c:pt>
                <c:pt idx="2">
                  <c:v>985.30800000000011</c:v>
                </c:pt>
                <c:pt idx="3">
                  <c:v>931.17000000000007</c:v>
                </c:pt>
                <c:pt idx="4">
                  <c:v>1035.192</c:v>
                </c:pt>
                <c:pt idx="5">
                  <c:v>982.80000000000007</c:v>
                </c:pt>
                <c:pt idx="6">
                  <c:v>954.31900000000007</c:v>
                </c:pt>
                <c:pt idx="7">
                  <c:v>990.30399999999986</c:v>
                </c:pt>
                <c:pt idx="8">
                  <c:v>1039.3089999999997</c:v>
                </c:pt>
                <c:pt idx="9">
                  <c:v>1041.463</c:v>
                </c:pt>
                <c:pt idx="10">
                  <c:v>1056.7040000000002</c:v>
                </c:pt>
                <c:pt idx="11">
                  <c:v>1023.2520000000001</c:v>
                </c:pt>
                <c:pt idx="12">
                  <c:v>1069.2000000000003</c:v>
                </c:pt>
                <c:pt idx="13">
                  <c:v>1063.1500000000001</c:v>
                </c:pt>
                <c:pt idx="14">
                  <c:v>1080.636</c:v>
                </c:pt>
                <c:pt idx="15">
                  <c:v>1092.3510000000001</c:v>
                </c:pt>
                <c:pt idx="16">
                  <c:v>1125.193</c:v>
                </c:pt>
                <c:pt idx="17">
                  <c:v>1130.4670000000001</c:v>
                </c:pt>
                <c:pt idx="18">
                  <c:v>1103.451</c:v>
                </c:pt>
                <c:pt idx="19">
                  <c:v>1073.518</c:v>
                </c:pt>
                <c:pt idx="20">
                  <c:v>1069.7629999999999</c:v>
                </c:pt>
                <c:pt idx="21">
                  <c:v>1043.3899999999999</c:v>
                </c:pt>
                <c:pt idx="22">
                  <c:v>1029.3070000000002</c:v>
                </c:pt>
                <c:pt idx="23">
                  <c:v>1020.289</c:v>
                </c:pt>
                <c:pt idx="24">
                  <c:v>1056.94</c:v>
                </c:pt>
                <c:pt idx="25">
                  <c:v>1005.8290000000001</c:v>
                </c:pt>
                <c:pt idx="26">
                  <c:v>1012.1080000000001</c:v>
                </c:pt>
                <c:pt idx="27">
                  <c:v>999.39400000000001</c:v>
                </c:pt>
                <c:pt idx="28">
                  <c:v>960.00099999999998</c:v>
                </c:pt>
                <c:pt idx="29">
                  <c:v>839.4380000000001</c:v>
                </c:pt>
                <c:pt idx="30">
                  <c:v>911.21199999999999</c:v>
                </c:pt>
                <c:pt idx="31">
                  <c:v>915.39200000000005</c:v>
                </c:pt>
                <c:pt idx="32">
                  <c:v>934.2059999999999</c:v>
                </c:pt>
                <c:pt idx="33">
                  <c:v>952.07499999999993</c:v>
                </c:pt>
                <c:pt idx="34">
                  <c:v>954.85599999999988</c:v>
                </c:pt>
                <c:pt idx="35">
                  <c:v>944.14400000000001</c:v>
                </c:pt>
                <c:pt idx="36">
                  <c:v>982.61148099999991</c:v>
                </c:pt>
                <c:pt idx="37">
                  <c:v>985.54736400000002</c:v>
                </c:pt>
                <c:pt idx="38">
                  <c:v>1016.6000669999999</c:v>
                </c:pt>
                <c:pt idx="39">
                  <c:v>1034.8778379999999</c:v>
                </c:pt>
                <c:pt idx="40">
                  <c:v>1045.143677</c:v>
                </c:pt>
                <c:pt idx="41">
                  <c:v>1058.0349729999998</c:v>
                </c:pt>
                <c:pt idx="42">
                  <c:v>1072.301056</c:v>
                </c:pt>
                <c:pt idx="43">
                  <c:v>1084.7269899999999</c:v>
                </c:pt>
                <c:pt idx="44">
                  <c:v>1091.8687130000001</c:v>
                </c:pt>
                <c:pt idx="45">
                  <c:v>1095.1964420000002</c:v>
                </c:pt>
                <c:pt idx="46">
                  <c:v>1098.78305</c:v>
                </c:pt>
                <c:pt idx="47">
                  <c:v>1091.9418029999999</c:v>
                </c:pt>
                <c:pt idx="48">
                  <c:v>1090.9769590000001</c:v>
                </c:pt>
                <c:pt idx="49">
                  <c:v>1091.3794249999999</c:v>
                </c:pt>
                <c:pt idx="50">
                  <c:v>1093.6817620000002</c:v>
                </c:pt>
                <c:pt idx="51">
                  <c:v>1092.3786319999999</c:v>
                </c:pt>
                <c:pt idx="52">
                  <c:v>1093.767822</c:v>
                </c:pt>
                <c:pt idx="53">
                  <c:v>1096.0389709999999</c:v>
                </c:pt>
                <c:pt idx="54">
                  <c:v>1101.4201049999999</c:v>
                </c:pt>
                <c:pt idx="55">
                  <c:v>1105.9500429999998</c:v>
                </c:pt>
                <c:pt idx="56">
                  <c:v>1111.748871</c:v>
                </c:pt>
                <c:pt idx="57">
                  <c:v>1116.663391</c:v>
                </c:pt>
                <c:pt idx="58">
                  <c:v>1120.995514</c:v>
                </c:pt>
                <c:pt idx="59">
                  <c:v>1127.8017890000001</c:v>
                </c:pt>
                <c:pt idx="60">
                  <c:v>1131.8811040000001</c:v>
                </c:pt>
              </c:numCache>
            </c:numRef>
          </c:val>
          <c:smooth val="0"/>
        </c:ser>
        <c:ser>
          <c:idx val="1"/>
          <c:order val="1"/>
          <c:tx>
            <c:strRef>
              <c:f>emissions!$A$2</c:f>
              <c:strCache>
                <c:ptCount val="1"/>
                <c:pt idx="0">
                  <c:v>residential</c:v>
                </c:pt>
              </c:strCache>
            </c:strRef>
          </c:tx>
          <c:spPr>
            <a:ln w="22225" cap="rnd">
              <a:solidFill>
                <a:schemeClr val="accent5">
                  <a:lumMod val="75000"/>
                </a:schemeClr>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emissions!$B$2:$BJ$2</c:f>
              <c:numCache>
                <c:formatCode>General</c:formatCode>
                <c:ptCount val="61"/>
                <c:pt idx="0">
                  <c:v>382.524</c:v>
                </c:pt>
                <c:pt idx="1">
                  <c:v>356.61699999999996</c:v>
                </c:pt>
                <c:pt idx="2">
                  <c:v>354.87199999999996</c:v>
                </c:pt>
                <c:pt idx="3">
                  <c:v>335.95600000000002</c:v>
                </c:pt>
                <c:pt idx="4">
                  <c:v>360.05499999999995</c:v>
                </c:pt>
                <c:pt idx="5">
                  <c:v>355.44500000000005</c:v>
                </c:pt>
                <c:pt idx="6">
                  <c:v>347.04999999999995</c:v>
                </c:pt>
                <c:pt idx="7">
                  <c:v>352.726</c:v>
                </c:pt>
                <c:pt idx="8">
                  <c:v>373.6819999999999</c:v>
                </c:pt>
                <c:pt idx="9">
                  <c:v>380.30799999999999</c:v>
                </c:pt>
                <c:pt idx="10">
                  <c:v>339.64299999999992</c:v>
                </c:pt>
                <c:pt idx="11">
                  <c:v>347.20699999999999</c:v>
                </c:pt>
                <c:pt idx="12">
                  <c:v>357.053</c:v>
                </c:pt>
                <c:pt idx="13">
                  <c:v>372.38400000000001</c:v>
                </c:pt>
                <c:pt idx="14">
                  <c:v>364.19000000000005</c:v>
                </c:pt>
                <c:pt idx="15">
                  <c:v>360.92399999999998</c:v>
                </c:pt>
                <c:pt idx="16">
                  <c:v>389.33200000000011</c:v>
                </c:pt>
                <c:pt idx="17">
                  <c:v>371.0440000000001</c:v>
                </c:pt>
                <c:pt idx="18">
                  <c:v>338.58400000000006</c:v>
                </c:pt>
                <c:pt idx="19">
                  <c:v>359.55500000000006</c:v>
                </c:pt>
                <c:pt idx="20">
                  <c:v>379.87</c:v>
                </c:pt>
                <c:pt idx="21">
                  <c:v>366.94299999999998</c:v>
                </c:pt>
                <c:pt idx="22">
                  <c:v>367.22900000000004</c:v>
                </c:pt>
                <c:pt idx="23">
                  <c:v>385.09699999999987</c:v>
                </c:pt>
                <c:pt idx="24">
                  <c:v>371.25100000000009</c:v>
                </c:pt>
                <c:pt idx="25">
                  <c:v>364.05899999999997</c:v>
                </c:pt>
                <c:pt idx="26">
                  <c:v>322.88499999999999</c:v>
                </c:pt>
                <c:pt idx="27">
                  <c:v>343.72099999999989</c:v>
                </c:pt>
                <c:pt idx="28">
                  <c:v>357.06399999999996</c:v>
                </c:pt>
                <c:pt idx="29">
                  <c:v>338.17499999999995</c:v>
                </c:pt>
                <c:pt idx="30">
                  <c:v>335.43200000000002</c:v>
                </c:pt>
                <c:pt idx="31">
                  <c:v>325.12799999999993</c:v>
                </c:pt>
                <c:pt idx="32">
                  <c:v>286.24000000000012</c:v>
                </c:pt>
                <c:pt idx="33">
                  <c:v>332.72000000000014</c:v>
                </c:pt>
                <c:pt idx="34">
                  <c:v>346.995</c:v>
                </c:pt>
                <c:pt idx="35">
                  <c:v>320.01199999999994</c:v>
                </c:pt>
                <c:pt idx="36">
                  <c:v>301.636841</c:v>
                </c:pt>
                <c:pt idx="37">
                  <c:v>319.57818600000007</c:v>
                </c:pt>
                <c:pt idx="38">
                  <c:v>320.17755199999999</c:v>
                </c:pt>
                <c:pt idx="39">
                  <c:v>317.99670400000002</c:v>
                </c:pt>
                <c:pt idx="40">
                  <c:v>316.29016100000001</c:v>
                </c:pt>
                <c:pt idx="41">
                  <c:v>315.00787400000002</c:v>
                </c:pt>
                <c:pt idx="42">
                  <c:v>314.00647000000004</c:v>
                </c:pt>
                <c:pt idx="43">
                  <c:v>313.16162099999997</c:v>
                </c:pt>
                <c:pt idx="44">
                  <c:v>312.45074499999998</c:v>
                </c:pt>
                <c:pt idx="45">
                  <c:v>311.56915300000003</c:v>
                </c:pt>
                <c:pt idx="46">
                  <c:v>310.57330400000001</c:v>
                </c:pt>
                <c:pt idx="47">
                  <c:v>309.14093000000003</c:v>
                </c:pt>
                <c:pt idx="48">
                  <c:v>307.746216</c:v>
                </c:pt>
                <c:pt idx="49">
                  <c:v>306.503784</c:v>
                </c:pt>
                <c:pt idx="50">
                  <c:v>305.46295099999998</c:v>
                </c:pt>
                <c:pt idx="51">
                  <c:v>304.370361</c:v>
                </c:pt>
                <c:pt idx="52">
                  <c:v>303.15527300000008</c:v>
                </c:pt>
                <c:pt idx="53">
                  <c:v>302.07531700000004</c:v>
                </c:pt>
                <c:pt idx="54">
                  <c:v>301.043274</c:v>
                </c:pt>
                <c:pt idx="55">
                  <c:v>299.81726099999992</c:v>
                </c:pt>
                <c:pt idx="56">
                  <c:v>298.59027100000003</c:v>
                </c:pt>
                <c:pt idx="57">
                  <c:v>297.48846400000002</c:v>
                </c:pt>
                <c:pt idx="58">
                  <c:v>296.56262200000003</c:v>
                </c:pt>
                <c:pt idx="59">
                  <c:v>295.70031700000004</c:v>
                </c:pt>
                <c:pt idx="60">
                  <c:v>295.08923300000004</c:v>
                </c:pt>
              </c:numCache>
            </c:numRef>
          </c:val>
          <c:smooth val="0"/>
        </c:ser>
        <c:ser>
          <c:idx val="4"/>
          <c:order val="2"/>
          <c:tx>
            <c:strRef>
              <c:f>emissions!$A$3</c:f>
              <c:strCache>
                <c:ptCount val="1"/>
                <c:pt idx="0">
                  <c:v>commercial</c:v>
                </c:pt>
              </c:strCache>
            </c:strRef>
          </c:tx>
          <c:spPr>
            <a:ln w="22225" cap="rnd">
              <a:solidFill>
                <a:schemeClr val="accent5">
                  <a:lumMod val="60000"/>
                  <a:lumOff val="40000"/>
                </a:schemeClr>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emissions!$B$3:$BJ$3</c:f>
              <c:numCache>
                <c:formatCode>General</c:formatCode>
                <c:ptCount val="61"/>
                <c:pt idx="0">
                  <c:v>250.10499999999996</c:v>
                </c:pt>
                <c:pt idx="1">
                  <c:v>232.14499999999992</c:v>
                </c:pt>
                <c:pt idx="2">
                  <c:v>232.49099999999999</c:v>
                </c:pt>
                <c:pt idx="3">
                  <c:v>232.74899999999997</c:v>
                </c:pt>
                <c:pt idx="4">
                  <c:v>243.22900000000004</c:v>
                </c:pt>
                <c:pt idx="5">
                  <c:v>224.32599999999996</c:v>
                </c:pt>
                <c:pt idx="6">
                  <c:v>223.92599999999999</c:v>
                </c:pt>
                <c:pt idx="7">
                  <c:v>226.80899999999997</c:v>
                </c:pt>
                <c:pt idx="8">
                  <c:v>237.98599999999999</c:v>
                </c:pt>
                <c:pt idx="9">
                  <c:v>234.80399999999997</c:v>
                </c:pt>
                <c:pt idx="10">
                  <c:v>226.79399999999998</c:v>
                </c:pt>
                <c:pt idx="11">
                  <c:v>227.75</c:v>
                </c:pt>
                <c:pt idx="12">
                  <c:v>228.81999999999994</c:v>
                </c:pt>
                <c:pt idx="13">
                  <c:v>226.03600000000006</c:v>
                </c:pt>
                <c:pt idx="14">
                  <c:v>228.5809999999999</c:v>
                </c:pt>
                <c:pt idx="15">
                  <c:v>231.34800000000007</c:v>
                </c:pt>
                <c:pt idx="16">
                  <c:v>240.01900000000001</c:v>
                </c:pt>
                <c:pt idx="17">
                  <c:v>240.18999999999994</c:v>
                </c:pt>
                <c:pt idx="18">
                  <c:v>222.98299999999995</c:v>
                </c:pt>
                <c:pt idx="19">
                  <c:v>225.65300000000002</c:v>
                </c:pt>
                <c:pt idx="20">
                  <c:v>239.14999999999998</c:v>
                </c:pt>
                <c:pt idx="21">
                  <c:v>230.1389999999999</c:v>
                </c:pt>
                <c:pt idx="22">
                  <c:v>230.96899999999994</c:v>
                </c:pt>
                <c:pt idx="23">
                  <c:v>241.30499999999995</c:v>
                </c:pt>
                <c:pt idx="24">
                  <c:v>237.83199999999988</c:v>
                </c:pt>
                <c:pt idx="25">
                  <c:v>227.20300000000009</c:v>
                </c:pt>
                <c:pt idx="26">
                  <c:v>207.62599999999998</c:v>
                </c:pt>
                <c:pt idx="27">
                  <c:v>216.71900000000005</c:v>
                </c:pt>
                <c:pt idx="28">
                  <c:v>225.94099999999992</c:v>
                </c:pt>
                <c:pt idx="29">
                  <c:v>223.09500000000003</c:v>
                </c:pt>
                <c:pt idx="30">
                  <c:v>220.63299999999992</c:v>
                </c:pt>
                <c:pt idx="31">
                  <c:v>221.37099999999998</c:v>
                </c:pt>
                <c:pt idx="32">
                  <c:v>200.95299999999997</c:v>
                </c:pt>
                <c:pt idx="33">
                  <c:v>222.75099999999998</c:v>
                </c:pt>
                <c:pt idx="34">
                  <c:v>233.57299999999998</c:v>
                </c:pt>
                <c:pt idx="35">
                  <c:v>217.54499999999996</c:v>
                </c:pt>
                <c:pt idx="36">
                  <c:v>226.22924799999998</c:v>
                </c:pt>
                <c:pt idx="37">
                  <c:v>231.66870099999994</c:v>
                </c:pt>
                <c:pt idx="38">
                  <c:v>230.06128000000001</c:v>
                </c:pt>
                <c:pt idx="39">
                  <c:v>227.73266599999999</c:v>
                </c:pt>
                <c:pt idx="40">
                  <c:v>226.40746999999999</c:v>
                </c:pt>
                <c:pt idx="41">
                  <c:v>226.62506100000007</c:v>
                </c:pt>
                <c:pt idx="42">
                  <c:v>226.78539999999998</c:v>
                </c:pt>
                <c:pt idx="43">
                  <c:v>226.93408199999999</c:v>
                </c:pt>
                <c:pt idx="44">
                  <c:v>227.17144700000006</c:v>
                </c:pt>
                <c:pt idx="45">
                  <c:v>227.298767</c:v>
                </c:pt>
                <c:pt idx="46">
                  <c:v>227.52758800000004</c:v>
                </c:pt>
                <c:pt idx="47">
                  <c:v>227.50329599999998</c:v>
                </c:pt>
                <c:pt idx="48">
                  <c:v>227.80603000000008</c:v>
                </c:pt>
                <c:pt idx="49">
                  <c:v>228.22344900000007</c:v>
                </c:pt>
                <c:pt idx="50">
                  <c:v>228.82733100000007</c:v>
                </c:pt>
                <c:pt idx="51">
                  <c:v>229.46972699999992</c:v>
                </c:pt>
                <c:pt idx="52">
                  <c:v>230.25433300000009</c:v>
                </c:pt>
                <c:pt idx="53">
                  <c:v>231.57916299999999</c:v>
                </c:pt>
                <c:pt idx="54">
                  <c:v>232.67297400000007</c:v>
                </c:pt>
                <c:pt idx="55">
                  <c:v>233.64508000000001</c:v>
                </c:pt>
                <c:pt idx="56">
                  <c:v>234.43884300000002</c:v>
                </c:pt>
                <c:pt idx="57">
                  <c:v>235.60583500000007</c:v>
                </c:pt>
                <c:pt idx="58">
                  <c:v>236.90991300000007</c:v>
                </c:pt>
                <c:pt idx="59">
                  <c:v>238.14190700000006</c:v>
                </c:pt>
                <c:pt idx="60">
                  <c:v>239.694885</c:v>
                </c:pt>
              </c:numCache>
            </c:numRef>
          </c:val>
          <c:smooth val="0"/>
        </c:ser>
        <c:ser>
          <c:idx val="7"/>
          <c:order val="3"/>
          <c:tx>
            <c:strRef>
              <c:f>emissions!$A$5</c:f>
              <c:strCache>
                <c:ptCount val="1"/>
                <c:pt idx="0">
                  <c:v>transportation</c:v>
                </c:pt>
              </c:strCache>
            </c:strRef>
          </c:tx>
          <c:spPr>
            <a:ln w="22225" cap="rnd">
              <a:solidFill>
                <a:schemeClr val="tx2"/>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emissions!$B$5:$BJ$5</c:f>
              <c:numCache>
                <c:formatCode>General</c:formatCode>
                <c:ptCount val="61"/>
                <c:pt idx="0">
                  <c:v>1397.769</c:v>
                </c:pt>
                <c:pt idx="1">
                  <c:v>1383.144</c:v>
                </c:pt>
                <c:pt idx="2">
                  <c:v>1351.691</c:v>
                </c:pt>
                <c:pt idx="3">
                  <c:v>1356.7450000000001</c:v>
                </c:pt>
                <c:pt idx="4">
                  <c:v>1387.019</c:v>
                </c:pt>
                <c:pt idx="5">
                  <c:v>1418.3470000000002</c:v>
                </c:pt>
                <c:pt idx="6">
                  <c:v>1469.0519999999999</c:v>
                </c:pt>
                <c:pt idx="7">
                  <c:v>1515.88</c:v>
                </c:pt>
                <c:pt idx="8">
                  <c:v>1575.779</c:v>
                </c:pt>
                <c:pt idx="9">
                  <c:v>1587.941</c:v>
                </c:pt>
                <c:pt idx="10">
                  <c:v>1584.4449999999999</c:v>
                </c:pt>
                <c:pt idx="11">
                  <c:v>1564.7939999999999</c:v>
                </c:pt>
                <c:pt idx="12">
                  <c:v>1588.4960000000001</c:v>
                </c:pt>
                <c:pt idx="13">
                  <c:v>1603.9569999999999</c:v>
                </c:pt>
                <c:pt idx="14">
                  <c:v>1644.0940000000001</c:v>
                </c:pt>
                <c:pt idx="15">
                  <c:v>1678.088</c:v>
                </c:pt>
                <c:pt idx="16">
                  <c:v>1721.99</c:v>
                </c:pt>
                <c:pt idx="17">
                  <c:v>1740.9469999999999</c:v>
                </c:pt>
                <c:pt idx="18">
                  <c:v>1778.6450000000002</c:v>
                </c:pt>
                <c:pt idx="19">
                  <c:v>1824.606</c:v>
                </c:pt>
                <c:pt idx="20">
                  <c:v>1868.8920000000001</c:v>
                </c:pt>
                <c:pt idx="21">
                  <c:v>1848.1479999999999</c:v>
                </c:pt>
                <c:pt idx="22">
                  <c:v>1888.83</c:v>
                </c:pt>
                <c:pt idx="23">
                  <c:v>1887.5540000000001</c:v>
                </c:pt>
                <c:pt idx="24">
                  <c:v>1953.7749999999999</c:v>
                </c:pt>
                <c:pt idx="25">
                  <c:v>1980.6220000000001</c:v>
                </c:pt>
                <c:pt idx="26">
                  <c:v>2009.0149999999999</c:v>
                </c:pt>
                <c:pt idx="27">
                  <c:v>2015.778</c:v>
                </c:pt>
                <c:pt idx="28">
                  <c:v>1893.0419999999999</c:v>
                </c:pt>
                <c:pt idx="29">
                  <c:v>1826.9859999999999</c:v>
                </c:pt>
                <c:pt idx="30">
                  <c:v>1844.3019999999999</c:v>
                </c:pt>
                <c:pt idx="31">
                  <c:v>1813.0719999999999</c:v>
                </c:pt>
                <c:pt idx="32">
                  <c:v>1776.1990000000001</c:v>
                </c:pt>
                <c:pt idx="33">
                  <c:v>1802.68</c:v>
                </c:pt>
                <c:pt idx="34">
                  <c:v>1820.1390000000001</c:v>
                </c:pt>
                <c:pt idx="35">
                  <c:v>1858.864</c:v>
                </c:pt>
                <c:pt idx="36">
                  <c:v>1861.2751560000002</c:v>
                </c:pt>
                <c:pt idx="37">
                  <c:v>1859.2313610000001</c:v>
                </c:pt>
                <c:pt idx="38">
                  <c:v>1870.5582119999999</c:v>
                </c:pt>
                <c:pt idx="39">
                  <c:v>1871.7631640000002</c:v>
                </c:pt>
                <c:pt idx="40">
                  <c:v>1863.3743810000001</c:v>
                </c:pt>
                <c:pt idx="41">
                  <c:v>1854.9185150000001</c:v>
                </c:pt>
                <c:pt idx="42">
                  <c:v>1842.1914429999999</c:v>
                </c:pt>
                <c:pt idx="43">
                  <c:v>1823.82888</c:v>
                </c:pt>
                <c:pt idx="44">
                  <c:v>1801.7090760000001</c:v>
                </c:pt>
                <c:pt idx="45">
                  <c:v>1775.6047039999999</c:v>
                </c:pt>
                <c:pt idx="46">
                  <c:v>1751.3193570000001</c:v>
                </c:pt>
                <c:pt idx="47">
                  <c:v>1730.771326</c:v>
                </c:pt>
                <c:pt idx="48">
                  <c:v>1714.2320730000001</c:v>
                </c:pt>
                <c:pt idx="49">
                  <c:v>1699.7690089999999</c:v>
                </c:pt>
                <c:pt idx="50">
                  <c:v>1685.9230360000001</c:v>
                </c:pt>
                <c:pt idx="51">
                  <c:v>1673.403143</c:v>
                </c:pt>
                <c:pt idx="52">
                  <c:v>1662.9147169999999</c:v>
                </c:pt>
                <c:pt idx="53">
                  <c:v>1657.5362950000001</c:v>
                </c:pt>
                <c:pt idx="54">
                  <c:v>1655.5327130000001</c:v>
                </c:pt>
                <c:pt idx="55">
                  <c:v>1655.7535210000001</c:v>
                </c:pt>
                <c:pt idx="56">
                  <c:v>1657.081764</c:v>
                </c:pt>
                <c:pt idx="57">
                  <c:v>1661.0851779999998</c:v>
                </c:pt>
                <c:pt idx="58">
                  <c:v>1668.0412140000001</c:v>
                </c:pt>
                <c:pt idx="59">
                  <c:v>1674.6494709999999</c:v>
                </c:pt>
                <c:pt idx="60">
                  <c:v>1680.9018590000001</c:v>
                </c:pt>
              </c:numCache>
            </c:numRef>
          </c:val>
          <c:smooth val="0"/>
        </c:ser>
        <c:ser>
          <c:idx val="0"/>
          <c:order val="4"/>
          <c:tx>
            <c:strRef>
              <c:f>emissions!$A$6</c:f>
              <c:strCache>
                <c:ptCount val="1"/>
                <c:pt idx="0">
                  <c:v>electric power</c:v>
                </c:pt>
              </c:strCache>
            </c:strRef>
          </c:tx>
          <c:spPr>
            <a:ln w="22225" cap="rnd">
              <a:solidFill>
                <a:schemeClr val="accent2"/>
              </a:solidFill>
              <a:round/>
            </a:ln>
            <a:effectLst/>
          </c:spPr>
          <c:marker>
            <c:symbol val="none"/>
          </c:marker>
          <c:cat>
            <c:numRef>
              <c:f>emissions!$B$1:$BJ$1</c:f>
              <c:numCache>
                <c:formatCode>General</c:formatCode>
                <c:ptCount val="61"/>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pt idx="37">
                  <c:v>2017</c:v>
                </c:pt>
                <c:pt idx="38">
                  <c:v>2018</c:v>
                </c:pt>
                <c:pt idx="39">
                  <c:v>2019</c:v>
                </c:pt>
                <c:pt idx="40">
                  <c:v>2020</c:v>
                </c:pt>
                <c:pt idx="41">
                  <c:v>2021</c:v>
                </c:pt>
                <c:pt idx="42">
                  <c:v>2022</c:v>
                </c:pt>
                <c:pt idx="43">
                  <c:v>2023</c:v>
                </c:pt>
                <c:pt idx="44">
                  <c:v>2024</c:v>
                </c:pt>
                <c:pt idx="45">
                  <c:v>2025</c:v>
                </c:pt>
                <c:pt idx="46">
                  <c:v>2026</c:v>
                </c:pt>
                <c:pt idx="47">
                  <c:v>2027</c:v>
                </c:pt>
                <c:pt idx="48">
                  <c:v>2028</c:v>
                </c:pt>
                <c:pt idx="49">
                  <c:v>2029</c:v>
                </c:pt>
                <c:pt idx="50">
                  <c:v>2030</c:v>
                </c:pt>
                <c:pt idx="51">
                  <c:v>2031</c:v>
                </c:pt>
                <c:pt idx="52">
                  <c:v>2032</c:v>
                </c:pt>
                <c:pt idx="53">
                  <c:v>2033</c:v>
                </c:pt>
                <c:pt idx="54">
                  <c:v>2034</c:v>
                </c:pt>
                <c:pt idx="55">
                  <c:v>2035</c:v>
                </c:pt>
                <c:pt idx="56">
                  <c:v>2036</c:v>
                </c:pt>
                <c:pt idx="57">
                  <c:v>2037</c:v>
                </c:pt>
                <c:pt idx="58">
                  <c:v>2038</c:v>
                </c:pt>
                <c:pt idx="59">
                  <c:v>2039</c:v>
                </c:pt>
                <c:pt idx="60">
                  <c:v>2040</c:v>
                </c:pt>
              </c:numCache>
            </c:numRef>
          </c:cat>
          <c:val>
            <c:numRef>
              <c:f>emissions!$B$6:$BJ$6</c:f>
              <c:numCache>
                <c:formatCode>General</c:formatCode>
                <c:ptCount val="61"/>
                <c:pt idx="0">
                  <c:v>1543.7159999999999</c:v>
                </c:pt>
                <c:pt idx="1">
                  <c:v>1551.165</c:v>
                </c:pt>
                <c:pt idx="2">
                  <c:v>1480.798</c:v>
                </c:pt>
                <c:pt idx="3">
                  <c:v>1520.759</c:v>
                </c:pt>
                <c:pt idx="4">
                  <c:v>1588.338</c:v>
                </c:pt>
                <c:pt idx="5">
                  <c:v>1619.3130000000001</c:v>
                </c:pt>
                <c:pt idx="6">
                  <c:v>1613.31</c:v>
                </c:pt>
                <c:pt idx="7">
                  <c:v>1680.2370000000001</c:v>
                </c:pt>
                <c:pt idx="8">
                  <c:v>1757.5309999999999</c:v>
                </c:pt>
                <c:pt idx="9">
                  <c:v>1825.6</c:v>
                </c:pt>
                <c:pt idx="10">
                  <c:v>1831.049</c:v>
                </c:pt>
                <c:pt idx="11">
                  <c:v>1829.607</c:v>
                </c:pt>
                <c:pt idx="12">
                  <c:v>1843.45</c:v>
                </c:pt>
                <c:pt idx="13">
                  <c:v>1919.1120000000001</c:v>
                </c:pt>
                <c:pt idx="14">
                  <c:v>1943.8789999999999</c:v>
                </c:pt>
                <c:pt idx="15">
                  <c:v>1960.05</c:v>
                </c:pt>
                <c:pt idx="16">
                  <c:v>2033.261</c:v>
                </c:pt>
                <c:pt idx="17">
                  <c:v>2101.4009999999998</c:v>
                </c:pt>
                <c:pt idx="18">
                  <c:v>2191.79</c:v>
                </c:pt>
                <c:pt idx="19">
                  <c:v>2204.4259999999999</c:v>
                </c:pt>
                <c:pt idx="20">
                  <c:v>2310.1999999999998</c:v>
                </c:pt>
                <c:pt idx="21">
                  <c:v>2272.6840000000002</c:v>
                </c:pt>
                <c:pt idx="22">
                  <c:v>2288.0729999999999</c:v>
                </c:pt>
                <c:pt idx="23">
                  <c:v>2319.2339999999999</c:v>
                </c:pt>
                <c:pt idx="24">
                  <c:v>2350.386</c:v>
                </c:pt>
                <c:pt idx="25">
                  <c:v>2415.605</c:v>
                </c:pt>
                <c:pt idx="26">
                  <c:v>2358.357</c:v>
                </c:pt>
                <c:pt idx="27">
                  <c:v>2424.9699999999998</c:v>
                </c:pt>
                <c:pt idx="28">
                  <c:v>2372.9</c:v>
                </c:pt>
                <c:pt idx="29">
                  <c:v>2157.9009999999998</c:v>
                </c:pt>
                <c:pt idx="30">
                  <c:v>2270.3270000000002</c:v>
                </c:pt>
                <c:pt idx="31">
                  <c:v>2169.7310000000002</c:v>
                </c:pt>
                <c:pt idx="32">
                  <c:v>2034.367</c:v>
                </c:pt>
                <c:pt idx="33">
                  <c:v>2049.895</c:v>
                </c:pt>
                <c:pt idx="34">
                  <c:v>2049.902</c:v>
                </c:pt>
                <c:pt idx="35">
                  <c:v>1918.5440000000001</c:v>
                </c:pt>
                <c:pt idx="36">
                  <c:v>1785.3017580000001</c:v>
                </c:pt>
                <c:pt idx="37">
                  <c:v>1786.8339840000001</c:v>
                </c:pt>
                <c:pt idx="38">
                  <c:v>1784.807495</c:v>
                </c:pt>
                <c:pt idx="39">
                  <c:v>1819.5473629999999</c:v>
                </c:pt>
                <c:pt idx="40">
                  <c:v>1820.498047</c:v>
                </c:pt>
                <c:pt idx="41">
                  <c:v>1775.584961</c:v>
                </c:pt>
                <c:pt idx="42">
                  <c:v>1714.842529</c:v>
                </c:pt>
                <c:pt idx="43">
                  <c:v>1692.017578</c:v>
                </c:pt>
                <c:pt idx="44">
                  <c:v>1677.0679929999999</c:v>
                </c:pt>
                <c:pt idx="45">
                  <c:v>1658.9149170000001</c:v>
                </c:pt>
                <c:pt idx="46">
                  <c:v>1633.2482910000001</c:v>
                </c:pt>
                <c:pt idx="47">
                  <c:v>1605.9545900000001</c:v>
                </c:pt>
                <c:pt idx="48">
                  <c:v>1582.286255</c:v>
                </c:pt>
                <c:pt idx="49">
                  <c:v>1560.212769</c:v>
                </c:pt>
                <c:pt idx="50">
                  <c:v>1537.0205080000001</c:v>
                </c:pt>
                <c:pt idx="51">
                  <c:v>1532.462158</c:v>
                </c:pt>
                <c:pt idx="52">
                  <c:v>1528.376221</c:v>
                </c:pt>
                <c:pt idx="53">
                  <c:v>1527.5810550000001</c:v>
                </c:pt>
                <c:pt idx="54">
                  <c:v>1528.6407469999999</c:v>
                </c:pt>
                <c:pt idx="55">
                  <c:v>1531.980591</c:v>
                </c:pt>
                <c:pt idx="56">
                  <c:v>1534.6032709999999</c:v>
                </c:pt>
                <c:pt idx="57">
                  <c:v>1534.037842</c:v>
                </c:pt>
                <c:pt idx="58">
                  <c:v>1532.538452</c:v>
                </c:pt>
                <c:pt idx="59">
                  <c:v>1532.9067379999999</c:v>
                </c:pt>
                <c:pt idx="60">
                  <c:v>1530.8046879999999</c:v>
                </c:pt>
              </c:numCache>
            </c:numRef>
          </c:val>
          <c:smooth val="0"/>
        </c:ser>
        <c:dLbls>
          <c:showLegendKey val="0"/>
          <c:showVal val="0"/>
          <c:showCatName val="0"/>
          <c:showSerName val="0"/>
          <c:showPercent val="0"/>
          <c:showBubbleSize val="0"/>
        </c:dLbls>
        <c:smooth val="0"/>
        <c:axId val="187949504"/>
        <c:axId val="187950064"/>
      </c:lineChart>
      <c:catAx>
        <c:axId val="187949504"/>
        <c:scaling>
          <c:orientation val="minMax"/>
        </c:scaling>
        <c:delete val="0"/>
        <c:axPos val="b"/>
        <c:numFmt formatCode="General" sourceLinked="1"/>
        <c:majorTickMark val="out"/>
        <c:minorTickMark val="none"/>
        <c:tickLblPos val="low"/>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7950064"/>
        <c:crosses val="autoZero"/>
        <c:auto val="1"/>
        <c:lblAlgn val="ctr"/>
        <c:lblOffset val="100"/>
        <c:tickLblSkip val="10"/>
        <c:tickMarkSkip val="10"/>
        <c:noMultiLvlLbl val="0"/>
      </c:catAx>
      <c:valAx>
        <c:axId val="187950064"/>
        <c:scaling>
          <c:orientation val="minMax"/>
          <c:max val="3000"/>
        </c:scaling>
        <c:delete val="0"/>
        <c:axPos val="l"/>
        <c:majorGridlines>
          <c:spPr>
            <a:ln w="9525" cap="flat" cmpd="sng" algn="ctr">
              <a:solidFill>
                <a:schemeClr val="bg1">
                  <a:lumMod val="65000"/>
                </a:schemeClr>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87949504"/>
        <c:crosses val="autoZero"/>
        <c:crossBetween val="midCat"/>
        <c:dispUnits>
          <c:builtInUnit val="thousands"/>
        </c:dispUnits>
      </c:valAx>
      <c:spPr>
        <a:noFill/>
        <a:ln>
          <a:noFill/>
        </a:ln>
        <a:effectLst/>
      </c:spPr>
    </c:plotArea>
    <c:plotVisOnly val="1"/>
    <c:dispBlanksAs val="zero"/>
    <c:showDLblsOverMax val="0"/>
  </c:chart>
  <c:spPr>
    <a:solidFill>
      <a:schemeClr val="bg1"/>
    </a:solidFill>
    <a:ln w="9525" cap="flat" cmpd="sng" algn="ctr">
      <a:noFill/>
      <a:round/>
    </a:ln>
    <a:effectLst/>
  </c:spPr>
  <c:txPr>
    <a:bodyPr/>
    <a:lstStyle/>
    <a:p>
      <a:pPr>
        <a:defRPr sz="1200">
          <a:solidFill>
            <a:sysClr val="windowText" lastClr="000000"/>
          </a:solidFill>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0.50134</cdr:x>
      <cdr:y>0.05412</cdr:y>
    </cdr:from>
    <cdr:to>
      <cdr:x>0.50134</cdr:x>
      <cdr:y>0.90755</cdr:y>
    </cdr:to>
    <cdr:cxnSp macro="">
      <cdr:nvCxnSpPr>
        <cdr:cNvPr id="2" name="Straight Connector 1"/>
        <cdr:cNvCxnSpPr/>
      </cdr:nvCxnSpPr>
      <cdr:spPr bwMode="auto">
        <a:xfrm xmlns:a="http://schemas.openxmlformats.org/drawingml/2006/main" flipH="1" flipV="1">
          <a:off x="4056038" y="166594"/>
          <a:ext cx="0" cy="2626992"/>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0.43489</cdr:x>
      <cdr:y>0.01795</cdr:y>
    </cdr:from>
    <cdr:to>
      <cdr:x>0.69042</cdr:x>
      <cdr:y>0.13538</cdr:y>
    </cdr:to>
    <cdr:sp macro="" textlink="">
      <cdr:nvSpPr>
        <cdr:cNvPr id="3" name="TextBox 1"/>
        <cdr:cNvSpPr txBox="1"/>
      </cdr:nvSpPr>
      <cdr:spPr bwMode="auto">
        <a:xfrm xmlns:a="http://schemas.openxmlformats.org/drawingml/2006/main">
          <a:off x="3518452" y="55253"/>
          <a:ext cx="2067339" cy="361469"/>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endParaRPr lang="en-US" sz="200" b="0" i="0" dirty="0" smtClean="0">
            <a:solidFill>
              <a:schemeClr val="bg2"/>
            </a:solidFill>
            <a:latin typeface="+mn-lt"/>
            <a:ea typeface="Times New Roman" charset="0"/>
            <a:cs typeface="Times New Roman" charset="0"/>
          </a:endParaRP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0.81858</cdr:x>
      <cdr:y>0.07426</cdr:y>
    </cdr:from>
    <cdr:to>
      <cdr:x>1</cdr:x>
      <cdr:y>0.75482</cdr:y>
    </cdr:to>
    <cdr:sp macro="" textlink="">
      <cdr:nvSpPr>
        <cdr:cNvPr id="4" name="TextBox 1"/>
        <cdr:cNvSpPr txBox="1"/>
      </cdr:nvSpPr>
      <cdr:spPr bwMode="auto">
        <a:xfrm xmlns:a="http://schemas.openxmlformats.org/drawingml/2006/main">
          <a:off x="6599699" y="228595"/>
          <a:ext cx="1451541" cy="209487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baseline="0" dirty="0" smtClean="0">
              <a:solidFill>
                <a:schemeClr val="accent1"/>
              </a:solidFill>
              <a:latin typeface="+mn-lt"/>
              <a:ea typeface="Times New Roman" charset="0"/>
              <a:cs typeface="Times New Roman" charset="0"/>
            </a:rPr>
            <a:t>High Economic Growth</a:t>
          </a:r>
        </a:p>
        <a:p xmlns:a="http://schemas.openxmlformats.org/drawingml/2006/main">
          <a:pPr eaLnBrk="0" hangingPunct="0"/>
          <a:r>
            <a:rPr lang="en-US" sz="1200" b="0" i="0" baseline="0" dirty="0" smtClean="0">
              <a:solidFill>
                <a:schemeClr val="accent5"/>
              </a:solidFill>
              <a:latin typeface="+mn-lt"/>
              <a:ea typeface="Times New Roman" charset="0"/>
              <a:cs typeface="Times New Roman" charset="0"/>
            </a:rPr>
            <a:t>Low Oil Price</a:t>
          </a:r>
        </a:p>
        <a:p xmlns:a="http://schemas.openxmlformats.org/drawingml/2006/main">
          <a:pPr eaLnBrk="0" hangingPunct="0"/>
          <a:r>
            <a:rPr lang="en-US" sz="1200" b="0" i="0" baseline="0" dirty="0" smtClean="0">
              <a:solidFill>
                <a:schemeClr val="accent4"/>
              </a:solidFill>
              <a:latin typeface="+mn-lt"/>
              <a:ea typeface="Times New Roman" charset="0"/>
              <a:cs typeface="Times New Roman" charset="0"/>
            </a:rPr>
            <a:t>High Oil Price</a:t>
          </a:r>
        </a:p>
        <a:p xmlns:a="http://schemas.openxmlformats.org/drawingml/2006/main">
          <a:pPr eaLnBrk="0" hangingPunct="0"/>
          <a:r>
            <a:rPr lang="en-US" sz="1200" b="0" i="0" baseline="0" dirty="0" smtClean="0">
              <a:solidFill>
                <a:schemeClr val="accent3"/>
              </a:solidFill>
              <a:latin typeface="+mn-lt"/>
              <a:ea typeface="Times New Roman" charset="0"/>
              <a:cs typeface="Times New Roman" charset="0"/>
            </a:rPr>
            <a:t>High Oil and Gas Resource and Technology</a:t>
          </a:r>
        </a:p>
        <a:p xmlns:a="http://schemas.openxmlformats.org/drawingml/2006/main">
          <a:pPr eaLnBrk="0" hangingPunct="0"/>
          <a:r>
            <a:rPr lang="en-US" sz="1200" b="0" i="0" baseline="0" dirty="0" smtClean="0">
              <a:solidFill>
                <a:schemeClr val="tx2"/>
              </a:solidFill>
              <a:latin typeface="+mn-lt"/>
              <a:ea typeface="Times New Roman" charset="0"/>
              <a:cs typeface="Times New Roman" charset="0"/>
            </a:rPr>
            <a:t>Reference </a:t>
          </a:r>
        </a:p>
        <a:p xmlns:a="http://schemas.openxmlformats.org/drawingml/2006/main">
          <a:pPr eaLnBrk="0" hangingPunct="0"/>
          <a:r>
            <a:rPr lang="en-US" sz="1200" b="0" i="0" baseline="0" dirty="0" smtClean="0">
              <a:solidFill>
                <a:schemeClr val="accent2"/>
              </a:solidFill>
              <a:latin typeface="+mn-lt"/>
              <a:ea typeface="Times New Roman" charset="0"/>
              <a:cs typeface="Times New Roman" charset="0"/>
            </a:rPr>
            <a:t>Low Oil and Gas Resource and Technology </a:t>
          </a:r>
        </a:p>
        <a:p xmlns:a="http://schemas.openxmlformats.org/drawingml/2006/main">
          <a:pPr eaLnBrk="0" hangingPunct="0"/>
          <a:r>
            <a:rPr lang="en-US" sz="1200" b="0" i="0" baseline="0" dirty="0" smtClean="0">
              <a:solidFill>
                <a:schemeClr val="accent6"/>
              </a:solidFill>
              <a:latin typeface="+mn-lt"/>
              <a:ea typeface="Times New Roman" charset="0"/>
              <a:cs typeface="Times New Roman" charset="0"/>
            </a:rPr>
            <a:t>Low Economic Growth</a:t>
          </a:r>
          <a:endParaRPr lang="en-US" sz="1200" b="0" i="0" dirty="0" smtClean="0">
            <a:solidFill>
              <a:schemeClr val="accent6"/>
            </a:solidFill>
            <a:latin typeface="+mn-lt"/>
            <a:ea typeface="Times New Roman" charset="0"/>
            <a:cs typeface="Times New Roman" charset="0"/>
          </a:endParaRPr>
        </a:p>
      </cdr:txBody>
    </cdr:sp>
  </cdr:relSizeAnchor>
</c:userShapes>
</file>

<file path=ppt/drawings/drawing10.xml><?xml version="1.0" encoding="utf-8"?>
<c:userShapes xmlns:c="http://schemas.openxmlformats.org/drawingml/2006/chart">
  <cdr:relSizeAnchor xmlns:cdr="http://schemas.openxmlformats.org/drawingml/2006/chartDrawing">
    <cdr:from>
      <cdr:x>0.63612</cdr:x>
      <cdr:y>0.28887</cdr:y>
    </cdr:from>
    <cdr:to>
      <cdr:x>0.88594</cdr:x>
      <cdr:y>0.8479</cdr:y>
    </cdr:to>
    <cdr:sp macro="" textlink="">
      <cdr:nvSpPr>
        <cdr:cNvPr id="3" name="TextBox 1"/>
        <cdr:cNvSpPr txBox="1"/>
      </cdr:nvSpPr>
      <cdr:spPr bwMode="auto">
        <a:xfrm xmlns:a="http://schemas.openxmlformats.org/drawingml/2006/main">
          <a:off x="2558916" y="1010262"/>
          <a:ext cx="1004957" cy="195507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nchor="t">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eaLnBrk="0" hangingPunct="0"/>
          <a:r>
            <a:rPr lang="en-US" sz="1200" b="0" i="0" dirty="0" smtClean="0">
              <a:solidFill>
                <a:schemeClr val="accent5"/>
              </a:solidFill>
              <a:latin typeface="+mn-lt"/>
              <a:ea typeface="Times New Roman" charset="0"/>
              <a:cs typeface="Times New Roman" charset="0"/>
            </a:rPr>
            <a:t>petroleum</a:t>
          </a:r>
        </a:p>
        <a:p xmlns:a="http://schemas.openxmlformats.org/drawingml/2006/main">
          <a:pPr algn="r" eaLnBrk="0" hangingPunct="0"/>
          <a:endParaRPr lang="en-US" sz="1200" b="0" i="0" dirty="0" smtClean="0">
            <a:solidFill>
              <a:schemeClr val="accent5"/>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accent1"/>
            </a:solidFill>
            <a:latin typeface="+mn-lt"/>
            <a:ea typeface="Times New Roman" charset="0"/>
            <a:cs typeface="Times New Roman" charset="0"/>
          </a:endParaRPr>
        </a:p>
        <a:p xmlns:a="http://schemas.openxmlformats.org/drawingml/2006/main">
          <a:pPr algn="r" eaLnBrk="0" hangingPunct="0"/>
          <a:r>
            <a:rPr lang="en-US" sz="1200" b="0" i="0" dirty="0" smtClean="0">
              <a:solidFill>
                <a:schemeClr val="accent1"/>
              </a:solidFill>
              <a:latin typeface="+mn-lt"/>
              <a:ea typeface="Times New Roman" charset="0"/>
              <a:cs typeface="Times New Roman" charset="0"/>
            </a:rPr>
            <a:t>natural gas</a:t>
          </a:r>
        </a:p>
        <a:p xmlns:a="http://schemas.openxmlformats.org/drawingml/2006/main">
          <a:pPr algn="r" eaLnBrk="0" hangingPunct="0"/>
          <a:endParaRPr lang="en-US" sz="1200" b="0" i="0" dirty="0" smtClean="0">
            <a:solidFill>
              <a:schemeClr val="accent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accent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accent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accent2"/>
            </a:solidFill>
            <a:latin typeface="+mn-lt"/>
            <a:ea typeface="Times New Roman" charset="0"/>
            <a:cs typeface="Times New Roman" charset="0"/>
          </a:endParaRPr>
        </a:p>
        <a:p xmlns:a="http://schemas.openxmlformats.org/drawingml/2006/main">
          <a:pPr algn="r" eaLnBrk="0" hangingPunct="0"/>
          <a:r>
            <a:rPr lang="en-US" sz="1200" b="0" i="0" dirty="0" smtClean="0">
              <a:solidFill>
                <a:schemeClr val="tx1">
                  <a:lumMod val="50000"/>
                  <a:lumOff val="50000"/>
                </a:schemeClr>
              </a:solidFill>
              <a:latin typeface="+mn-lt"/>
              <a:ea typeface="Times New Roman" charset="0"/>
              <a:cs typeface="Times New Roman" charset="0"/>
            </a:rPr>
            <a:t>coal</a:t>
          </a:r>
        </a:p>
      </cdr:txBody>
    </cdr:sp>
  </cdr:relSizeAnchor>
  <cdr:relSizeAnchor xmlns:cdr="http://schemas.openxmlformats.org/drawingml/2006/chartDrawing">
    <cdr:from>
      <cdr:x>0.43173</cdr:x>
      <cdr:y>0.13201</cdr:y>
    </cdr:from>
    <cdr:to>
      <cdr:x>0.65422</cdr:x>
      <cdr:y>0.90563</cdr:y>
    </cdr:to>
    <cdr:grpSp>
      <cdr:nvGrpSpPr>
        <cdr:cNvPr id="4" name="Group 3"/>
        <cdr:cNvGrpSpPr/>
      </cdr:nvGrpSpPr>
      <cdr:grpSpPr>
        <a:xfrm xmlns:a="http://schemas.openxmlformats.org/drawingml/2006/main">
          <a:off x="1736731" y="461674"/>
          <a:ext cx="895016" cy="2705552"/>
          <a:chOff x="2700541" y="375899"/>
          <a:chExt cx="1220639" cy="2122205"/>
        </a:xfrm>
      </cdr:grpSpPr>
      <cdr:cxnSp macro="">
        <cdr:nvCxnSpPr>
          <cdr:cNvPr id="5" name="Straight Connector 4"/>
          <cdr:cNvCxnSpPr/>
        </cdr:nvCxnSpPr>
        <cdr:spPr bwMode="auto">
          <a:xfrm xmlns:a="http://schemas.openxmlformats.org/drawingml/2006/main" flipH="1" flipV="1">
            <a:off x="3446059" y="522365"/>
            <a:ext cx="0" cy="1975739"/>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6" name="TextBox 1"/>
          <cdr:cNvSpPr txBox="1"/>
        </cdr:nvSpPr>
        <cdr:spPr bwMode="auto">
          <a:xfrm xmlns:a="http://schemas.openxmlformats.org/drawingml/2006/main">
            <a:off x="2700541" y="375899"/>
            <a:ext cx="1220639" cy="39738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drawings/drawing11.xml><?xml version="1.0" encoding="utf-8"?>
<c:userShapes xmlns:c="http://schemas.openxmlformats.org/drawingml/2006/chart">
  <cdr:relSizeAnchor xmlns:cdr="http://schemas.openxmlformats.org/drawingml/2006/chartDrawing">
    <cdr:from>
      <cdr:x>0.00521</cdr:x>
      <cdr:y>0</cdr:y>
    </cdr:from>
    <cdr:to>
      <cdr:x>0.94907</cdr:x>
      <cdr:y>0.17682</cdr:y>
    </cdr:to>
    <cdr:sp macro="" textlink="">
      <cdr:nvSpPr>
        <cdr:cNvPr id="2" name="TextBox 1"/>
        <cdr:cNvSpPr txBox="1"/>
      </cdr:nvSpPr>
      <cdr:spPr bwMode="auto">
        <a:xfrm xmlns:a="http://schemas.openxmlformats.org/drawingml/2006/main">
          <a:off x="5717" y="0"/>
          <a:ext cx="1035683" cy="494027"/>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b="1" i="0" dirty="0" smtClean="0">
              <a:solidFill>
                <a:sysClr val="windowText" lastClr="000000"/>
              </a:solidFill>
              <a:latin typeface="+mn-lt"/>
              <a:ea typeface="Times New Roman" charset="0"/>
              <a:cs typeface="Times New Roman" charset="0"/>
            </a:rPr>
            <a:t>U.S. population</a:t>
          </a:r>
          <a:r>
            <a:rPr lang="en-US" sz="1200" b="1" i="0" baseline="0" dirty="0" smtClean="0">
              <a:solidFill>
                <a:sysClr val="windowText" lastClr="000000"/>
              </a:solidFill>
              <a:latin typeface="+mn-lt"/>
              <a:ea typeface="Times New Roman" charset="0"/>
              <a:cs typeface="Times New Roman" charset="0"/>
            </a:rPr>
            <a:t> </a:t>
          </a:r>
        </a:p>
        <a:p xmlns:a="http://schemas.openxmlformats.org/drawingml/2006/main">
          <a:pPr eaLnBrk="0" hangingPunct="0"/>
          <a:r>
            <a:rPr lang="en-US" sz="1200" b="0" i="0" baseline="0" dirty="0" smtClean="0">
              <a:solidFill>
                <a:sysClr val="windowText" lastClr="000000"/>
              </a:solidFill>
              <a:latin typeface="+mn-lt"/>
              <a:ea typeface="Times New Roman" charset="0"/>
              <a:cs typeface="Times New Roman" charset="0"/>
            </a:rPr>
            <a:t>million people</a:t>
          </a:r>
          <a:endParaRPr lang="en-US" sz="1200" b="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0.37123</cdr:x>
      <cdr:y>0.19879</cdr:y>
    </cdr:from>
    <cdr:to>
      <cdr:x>0.82262</cdr:x>
      <cdr:y>0.95164</cdr:y>
    </cdr:to>
    <cdr:sp macro="" textlink="">
      <cdr:nvSpPr>
        <cdr:cNvPr id="9" name="TextBox 1"/>
        <cdr:cNvSpPr txBox="1"/>
      </cdr:nvSpPr>
      <cdr:spPr bwMode="auto">
        <a:xfrm xmlns:a="http://schemas.openxmlformats.org/drawingml/2006/main">
          <a:off x="727269" y="669577"/>
          <a:ext cx="884309" cy="253581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b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a:solidFill>
                <a:schemeClr val="bg2"/>
              </a:solidFill>
              <a:latin typeface="+mn-lt"/>
              <a:ea typeface="Times New Roman" charset="0"/>
              <a:cs typeface="Times New Roman" charset="0"/>
            </a:rPr>
            <a:t>      </a:t>
          </a:r>
          <a:r>
            <a:rPr lang="en-US" sz="1200" b="0" i="0" baseline="0" dirty="0">
              <a:solidFill>
                <a:schemeClr val="bg2"/>
              </a:solidFill>
              <a:latin typeface="+mn-lt"/>
              <a:ea typeface="Times New Roman" charset="0"/>
              <a:cs typeface="Times New Roman" charset="0"/>
            </a:rPr>
            <a:t> </a:t>
          </a:r>
          <a:r>
            <a:rPr lang="en-US" sz="1200" b="1" i="0" dirty="0">
              <a:solidFill>
                <a:schemeClr val="bg2"/>
              </a:solidFill>
              <a:latin typeface="+mn-lt"/>
              <a:ea typeface="Times New Roman" charset="0"/>
              <a:cs typeface="Times New Roman" charset="0"/>
            </a:rPr>
            <a:t>2016</a:t>
          </a:r>
        </a:p>
        <a:p xmlns:a="http://schemas.openxmlformats.org/drawingml/2006/main">
          <a:pPr eaLnBrk="0" hangingPunct="0"/>
          <a:endParaRPr lang="en-US" sz="7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a:t>
          </a:r>
          <a:endParaRPr lang="en-US" sz="1200" b="0" i="0" dirty="0">
            <a:solidFill>
              <a:schemeClr val="bg2"/>
            </a:solidFill>
            <a:latin typeface="+mn-lt"/>
            <a:ea typeface="Times New Roman" charset="0"/>
            <a:cs typeface="Times New Roman" charset="0"/>
          </a:endParaRPr>
        </a:p>
      </cdr:txBody>
    </cdr:sp>
  </cdr:relSizeAnchor>
  <cdr:relSizeAnchor xmlns:cdr="http://schemas.openxmlformats.org/drawingml/2006/chartDrawing">
    <cdr:from>
      <cdr:x>0.59705</cdr:x>
      <cdr:y>0.25757</cdr:y>
    </cdr:from>
    <cdr:to>
      <cdr:x>0.59705</cdr:x>
      <cdr:y>0.91177</cdr:y>
    </cdr:to>
    <cdr:cxnSp macro="">
      <cdr:nvCxnSpPr>
        <cdr:cNvPr id="8" name="Straight Connector 7"/>
        <cdr:cNvCxnSpPr/>
      </cdr:nvCxnSpPr>
      <cdr:spPr bwMode="auto">
        <a:xfrm xmlns:a="http://schemas.openxmlformats.org/drawingml/2006/main" flipV="1">
          <a:off x="1169661" y="867574"/>
          <a:ext cx="0" cy="2203528"/>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userShapes>
</file>

<file path=ppt/drawings/drawing12.xml><?xml version="1.0" encoding="utf-8"?>
<c:userShapes xmlns:c="http://schemas.openxmlformats.org/drawingml/2006/chart">
  <cdr:relSizeAnchor xmlns:cdr="http://schemas.openxmlformats.org/drawingml/2006/chartDrawing">
    <cdr:from>
      <cdr:x>0.00521</cdr:x>
      <cdr:y>0</cdr:y>
    </cdr:from>
    <cdr:to>
      <cdr:x>1</cdr:x>
      <cdr:y>0.31898</cdr:y>
    </cdr:to>
    <cdr:sp macro="" textlink="">
      <cdr:nvSpPr>
        <cdr:cNvPr id="2" name="TextBox 1"/>
        <cdr:cNvSpPr txBox="1"/>
      </cdr:nvSpPr>
      <cdr:spPr bwMode="auto">
        <a:xfrm xmlns:a="http://schemas.openxmlformats.org/drawingml/2006/main">
          <a:off x="5717" y="0"/>
          <a:ext cx="1091563" cy="875026"/>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square" lIns="27432" tIns="27432" rIns="27432" bIns="27432" rtlCol="0">
          <a:prstTxWarp prst="textNoShape">
            <a:avLst/>
          </a:prstTxWarp>
        </a:bodyPr>
        <a:lstStyle xmlns:a="http://schemas.openxmlformats.org/drawingml/2006/main"/>
        <a:p xmlns:a="http://schemas.openxmlformats.org/drawingml/2006/main">
          <a:pPr eaLnBrk="0" hangingPunct="0"/>
          <a:r>
            <a:rPr lang="en-US" sz="1200" b="1" i="0" dirty="0" smtClean="0">
              <a:solidFill>
                <a:sysClr val="windowText" lastClr="000000"/>
              </a:solidFill>
              <a:latin typeface="+mn-lt"/>
              <a:ea typeface="Times New Roman" charset="0"/>
              <a:cs typeface="Times New Roman" charset="0"/>
            </a:rPr>
            <a:t>Gross</a:t>
          </a:r>
          <a:r>
            <a:rPr lang="en-US" sz="1200" b="1" i="0" baseline="0" dirty="0" smtClean="0">
              <a:solidFill>
                <a:sysClr val="windowText" lastClr="000000"/>
              </a:solidFill>
              <a:latin typeface="+mn-lt"/>
              <a:ea typeface="Times New Roman" charset="0"/>
              <a:cs typeface="Times New Roman" charset="0"/>
            </a:rPr>
            <a:t> domestic product per capita</a:t>
          </a:r>
        </a:p>
        <a:p xmlns:a="http://schemas.openxmlformats.org/drawingml/2006/main">
          <a:pPr eaLnBrk="0" hangingPunct="0"/>
          <a:r>
            <a:rPr lang="en-US" sz="1200" b="0" i="0" baseline="0" dirty="0" smtClean="0">
              <a:solidFill>
                <a:sysClr val="windowText" lastClr="000000"/>
              </a:solidFill>
              <a:latin typeface="+mn-lt"/>
              <a:ea typeface="Times New Roman" charset="0"/>
              <a:cs typeface="Times New Roman" charset="0"/>
            </a:rPr>
            <a:t>thousand dollars/person</a:t>
          </a:r>
          <a:endParaRPr lang="en-US" sz="1200" b="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0.29973</cdr:x>
      <cdr:y>0.2</cdr:y>
    </cdr:from>
    <cdr:to>
      <cdr:x>0.72885</cdr:x>
      <cdr:y>1</cdr:y>
    </cdr:to>
    <cdr:sp macro="" textlink="">
      <cdr:nvSpPr>
        <cdr:cNvPr id="8" name="TextBox 1"/>
        <cdr:cNvSpPr txBox="1"/>
      </cdr:nvSpPr>
      <cdr:spPr bwMode="auto">
        <a:xfrm xmlns:a="http://schemas.openxmlformats.org/drawingml/2006/main">
          <a:off x="562574" y="682090"/>
          <a:ext cx="805438" cy="272836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b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a:solidFill>
                <a:schemeClr val="bg2"/>
              </a:solidFill>
              <a:latin typeface="+mn-lt"/>
              <a:ea typeface="Times New Roman" charset="0"/>
              <a:cs typeface="Times New Roman" charset="0"/>
            </a:rPr>
            <a:t>      </a:t>
          </a:r>
          <a:r>
            <a:rPr lang="en-US" sz="1200" b="0" i="0" baseline="0" dirty="0">
              <a:solidFill>
                <a:schemeClr val="bg2"/>
              </a:solidFill>
              <a:latin typeface="+mn-lt"/>
              <a:ea typeface="Times New Roman" charset="0"/>
              <a:cs typeface="Times New Roman" charset="0"/>
            </a:rPr>
            <a:t> </a:t>
          </a:r>
          <a:r>
            <a:rPr lang="en-US" sz="1200" b="1" i="0" dirty="0">
              <a:solidFill>
                <a:schemeClr val="bg2"/>
              </a:solidFill>
              <a:latin typeface="+mn-lt"/>
              <a:ea typeface="Times New Roman" charset="0"/>
              <a:cs typeface="Times New Roman" charset="0"/>
            </a:rPr>
            <a:t>2016</a:t>
          </a:r>
        </a:p>
        <a:p xmlns:a="http://schemas.openxmlformats.org/drawingml/2006/main">
          <a:pPr eaLnBrk="0" hangingPunct="0"/>
          <a:endParaRPr lang="en-US" sz="7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100" b="0" i="0" dirty="0">
            <a:solidFill>
              <a:schemeClr val="bg2"/>
            </a:solidFill>
            <a:latin typeface="+mn-lt"/>
            <a:ea typeface="Times New Roman" charset="0"/>
            <a:cs typeface="Times New Roman" charset="0"/>
          </a:endParaRPr>
        </a:p>
        <a:p xmlns:a="http://schemas.openxmlformats.org/drawingml/2006/main">
          <a:pPr eaLnBrk="0" hangingPunct="0"/>
          <a:r>
            <a:rPr lang="en-US" sz="1200" b="0" i="0" dirty="0">
              <a:solidFill>
                <a:schemeClr val="bg2"/>
              </a:solidFill>
              <a:latin typeface="+mn-lt"/>
              <a:ea typeface="Times New Roman" charset="0"/>
              <a:cs typeface="Times New Roman" charset="0"/>
            </a:rPr>
            <a:t>history</a:t>
          </a:r>
          <a:r>
            <a:rPr lang="en-US" sz="1200" b="0" i="0" baseline="0" dirty="0">
              <a:solidFill>
                <a:schemeClr val="bg2"/>
              </a:solidFill>
              <a:latin typeface="+mn-lt"/>
              <a:ea typeface="Times New Roman" charset="0"/>
              <a:cs typeface="Times New Roman" charset="0"/>
            </a:rPr>
            <a:t>      </a:t>
          </a:r>
          <a:endParaRPr lang="en-US" sz="1200" b="0" i="0" dirty="0">
            <a:solidFill>
              <a:schemeClr val="bg2"/>
            </a:solidFill>
            <a:latin typeface="+mn-lt"/>
            <a:ea typeface="Times New Roman" charset="0"/>
            <a:cs typeface="Times New Roman" charset="0"/>
          </a:endParaRPr>
        </a:p>
      </cdr:txBody>
    </cdr:sp>
  </cdr:relSizeAnchor>
  <cdr:relSizeAnchor xmlns:cdr="http://schemas.openxmlformats.org/drawingml/2006/chartDrawing">
    <cdr:from>
      <cdr:x>0.59627</cdr:x>
      <cdr:y>0.27579</cdr:y>
    </cdr:from>
    <cdr:to>
      <cdr:x>0.59627</cdr:x>
      <cdr:y>0.91986</cdr:y>
    </cdr:to>
    <cdr:cxnSp macro="">
      <cdr:nvCxnSpPr>
        <cdr:cNvPr id="9" name="Straight Connector 8"/>
        <cdr:cNvCxnSpPr/>
      </cdr:nvCxnSpPr>
      <cdr:spPr bwMode="auto">
        <a:xfrm xmlns:a="http://schemas.openxmlformats.org/drawingml/2006/main" flipV="1">
          <a:off x="1119167" y="940568"/>
          <a:ext cx="0" cy="2196569"/>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userShapes>
</file>

<file path=ppt/drawings/drawing13.xml><?xml version="1.0" encoding="utf-8"?>
<c:userShapes xmlns:c="http://schemas.openxmlformats.org/drawingml/2006/chart">
  <cdr:relSizeAnchor xmlns:cdr="http://schemas.openxmlformats.org/drawingml/2006/chartDrawing">
    <cdr:from>
      <cdr:x>0.00521</cdr:x>
      <cdr:y>0</cdr:y>
    </cdr:from>
    <cdr:to>
      <cdr:x>1</cdr:x>
      <cdr:y>0.32161</cdr:y>
    </cdr:to>
    <cdr:sp macro="" textlink="">
      <cdr:nvSpPr>
        <cdr:cNvPr id="2" name="TextBox 1"/>
        <cdr:cNvSpPr txBox="1"/>
      </cdr:nvSpPr>
      <cdr:spPr bwMode="auto">
        <a:xfrm xmlns:a="http://schemas.openxmlformats.org/drawingml/2006/main">
          <a:off x="9959" y="0"/>
          <a:ext cx="1901534" cy="1083272"/>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square" lIns="27432" tIns="27432" rIns="27432" bIns="27432" rtlCol="0">
          <a:prstTxWarp prst="textNoShape">
            <a:avLst/>
          </a:prstTxWarp>
        </a:bodyPr>
        <a:lstStyle xmlns:a="http://schemas.openxmlformats.org/drawingml/2006/main"/>
        <a:p xmlns:a="http://schemas.openxmlformats.org/drawingml/2006/main">
          <a:pPr eaLnBrk="0" hangingPunct="0"/>
          <a:r>
            <a:rPr lang="en-US" sz="1200" b="1" i="0" dirty="0" smtClean="0">
              <a:solidFill>
                <a:sysClr val="windowText" lastClr="000000"/>
              </a:solidFill>
              <a:latin typeface="+mn-lt"/>
              <a:ea typeface="Times New Roman" charset="0"/>
              <a:cs typeface="Times New Roman" charset="0"/>
            </a:rPr>
            <a:t>Energy intensity</a:t>
          </a:r>
        </a:p>
        <a:p xmlns:a="http://schemas.openxmlformats.org/drawingml/2006/main">
          <a:pPr eaLnBrk="0" hangingPunct="0"/>
          <a:r>
            <a:rPr lang="en-US" sz="1200" b="0" i="0" baseline="0" dirty="0" smtClean="0">
              <a:solidFill>
                <a:sysClr val="windowText" lastClr="000000"/>
              </a:solidFill>
              <a:latin typeface="+mn-lt"/>
              <a:ea typeface="Times New Roman" charset="0"/>
              <a:cs typeface="Times New Roman" charset="0"/>
            </a:rPr>
            <a:t>thousand British thermal units per dollar</a:t>
          </a:r>
        </a:p>
      </cdr:txBody>
    </cdr:sp>
  </cdr:relSizeAnchor>
  <cdr:relSizeAnchor xmlns:cdr="http://schemas.openxmlformats.org/drawingml/2006/chartDrawing">
    <cdr:from>
      <cdr:x>0.35167</cdr:x>
      <cdr:y>0.20843</cdr:y>
    </cdr:from>
    <cdr:to>
      <cdr:x>0.85315</cdr:x>
      <cdr:y>0.96756</cdr:y>
    </cdr:to>
    <cdr:sp macro="" textlink="">
      <cdr:nvSpPr>
        <cdr:cNvPr id="11" name="TextBox 1"/>
        <cdr:cNvSpPr txBox="1"/>
      </cdr:nvSpPr>
      <cdr:spPr bwMode="auto">
        <a:xfrm xmlns:a="http://schemas.openxmlformats.org/drawingml/2006/main">
          <a:off x="672215" y="702037"/>
          <a:ext cx="958575" cy="255697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b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a:solidFill>
                <a:schemeClr val="bg2"/>
              </a:solidFill>
              <a:latin typeface="+mn-lt"/>
              <a:ea typeface="Times New Roman" charset="0"/>
              <a:cs typeface="Times New Roman" charset="0"/>
            </a:rPr>
            <a:t>      </a:t>
          </a:r>
          <a:r>
            <a:rPr lang="en-US" sz="1200" b="0" i="0" baseline="0" dirty="0">
              <a:solidFill>
                <a:schemeClr val="bg2"/>
              </a:solidFill>
              <a:latin typeface="+mn-lt"/>
              <a:ea typeface="Times New Roman" charset="0"/>
              <a:cs typeface="Times New Roman" charset="0"/>
            </a:rPr>
            <a:t> </a:t>
          </a:r>
          <a:r>
            <a:rPr lang="en-US" sz="1200" b="1" i="0" dirty="0">
              <a:solidFill>
                <a:schemeClr val="bg2"/>
              </a:solidFill>
              <a:latin typeface="+mn-lt"/>
              <a:ea typeface="Times New Roman" charset="0"/>
              <a:cs typeface="Times New Roman" charset="0"/>
            </a:rPr>
            <a:t>2016</a:t>
          </a:r>
        </a:p>
        <a:p xmlns:a="http://schemas.openxmlformats.org/drawingml/2006/main">
          <a:pPr eaLnBrk="0" hangingPunct="0"/>
          <a:endParaRPr lang="en-US" sz="7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1200" b="0" i="0" dirty="0">
            <a:solidFill>
              <a:schemeClr val="bg2"/>
            </a:solidFill>
            <a:latin typeface="+mn-lt"/>
            <a:ea typeface="Times New Roman" charset="0"/>
            <a:cs typeface="Times New Roman" charset="0"/>
          </a:endParaRPr>
        </a:p>
        <a:p xmlns:a="http://schemas.openxmlformats.org/drawingml/2006/main">
          <a:pPr eaLnBrk="0" hangingPunct="0"/>
          <a:endParaRPr lang="en-US" sz="900" b="0" i="0" dirty="0">
            <a:solidFill>
              <a:schemeClr val="bg2"/>
            </a:solidFill>
            <a:latin typeface="+mn-lt"/>
            <a:ea typeface="Times New Roman" charset="0"/>
            <a:cs typeface="Times New Roman" charset="0"/>
          </a:endParaRPr>
        </a:p>
        <a:p xmlns:a="http://schemas.openxmlformats.org/drawingml/2006/main">
          <a:pPr eaLnBrk="0" hangingPunct="0"/>
          <a:endParaRPr lang="en-US" sz="1100" b="0" i="0" dirty="0">
            <a:solidFill>
              <a:schemeClr val="bg2"/>
            </a:solidFill>
            <a:latin typeface="+mn-lt"/>
            <a:ea typeface="Times New Roman" charset="0"/>
            <a:cs typeface="Times New Roman" charset="0"/>
          </a:endParaRPr>
        </a:p>
        <a:p xmlns:a="http://schemas.openxmlformats.org/drawingml/2006/main">
          <a:pPr eaLnBrk="0" hangingPunct="0"/>
          <a:endParaRPr lang="en-US" sz="1100" b="0" i="0" dirty="0">
            <a:solidFill>
              <a:schemeClr val="bg2"/>
            </a:solidFill>
            <a:latin typeface="+mn-lt"/>
            <a:ea typeface="Times New Roman" charset="0"/>
            <a:cs typeface="Times New Roman" charset="0"/>
          </a:endParaRP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a:t>
          </a:r>
          <a:endParaRPr lang="en-US" sz="1200" b="0" i="0" dirty="0">
            <a:solidFill>
              <a:schemeClr val="bg2"/>
            </a:solidFill>
            <a:latin typeface="+mn-lt"/>
            <a:ea typeface="Times New Roman" charset="0"/>
            <a:cs typeface="Times New Roman" charset="0"/>
          </a:endParaRPr>
        </a:p>
      </cdr:txBody>
    </cdr:sp>
  </cdr:relSizeAnchor>
  <cdr:relSizeAnchor xmlns:cdr="http://schemas.openxmlformats.org/drawingml/2006/chartDrawing">
    <cdr:from>
      <cdr:x>0.6035</cdr:x>
      <cdr:y>0.26243</cdr:y>
    </cdr:from>
    <cdr:to>
      <cdr:x>0.60506</cdr:x>
      <cdr:y>0.90862</cdr:y>
    </cdr:to>
    <cdr:cxnSp macro="">
      <cdr:nvCxnSpPr>
        <cdr:cNvPr id="12" name="Straight Connector 11"/>
        <cdr:cNvCxnSpPr/>
      </cdr:nvCxnSpPr>
      <cdr:spPr bwMode="auto">
        <a:xfrm xmlns:a="http://schemas.openxmlformats.org/drawingml/2006/main" flipH="1" flipV="1">
          <a:off x="1153587" y="906072"/>
          <a:ext cx="2987" cy="2231052"/>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userShapes>
</file>

<file path=ppt/drawings/drawing14.xml><?xml version="1.0" encoding="utf-8"?>
<c:userShapes xmlns:c="http://schemas.openxmlformats.org/drawingml/2006/chart">
  <cdr:relSizeAnchor xmlns:cdr="http://schemas.openxmlformats.org/drawingml/2006/chartDrawing">
    <cdr:from>
      <cdr:x>0.00521</cdr:x>
      <cdr:y>0</cdr:y>
    </cdr:from>
    <cdr:to>
      <cdr:x>1</cdr:x>
      <cdr:y>0.23957</cdr:y>
    </cdr:to>
    <cdr:sp macro="" textlink="">
      <cdr:nvSpPr>
        <cdr:cNvPr id="2" name="TextBox 1"/>
        <cdr:cNvSpPr txBox="1"/>
      </cdr:nvSpPr>
      <cdr:spPr bwMode="auto">
        <a:xfrm xmlns:a="http://schemas.openxmlformats.org/drawingml/2006/main">
          <a:off x="7181" y="0"/>
          <a:ext cx="1371045" cy="687072"/>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square" lIns="27432" tIns="27432" rIns="27432" bIns="27432" rtlCol="0">
          <a:prstTxWarp prst="textNoShape">
            <a:avLst/>
          </a:prstTxWarp>
        </a:bodyPr>
        <a:lstStyle xmlns:a="http://schemas.openxmlformats.org/drawingml/2006/main"/>
        <a:p xmlns:a="http://schemas.openxmlformats.org/drawingml/2006/main">
          <a:pPr eaLnBrk="0" hangingPunct="0"/>
          <a:r>
            <a:rPr lang="en-US" sz="1200" b="1" i="0" dirty="0" smtClean="0">
              <a:solidFill>
                <a:sysClr val="windowText" lastClr="000000"/>
              </a:solidFill>
              <a:latin typeface="+mn-lt"/>
              <a:ea typeface="Times New Roman" charset="0"/>
              <a:cs typeface="Times New Roman" charset="0"/>
            </a:rPr>
            <a:t>Carbon intensity</a:t>
          </a:r>
          <a:r>
            <a:rPr lang="en-US" sz="1200" b="1" i="0" baseline="0" dirty="0" smtClean="0">
              <a:solidFill>
                <a:sysClr val="windowText" lastClr="000000"/>
              </a:solidFill>
              <a:latin typeface="+mn-lt"/>
              <a:ea typeface="Times New Roman" charset="0"/>
              <a:cs typeface="Times New Roman" charset="0"/>
            </a:rPr>
            <a:t> </a:t>
          </a:r>
        </a:p>
        <a:p xmlns:a="http://schemas.openxmlformats.org/drawingml/2006/main">
          <a:pPr eaLnBrk="0" hangingPunct="0"/>
          <a:r>
            <a:rPr lang="en-US" sz="1200" b="0" i="0" baseline="0" dirty="0" smtClean="0">
              <a:solidFill>
                <a:sysClr val="windowText" lastClr="000000"/>
              </a:solidFill>
              <a:latin typeface="+mn-lt"/>
              <a:ea typeface="Times New Roman" charset="0"/>
              <a:cs typeface="Times New Roman" charset="0"/>
            </a:rPr>
            <a:t>metric tons CO2 per billion British thermal units</a:t>
          </a:r>
        </a:p>
      </cdr:txBody>
    </cdr:sp>
  </cdr:relSizeAnchor>
  <cdr:relSizeAnchor xmlns:cdr="http://schemas.openxmlformats.org/drawingml/2006/chartDrawing">
    <cdr:from>
      <cdr:x>0.30686</cdr:x>
      <cdr:y>0.2</cdr:y>
    </cdr:from>
    <cdr:to>
      <cdr:x>0.78646</cdr:x>
      <cdr:y>1</cdr:y>
    </cdr:to>
    <cdr:sp macro="" textlink="">
      <cdr:nvSpPr>
        <cdr:cNvPr id="8" name="TextBox 1"/>
        <cdr:cNvSpPr txBox="1"/>
      </cdr:nvSpPr>
      <cdr:spPr bwMode="auto">
        <a:xfrm xmlns:a="http://schemas.openxmlformats.org/drawingml/2006/main">
          <a:off x="655613" y="690524"/>
          <a:ext cx="1024696" cy="2762097"/>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b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900" b="0" i="0" dirty="0">
              <a:solidFill>
                <a:schemeClr val="bg2"/>
              </a:solidFill>
              <a:latin typeface="+mn-lt"/>
              <a:ea typeface="Times New Roman" charset="0"/>
              <a:cs typeface="Times New Roman" charset="0"/>
            </a:rPr>
            <a:t>      </a:t>
          </a:r>
          <a:r>
            <a:rPr lang="en-US" sz="900" b="0" i="0" baseline="0" dirty="0">
              <a:solidFill>
                <a:schemeClr val="bg2"/>
              </a:solidFill>
              <a:latin typeface="+mn-lt"/>
              <a:ea typeface="Times New Roman" charset="0"/>
              <a:cs typeface="Times New Roman" charset="0"/>
            </a:rPr>
            <a:t> </a:t>
          </a:r>
          <a:r>
            <a:rPr lang="en-US" sz="900" b="0" i="0" baseline="0" dirty="0" smtClean="0">
              <a:solidFill>
                <a:schemeClr val="bg2"/>
              </a:solidFill>
              <a:latin typeface="+mn-lt"/>
              <a:ea typeface="Times New Roman" charset="0"/>
              <a:cs typeface="Times New Roman" charset="0"/>
            </a:rPr>
            <a:t>   </a:t>
          </a:r>
          <a:r>
            <a:rPr lang="en-US" sz="1200" b="1" i="0" dirty="0" smtClean="0">
              <a:solidFill>
                <a:schemeClr val="bg2"/>
              </a:solidFill>
              <a:latin typeface="+mn-lt"/>
              <a:ea typeface="Times New Roman" charset="0"/>
              <a:cs typeface="Times New Roman" charset="0"/>
            </a:rPr>
            <a:t>2016</a:t>
          </a:r>
          <a:endParaRPr lang="en-US" sz="1200" b="1" i="0" dirty="0">
            <a:solidFill>
              <a:schemeClr val="bg2"/>
            </a:solidFill>
            <a:latin typeface="+mn-lt"/>
            <a:ea typeface="Times New Roman" charset="0"/>
            <a:cs typeface="Times New Roman" charset="0"/>
          </a:endParaRPr>
        </a:p>
        <a:p xmlns:a="http://schemas.openxmlformats.org/drawingml/2006/main">
          <a:pPr eaLnBrk="0" hangingPunct="0"/>
          <a:endParaRPr lang="en-US" sz="300" b="0" i="0" dirty="0">
            <a:solidFill>
              <a:schemeClr val="bg2"/>
            </a:solidFill>
            <a:latin typeface="+mn-lt"/>
            <a:ea typeface="Times New Roman" charset="0"/>
            <a:cs typeface="Times New Roman" charset="0"/>
          </a:endParaRPr>
        </a:p>
        <a:p xmlns:a="http://schemas.openxmlformats.org/drawingml/2006/main">
          <a:pPr eaLnBrk="0" hangingPunct="0"/>
          <a:endParaRPr lang="en-US" sz="900" b="0" i="0" dirty="0">
            <a:solidFill>
              <a:schemeClr val="bg2"/>
            </a:solidFill>
            <a:latin typeface="+mn-lt"/>
            <a:ea typeface="Times New Roman" charset="0"/>
            <a:cs typeface="Times New Roman" charset="0"/>
          </a:endParaRPr>
        </a:p>
        <a:p xmlns:a="http://schemas.openxmlformats.org/drawingml/2006/main">
          <a:pPr eaLnBrk="0" hangingPunct="0"/>
          <a:endParaRPr lang="en-US" sz="900" b="0" i="0" dirty="0">
            <a:solidFill>
              <a:schemeClr val="bg2"/>
            </a:solidFill>
            <a:latin typeface="+mn-lt"/>
            <a:ea typeface="Times New Roman" charset="0"/>
            <a:cs typeface="Times New Roman" charset="0"/>
          </a:endParaRPr>
        </a:p>
        <a:p xmlns:a="http://schemas.openxmlformats.org/drawingml/2006/main">
          <a:pPr eaLnBrk="0" hangingPunct="0"/>
          <a:endParaRPr lang="en-US" sz="900" b="0" i="0" dirty="0">
            <a:solidFill>
              <a:schemeClr val="bg2"/>
            </a:solidFill>
            <a:latin typeface="+mn-lt"/>
            <a:ea typeface="Times New Roman" charset="0"/>
            <a:cs typeface="Times New Roman" charset="0"/>
          </a:endParaRPr>
        </a:p>
        <a:p xmlns:a="http://schemas.openxmlformats.org/drawingml/2006/main">
          <a:pPr eaLnBrk="0" hangingPunct="0"/>
          <a:endParaRPr lang="en-US" sz="900" b="0" i="0" dirty="0">
            <a:solidFill>
              <a:schemeClr val="bg2"/>
            </a:solidFill>
            <a:latin typeface="+mn-lt"/>
            <a:ea typeface="Times New Roman" charset="0"/>
            <a:cs typeface="Times New Roman" charset="0"/>
          </a:endParaRPr>
        </a:p>
        <a:p xmlns:a="http://schemas.openxmlformats.org/drawingml/2006/main">
          <a:pPr eaLnBrk="0" hangingPunct="0"/>
          <a:endParaRPr lang="en-US" sz="900" b="0" i="0" dirty="0">
            <a:solidFill>
              <a:schemeClr val="bg2"/>
            </a:solidFill>
            <a:latin typeface="+mn-lt"/>
            <a:ea typeface="Times New Roman" charset="0"/>
            <a:cs typeface="Times New Roman" charset="0"/>
          </a:endParaRPr>
        </a:p>
        <a:p xmlns:a="http://schemas.openxmlformats.org/drawingml/2006/main">
          <a:pPr eaLnBrk="0" hangingPunct="0"/>
          <a:endParaRPr lang="en-US" sz="900" b="0" i="0" dirty="0">
            <a:solidFill>
              <a:schemeClr val="bg2"/>
            </a:solidFill>
            <a:latin typeface="+mn-lt"/>
            <a:ea typeface="Times New Roman" charset="0"/>
            <a:cs typeface="Times New Roman" charset="0"/>
          </a:endParaRPr>
        </a:p>
        <a:p xmlns:a="http://schemas.openxmlformats.org/drawingml/2006/main">
          <a:pPr eaLnBrk="0" hangingPunct="0"/>
          <a:endParaRPr lang="en-US" sz="900" b="0" i="0" dirty="0">
            <a:solidFill>
              <a:schemeClr val="bg2"/>
            </a:solidFill>
            <a:latin typeface="+mn-lt"/>
            <a:ea typeface="Times New Roman" charset="0"/>
            <a:cs typeface="Times New Roman" charset="0"/>
          </a:endParaRPr>
        </a:p>
        <a:p xmlns:a="http://schemas.openxmlformats.org/drawingml/2006/main">
          <a:pPr eaLnBrk="0" hangingPunct="0"/>
          <a:endParaRPr lang="en-US" sz="900" b="0" i="0" dirty="0">
            <a:solidFill>
              <a:schemeClr val="bg2"/>
            </a:solidFill>
            <a:latin typeface="+mn-lt"/>
            <a:ea typeface="Times New Roman" charset="0"/>
            <a:cs typeface="Times New Roman" charset="0"/>
          </a:endParaRPr>
        </a:p>
        <a:p xmlns:a="http://schemas.openxmlformats.org/drawingml/2006/main">
          <a:pPr eaLnBrk="0" hangingPunct="0"/>
          <a:endParaRPr lang="en-US" sz="900" b="0" i="0" dirty="0">
            <a:solidFill>
              <a:schemeClr val="bg2"/>
            </a:solidFill>
            <a:latin typeface="+mn-lt"/>
            <a:ea typeface="Times New Roman" charset="0"/>
            <a:cs typeface="Times New Roman" charset="0"/>
          </a:endParaRPr>
        </a:p>
        <a:p xmlns:a="http://schemas.openxmlformats.org/drawingml/2006/main">
          <a:pPr eaLnBrk="0" hangingPunct="0"/>
          <a:endParaRPr lang="en-US" sz="900" b="0" i="0" dirty="0">
            <a:solidFill>
              <a:schemeClr val="bg2"/>
            </a:solidFill>
            <a:latin typeface="+mn-lt"/>
            <a:ea typeface="Times New Roman" charset="0"/>
            <a:cs typeface="Times New Roman" charset="0"/>
          </a:endParaRPr>
        </a:p>
        <a:p xmlns:a="http://schemas.openxmlformats.org/drawingml/2006/main">
          <a:pPr eaLnBrk="0" hangingPunct="0"/>
          <a:endParaRPr lang="en-US" sz="500" b="0" i="0" dirty="0">
            <a:solidFill>
              <a:schemeClr val="bg2"/>
            </a:solidFill>
            <a:latin typeface="+mn-lt"/>
            <a:ea typeface="Times New Roman" charset="0"/>
            <a:cs typeface="Times New Roman" charset="0"/>
          </a:endParaRPr>
        </a:p>
        <a:p xmlns:a="http://schemas.openxmlformats.org/drawingml/2006/main">
          <a:pPr eaLnBrk="0" hangingPunct="0"/>
          <a:endParaRPr lang="en-US" sz="800" b="0" i="0" dirty="0">
            <a:solidFill>
              <a:schemeClr val="bg2"/>
            </a:solidFill>
            <a:latin typeface="+mn-lt"/>
            <a:ea typeface="Times New Roman" charset="0"/>
            <a:cs typeface="Times New Roman" charset="0"/>
          </a:endParaRPr>
        </a:p>
        <a:p xmlns:a="http://schemas.openxmlformats.org/drawingml/2006/main">
          <a:pPr eaLnBrk="0" hangingPunct="0"/>
          <a:endParaRPr lang="en-US" sz="800" b="0" i="0" dirty="0">
            <a:solidFill>
              <a:schemeClr val="bg2"/>
            </a:solidFill>
            <a:latin typeface="+mn-lt"/>
            <a:ea typeface="Times New Roman" charset="0"/>
            <a:cs typeface="Times New Roman" charset="0"/>
          </a:endParaRPr>
        </a:p>
        <a:p xmlns:a="http://schemas.openxmlformats.org/drawingml/2006/main">
          <a:pPr eaLnBrk="0" hangingPunct="0"/>
          <a:r>
            <a:rPr lang="en-US" sz="1200" b="0" i="0" dirty="0">
              <a:solidFill>
                <a:schemeClr val="bg2"/>
              </a:solidFill>
              <a:latin typeface="+mn-lt"/>
              <a:ea typeface="Times New Roman" charset="0"/>
              <a:cs typeface="Times New Roman" charset="0"/>
            </a:rPr>
            <a:t>history</a:t>
          </a:r>
          <a:r>
            <a:rPr lang="en-US" sz="1200" b="0" i="0" baseline="0" dirty="0">
              <a:solidFill>
                <a:schemeClr val="bg2"/>
              </a:solidFill>
              <a:latin typeface="+mn-lt"/>
              <a:ea typeface="Times New Roman" charset="0"/>
              <a:cs typeface="Times New Roman" charset="0"/>
            </a:rPr>
            <a:t>      </a:t>
          </a:r>
          <a:endParaRPr lang="en-US" sz="1200" b="0" i="0" dirty="0">
            <a:solidFill>
              <a:schemeClr val="bg2"/>
            </a:solidFill>
            <a:latin typeface="+mn-lt"/>
            <a:ea typeface="Times New Roman" charset="0"/>
            <a:cs typeface="Times New Roman" charset="0"/>
          </a:endParaRPr>
        </a:p>
      </cdr:txBody>
    </cdr:sp>
  </cdr:relSizeAnchor>
  <cdr:relSizeAnchor xmlns:cdr="http://schemas.openxmlformats.org/drawingml/2006/chartDrawing">
    <cdr:from>
      <cdr:x>0.53343</cdr:x>
      <cdr:y>0.25679</cdr:y>
    </cdr:from>
    <cdr:to>
      <cdr:x>0.53343</cdr:x>
      <cdr:y>0.9075</cdr:y>
    </cdr:to>
    <cdr:cxnSp macro="">
      <cdr:nvCxnSpPr>
        <cdr:cNvPr id="9" name="Straight Connector 8"/>
        <cdr:cNvCxnSpPr/>
      </cdr:nvCxnSpPr>
      <cdr:spPr bwMode="auto">
        <a:xfrm xmlns:a="http://schemas.openxmlformats.org/drawingml/2006/main" flipH="1" flipV="1">
          <a:off x="1139697" y="886599"/>
          <a:ext cx="0" cy="2246655"/>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0.58398</cdr:x>
      <cdr:y>0.48474</cdr:y>
    </cdr:from>
    <cdr:to>
      <cdr:x>1</cdr:x>
      <cdr:y>0.62614</cdr:y>
    </cdr:to>
    <cdr:sp macro="" textlink="">
      <cdr:nvSpPr>
        <cdr:cNvPr id="5" name="TextBox 1"/>
        <cdr:cNvSpPr txBox="1"/>
      </cdr:nvSpPr>
      <cdr:spPr bwMode="auto">
        <a:xfrm xmlns:a="http://schemas.openxmlformats.org/drawingml/2006/main">
          <a:off x="854388" y="1329726"/>
          <a:ext cx="608652" cy="38791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tx2"/>
              </a:solidFill>
              <a:latin typeface="+mn-lt"/>
              <a:ea typeface="Times New Roman" charset="0"/>
              <a:cs typeface="Times New Roman" charset="0"/>
            </a:rPr>
            <a:t>Reference</a:t>
          </a:r>
        </a:p>
        <a:p xmlns:a="http://schemas.openxmlformats.org/drawingml/2006/main">
          <a:pPr eaLnBrk="0" hangingPunct="0"/>
          <a:r>
            <a:rPr lang="en-US" sz="1200" b="0" i="0" baseline="0" dirty="0" smtClean="0">
              <a:solidFill>
                <a:schemeClr val="tx2"/>
              </a:solidFill>
              <a:latin typeface="+mn-lt"/>
              <a:ea typeface="Times New Roman" charset="0"/>
              <a:cs typeface="Times New Roman" charset="0"/>
            </a:rPr>
            <a:t>case</a:t>
          </a:r>
        </a:p>
      </cdr:txBody>
    </cdr:sp>
  </cdr:relSizeAnchor>
</c:userShapes>
</file>

<file path=ppt/drawings/drawing15.xml><?xml version="1.0" encoding="utf-8"?>
<c:userShapes xmlns:c="http://schemas.openxmlformats.org/drawingml/2006/chart">
  <cdr:relSizeAnchor xmlns:cdr="http://schemas.openxmlformats.org/drawingml/2006/chartDrawing">
    <cdr:from>
      <cdr:x>0</cdr:x>
      <cdr:y>0</cdr:y>
    </cdr:from>
    <cdr:to>
      <cdr:x>1</cdr:x>
      <cdr:y>0.14386</cdr:y>
    </cdr:to>
    <cdr:sp macro="" textlink="">
      <cdr:nvSpPr>
        <cdr:cNvPr id="6" name="TextBox 1"/>
        <cdr:cNvSpPr txBox="1"/>
      </cdr:nvSpPr>
      <cdr:spPr bwMode="auto">
        <a:xfrm xmlns:a="http://schemas.openxmlformats.org/drawingml/2006/main">
          <a:off x="0" y="0"/>
          <a:ext cx="2377440" cy="39650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a:solidFill>
                <a:schemeClr val="tx1"/>
              </a:solidFill>
              <a:latin typeface="+mn-lt"/>
              <a:ea typeface="Times New Roman" charset="0"/>
              <a:cs typeface="Times New Roman" charset="0"/>
            </a:rPr>
            <a:t>North Sea Brent oil</a:t>
          </a:r>
          <a:r>
            <a:rPr lang="en-US" sz="1200" b="0" i="0" baseline="0" dirty="0">
              <a:solidFill>
                <a:schemeClr val="tx1"/>
              </a:solidFill>
              <a:latin typeface="+mn-lt"/>
              <a:ea typeface="Times New Roman" charset="0"/>
              <a:cs typeface="Times New Roman" charset="0"/>
            </a:rPr>
            <a:t> </a:t>
          </a:r>
          <a:r>
            <a:rPr lang="en-US" sz="1200" b="0" i="0" dirty="0">
              <a:solidFill>
                <a:schemeClr val="tx1"/>
              </a:solidFill>
              <a:latin typeface="+mn-lt"/>
              <a:ea typeface="Times New Roman" charset="0"/>
              <a:cs typeface="Times New Roman" charset="0"/>
            </a:rPr>
            <a:t>price</a:t>
          </a:r>
        </a:p>
        <a:p xmlns:a="http://schemas.openxmlformats.org/drawingml/2006/main">
          <a:pPr eaLnBrk="0" hangingPunct="0"/>
          <a:r>
            <a:rPr lang="en-US" sz="1200" b="0" i="0" dirty="0" smtClean="0">
              <a:solidFill>
                <a:schemeClr val="tx1"/>
              </a:solidFill>
              <a:latin typeface="+mn-lt"/>
              <a:ea typeface="Times New Roman" charset="0"/>
              <a:cs typeface="Times New Roman" charset="0"/>
            </a:rPr>
            <a:t>2016 dollars </a:t>
          </a:r>
          <a:r>
            <a:rPr lang="en-US" sz="1200" b="0" i="0" dirty="0">
              <a:solidFill>
                <a:schemeClr val="tx1"/>
              </a:solidFill>
              <a:latin typeface="+mn-lt"/>
              <a:ea typeface="Times New Roman" charset="0"/>
              <a:cs typeface="Times New Roman" charset="0"/>
            </a:rPr>
            <a:t>per barrel</a:t>
          </a:r>
        </a:p>
      </cdr:txBody>
    </cdr:sp>
  </cdr:relSizeAnchor>
  <cdr:relSizeAnchor xmlns:cdr="http://schemas.openxmlformats.org/drawingml/2006/chartDrawing">
    <cdr:from>
      <cdr:x>0.40293</cdr:x>
      <cdr:y>0.2263</cdr:y>
    </cdr:from>
    <cdr:to>
      <cdr:x>0.40293</cdr:x>
      <cdr:y>0.91964</cdr:y>
    </cdr:to>
    <cdr:cxnSp macro="">
      <cdr:nvCxnSpPr>
        <cdr:cNvPr id="10" name="Straight Connector 9"/>
        <cdr:cNvCxnSpPr/>
      </cdr:nvCxnSpPr>
      <cdr:spPr>
        <a:xfrm xmlns:a="http://schemas.openxmlformats.org/drawingml/2006/main" flipV="1">
          <a:off x="1498371" y="791435"/>
          <a:ext cx="0" cy="2424792"/>
        </a:xfrm>
        <a:prstGeom xmlns:a="http://schemas.openxmlformats.org/drawingml/2006/main" prst="line">
          <a:avLst/>
        </a:prstGeom>
        <a:ln xmlns:a="http://schemas.openxmlformats.org/drawingml/2006/main">
          <a:solidFill>
            <a:schemeClr val="bg1">
              <a:lumMod val="65000"/>
            </a:schemeClr>
          </a:solidFill>
          <a:prstDash val="lgDash"/>
        </a:ln>
      </cdr:spPr>
      <cdr:style>
        <a:lnRef xmlns:a="http://schemas.openxmlformats.org/drawingml/2006/main" idx="1">
          <a:schemeClr val="accent3"/>
        </a:lnRef>
        <a:fillRef xmlns:a="http://schemas.openxmlformats.org/drawingml/2006/main" idx="0">
          <a:schemeClr val="accent3"/>
        </a:fillRef>
        <a:effectRef xmlns:a="http://schemas.openxmlformats.org/drawingml/2006/main" idx="0">
          <a:schemeClr val="accent3"/>
        </a:effectRef>
        <a:fontRef xmlns:a="http://schemas.openxmlformats.org/drawingml/2006/main" idx="minor">
          <a:schemeClr val="tx1"/>
        </a:fontRef>
      </cdr:style>
    </cdr:cxnSp>
  </cdr:relSizeAnchor>
  <cdr:relSizeAnchor xmlns:cdr="http://schemas.openxmlformats.org/drawingml/2006/chartDrawing">
    <cdr:from>
      <cdr:x>0.22184</cdr:x>
      <cdr:y>0.15099</cdr:y>
    </cdr:from>
    <cdr:to>
      <cdr:x>1</cdr:x>
      <cdr:y>0.283</cdr:y>
    </cdr:to>
    <cdr:sp macro="" textlink="">
      <cdr:nvSpPr>
        <cdr:cNvPr id="14" name="TextBox 8"/>
        <cdr:cNvSpPr txBox="1"/>
      </cdr:nvSpPr>
      <cdr:spPr>
        <a:xfrm xmlns:a="http://schemas.openxmlformats.org/drawingml/2006/main">
          <a:off x="824949" y="528068"/>
          <a:ext cx="2893726" cy="461665"/>
        </a:xfrm>
        <a:prstGeom xmlns:a="http://schemas.openxmlformats.org/drawingml/2006/main" prst="rect">
          <a:avLst/>
        </a:prstGeom>
        <a:noFill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txBody>
        <a:bodyPr xmlns:a="http://schemas.openxmlformats.org/drawingml/2006/main" wrap="square" rtlCol="0" anchor="t">
          <a:spAutoFit/>
        </a:bodyPr>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r>
            <a:rPr lang="en-US" sz="1200" dirty="0" smtClean="0">
              <a:solidFill>
                <a:schemeClr val="bg2"/>
              </a:solidFill>
            </a:rPr>
            <a:t>         2016</a:t>
          </a:r>
        </a:p>
        <a:p xmlns:a="http://schemas.openxmlformats.org/drawingml/2006/main">
          <a:r>
            <a:rPr lang="en-US" sz="1200" dirty="0" smtClean="0">
              <a:solidFill>
                <a:schemeClr val="bg2"/>
              </a:solidFill>
            </a:rPr>
            <a:t> history     projections</a:t>
          </a:r>
          <a:endParaRPr lang="en-US" sz="1200" dirty="0">
            <a:solidFill>
              <a:schemeClr val="bg2"/>
            </a:solidFill>
          </a:endParaRPr>
        </a:p>
      </cdr:txBody>
    </cdr:sp>
  </cdr:relSizeAnchor>
</c:userShapes>
</file>

<file path=ppt/drawings/drawing16.xml><?xml version="1.0" encoding="utf-8"?>
<c:userShapes xmlns:c="http://schemas.openxmlformats.org/drawingml/2006/chart">
  <cdr:relSizeAnchor xmlns:cdr="http://schemas.openxmlformats.org/drawingml/2006/chartDrawing">
    <cdr:from>
      <cdr:x>0.24158</cdr:x>
      <cdr:y>0.14004</cdr:y>
    </cdr:from>
    <cdr:to>
      <cdr:x>0.69372</cdr:x>
      <cdr:y>0.9101</cdr:y>
    </cdr:to>
    <cdr:grpSp>
      <cdr:nvGrpSpPr>
        <cdr:cNvPr id="2" name="Group 1"/>
        <cdr:cNvGrpSpPr/>
      </cdr:nvGrpSpPr>
      <cdr:grpSpPr>
        <a:xfrm xmlns:a="http://schemas.openxmlformats.org/drawingml/2006/main">
          <a:off x="923900" y="489757"/>
          <a:ext cx="1729166" cy="2693102"/>
          <a:chOff x="738129" y="335977"/>
          <a:chExt cx="1240303" cy="1864101"/>
        </a:xfrm>
      </cdr:grpSpPr>
      <cdr:cxnSp macro="">
        <cdr:nvCxnSpPr>
          <cdr:cNvPr id="7" name="Straight Connector 6"/>
          <cdr:cNvCxnSpPr/>
        </cdr:nvCxnSpPr>
        <cdr:spPr>
          <a:xfrm xmlns:a="http://schemas.openxmlformats.org/drawingml/2006/main" flipH="1" flipV="1">
            <a:off x="1194423" y="487056"/>
            <a:ext cx="0" cy="1713022"/>
          </a:xfrm>
          <a:prstGeom xmlns:a="http://schemas.openxmlformats.org/drawingml/2006/main" prst="line">
            <a:avLst/>
          </a:prstGeom>
          <a:ln xmlns:a="http://schemas.openxmlformats.org/drawingml/2006/main">
            <a:solidFill>
              <a:schemeClr val="bg1">
                <a:lumMod val="65000"/>
              </a:schemeClr>
            </a:solidFill>
            <a:prstDash val="lgDash"/>
          </a:ln>
        </cdr:spPr>
        <cdr:style>
          <a:lnRef xmlns:a="http://schemas.openxmlformats.org/drawingml/2006/main" idx="1">
            <a:schemeClr val="accent3"/>
          </a:lnRef>
          <a:fillRef xmlns:a="http://schemas.openxmlformats.org/drawingml/2006/main" idx="0">
            <a:schemeClr val="accent3"/>
          </a:fillRef>
          <a:effectRef xmlns:a="http://schemas.openxmlformats.org/drawingml/2006/main" idx="0">
            <a:schemeClr val="accent3"/>
          </a:effectRef>
          <a:fontRef xmlns:a="http://schemas.openxmlformats.org/drawingml/2006/main" idx="minor">
            <a:schemeClr val="tx1"/>
          </a:fontRef>
        </cdr:style>
      </cdr:cxnSp>
      <cdr:sp macro="" textlink="">
        <cdr:nvSpPr>
          <cdr:cNvPr id="11" name="TextBox 8"/>
          <cdr:cNvSpPr txBox="1"/>
        </cdr:nvSpPr>
        <cdr:spPr>
          <a:xfrm xmlns:a="http://schemas.openxmlformats.org/drawingml/2006/main">
            <a:off x="738129" y="335977"/>
            <a:ext cx="1240303" cy="289141"/>
          </a:xfrm>
          <a:prstGeom xmlns:a="http://schemas.openxmlformats.org/drawingml/2006/main" prst="rect">
            <a:avLst/>
          </a:prstGeom>
          <a:noFill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txBody>
          <a:bodyPr xmlns:a="http://schemas.openxmlformats.org/drawingml/2006/main" wrap="square" rtlCol="0" anchor="t">
            <a:spAutoFit/>
          </a:bodyPr>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r>
              <a:rPr lang="en-US" sz="1200" dirty="0" smtClean="0">
                <a:solidFill>
                  <a:schemeClr val="bg2"/>
                </a:solidFill>
              </a:rPr>
              <a:t>         2016</a:t>
            </a:r>
          </a:p>
          <a:p xmlns:a="http://schemas.openxmlformats.org/drawingml/2006/main">
            <a:r>
              <a:rPr lang="en-US" sz="1200" dirty="0" smtClean="0">
                <a:solidFill>
                  <a:schemeClr val="bg2"/>
                </a:solidFill>
              </a:rPr>
              <a:t>history     projections</a:t>
            </a:r>
            <a:endParaRPr lang="en-US" sz="1200" dirty="0">
              <a:solidFill>
                <a:schemeClr val="bg2"/>
              </a:solidFill>
            </a:endParaRPr>
          </a:p>
        </cdr:txBody>
      </cdr:sp>
    </cdr:grpSp>
  </cdr:relSizeAnchor>
  <cdr:relSizeAnchor xmlns:cdr="http://schemas.openxmlformats.org/drawingml/2006/chartDrawing">
    <cdr:from>
      <cdr:x>3.64538E-7</cdr:x>
      <cdr:y>0</cdr:y>
    </cdr:from>
    <cdr:to>
      <cdr:x>0.67768</cdr:x>
      <cdr:y>0.14386</cdr:y>
    </cdr:to>
    <cdr:sp macro="" textlink="">
      <cdr:nvSpPr>
        <cdr:cNvPr id="6" name="TextBox 1"/>
        <cdr:cNvSpPr txBox="1"/>
      </cdr:nvSpPr>
      <cdr:spPr bwMode="auto">
        <a:xfrm xmlns:a="http://schemas.openxmlformats.org/drawingml/2006/main">
          <a:off x="1" y="0"/>
          <a:ext cx="1859000" cy="342019"/>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tx1"/>
              </a:solidFill>
              <a:latin typeface="+mn-lt"/>
              <a:ea typeface="Times New Roman" charset="0"/>
              <a:cs typeface="Times New Roman" charset="0"/>
            </a:rPr>
            <a:t>Crude</a:t>
          </a:r>
          <a:r>
            <a:rPr lang="en-US" sz="1200" b="0" i="0" baseline="0" dirty="0" smtClean="0">
              <a:solidFill>
                <a:schemeClr val="tx1"/>
              </a:solidFill>
              <a:latin typeface="+mn-lt"/>
              <a:ea typeface="Times New Roman" charset="0"/>
              <a:cs typeface="Times New Roman" charset="0"/>
            </a:rPr>
            <a:t> oil</a:t>
          </a:r>
          <a:r>
            <a:rPr lang="en-US" sz="1200" b="0" i="0" dirty="0" smtClean="0">
              <a:solidFill>
                <a:schemeClr val="tx1"/>
              </a:solidFill>
              <a:latin typeface="+mn-lt"/>
              <a:ea typeface="Times New Roman" charset="0"/>
              <a:cs typeface="Times New Roman" charset="0"/>
            </a:rPr>
            <a:t> production</a:t>
          </a:r>
        </a:p>
        <a:p xmlns:a="http://schemas.openxmlformats.org/drawingml/2006/main">
          <a:pPr eaLnBrk="0" hangingPunct="0"/>
          <a:r>
            <a:rPr lang="en-US" sz="1200" b="0" i="0" dirty="0" smtClean="0">
              <a:solidFill>
                <a:schemeClr val="tx1"/>
              </a:solidFill>
              <a:latin typeface="+mn-lt"/>
              <a:ea typeface="Times New Roman" charset="0"/>
              <a:cs typeface="Times New Roman" charset="0"/>
            </a:rPr>
            <a:t>million barrels per day</a:t>
          </a:r>
        </a:p>
      </cdr:txBody>
    </cdr:sp>
  </cdr:relSizeAnchor>
</c:userShapes>
</file>

<file path=ppt/drawings/drawing17.xml><?xml version="1.0" encoding="utf-8"?>
<c:userShapes xmlns:c="http://schemas.openxmlformats.org/drawingml/2006/chart">
  <cdr:relSizeAnchor xmlns:cdr="http://schemas.openxmlformats.org/drawingml/2006/chartDrawing">
    <cdr:from>
      <cdr:x>0</cdr:x>
      <cdr:y>0.006</cdr:y>
    </cdr:from>
    <cdr:to>
      <cdr:x>0.84285</cdr:x>
      <cdr:y>0.21433</cdr:y>
    </cdr:to>
    <cdr:sp macro="" textlink="">
      <cdr:nvSpPr>
        <cdr:cNvPr id="2" name="TextBox 1"/>
        <cdr:cNvSpPr txBox="1"/>
      </cdr:nvSpPr>
      <cdr:spPr bwMode="auto">
        <a:xfrm xmlns:a="http://schemas.openxmlformats.org/drawingml/2006/main">
          <a:off x="0" y="20210"/>
          <a:ext cx="1996050" cy="70171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dirty="0" smtClean="0">
              <a:solidFill>
                <a:sysClr val="windowText" lastClr="000000"/>
              </a:solidFill>
              <a:latin typeface="+mn-lt"/>
              <a:ea typeface="Times New Roman" charset="0"/>
              <a:cs typeface="Times New Roman" charset="0"/>
            </a:rPr>
            <a:t>Crude</a:t>
          </a:r>
          <a:r>
            <a:rPr lang="en-US" sz="1200" i="0" baseline="0" dirty="0" smtClean="0">
              <a:solidFill>
                <a:sysClr val="windowText" lastClr="000000"/>
              </a:solidFill>
              <a:latin typeface="+mn-lt"/>
              <a:ea typeface="Times New Roman" charset="0"/>
              <a:cs typeface="Times New Roman" charset="0"/>
            </a:rPr>
            <a:t> oil</a:t>
          </a:r>
          <a:r>
            <a:rPr lang="en-US" sz="1200" i="0" dirty="0" smtClean="0">
              <a:solidFill>
                <a:sysClr val="windowText" lastClr="000000"/>
              </a:solidFill>
              <a:latin typeface="+mn-lt"/>
              <a:ea typeface="Times New Roman" charset="0"/>
              <a:cs typeface="Times New Roman" charset="0"/>
            </a:rPr>
            <a:t> production </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million barrels per day</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0.58333</cdr:x>
      <cdr:y>0.43034</cdr:y>
    </cdr:from>
    <cdr:to>
      <cdr:x>1</cdr:x>
      <cdr:y>0.92783</cdr:y>
    </cdr:to>
    <cdr:sp macro="" textlink="">
      <cdr:nvSpPr>
        <cdr:cNvPr id="7" name="TextBox 1"/>
        <cdr:cNvSpPr txBox="1"/>
      </cdr:nvSpPr>
      <cdr:spPr bwMode="auto">
        <a:xfrm xmlns:a="http://schemas.openxmlformats.org/drawingml/2006/main">
          <a:off x="1459631" y="1449515"/>
          <a:ext cx="1042608" cy="167568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baseline="0" dirty="0" smtClean="0">
              <a:solidFill>
                <a:schemeClr val="tx2"/>
              </a:solidFill>
              <a:latin typeface="+mn-lt"/>
              <a:ea typeface="Times New Roman" charset="0"/>
              <a:cs typeface="Times New Roman" charset="0"/>
            </a:rPr>
            <a:t>U.S. total</a:t>
          </a:r>
          <a:endParaRPr lang="en-US" sz="1200" b="0" i="0" dirty="0" smtClean="0">
            <a:solidFill>
              <a:sysClr val="windowText" lastClr="000000"/>
            </a:solidFill>
            <a:latin typeface="+mn-lt"/>
            <a:ea typeface="Times New Roman" charset="0"/>
            <a:cs typeface="Times New Roman" charset="0"/>
          </a:endParaRPr>
        </a:p>
        <a:p xmlns:a="http://schemas.openxmlformats.org/drawingml/2006/main">
          <a:pPr eaLnBrk="0" hangingPunct="0"/>
          <a:endParaRPr lang="en-US" sz="1200" b="0" i="0" dirty="0" smtClean="0">
            <a:solidFill>
              <a:sysClr val="windowText" lastClr="000000"/>
            </a:solidFill>
            <a:latin typeface="+mn-lt"/>
            <a:ea typeface="Times New Roman" charset="0"/>
            <a:cs typeface="Times New Roman" charset="0"/>
          </a:endParaRPr>
        </a:p>
        <a:p xmlns:a="http://schemas.openxmlformats.org/drawingml/2006/main">
          <a:pPr eaLnBrk="0" hangingPunct="0"/>
          <a:endParaRPr lang="en-US" sz="1200" b="0" i="0" dirty="0" smtClean="0">
            <a:solidFill>
              <a:sysClr val="windowText" lastClr="000000"/>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2"/>
              </a:solidFill>
              <a:latin typeface="+mn-lt"/>
              <a:ea typeface="Times New Roman" charset="0"/>
              <a:cs typeface="Times New Roman" charset="0"/>
            </a:rPr>
            <a:t>tight oil</a:t>
          </a:r>
        </a:p>
        <a:p xmlns:a="http://schemas.openxmlformats.org/drawingml/2006/main">
          <a:pPr eaLnBrk="0" hangingPunct="0"/>
          <a:endParaRPr lang="en-US" sz="1200" b="0" i="0" baseline="0" dirty="0" smtClean="0">
            <a:solidFill>
              <a:schemeClr val="accent6"/>
            </a:solidFill>
            <a:latin typeface="+mn-lt"/>
            <a:ea typeface="Times New Roman" charset="0"/>
            <a:cs typeface="Times New Roman" charset="0"/>
          </a:endParaRPr>
        </a:p>
        <a:p xmlns:a="http://schemas.openxmlformats.org/drawingml/2006/main">
          <a:pPr eaLnBrk="0" hangingPunct="0"/>
          <a:endParaRPr lang="en-US" sz="1200" b="0" i="0" baseline="0" dirty="0" smtClean="0">
            <a:solidFill>
              <a:schemeClr val="accent6"/>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accent6"/>
              </a:solidFill>
              <a:latin typeface="+mn-lt"/>
              <a:ea typeface="Times New Roman" charset="0"/>
              <a:cs typeface="Times New Roman" charset="0"/>
            </a:rPr>
            <a:t>non-tight oil </a:t>
          </a:r>
        </a:p>
      </cdr:txBody>
    </cdr:sp>
  </cdr:relSizeAnchor>
  <cdr:relSizeAnchor xmlns:cdr="http://schemas.openxmlformats.org/drawingml/2006/chartDrawing">
    <cdr:from>
      <cdr:x>0.19725</cdr:x>
      <cdr:y>0.15388</cdr:y>
    </cdr:from>
    <cdr:to>
      <cdr:x>0.64273</cdr:x>
      <cdr:y>0.91227</cdr:y>
    </cdr:to>
    <cdr:grpSp>
      <cdr:nvGrpSpPr>
        <cdr:cNvPr id="8" name="Group 7"/>
        <cdr:cNvGrpSpPr/>
      </cdr:nvGrpSpPr>
      <cdr:grpSpPr>
        <a:xfrm xmlns:a="http://schemas.openxmlformats.org/drawingml/2006/main">
          <a:off x="467130" y="499816"/>
          <a:ext cx="1054993" cy="2463318"/>
          <a:chOff x="-242397" y="78558"/>
          <a:chExt cx="1200781" cy="2080428"/>
        </a:xfrm>
      </cdr:grpSpPr>
      <cdr:cxnSp macro="">
        <cdr:nvCxnSpPr>
          <cdr:cNvPr id="9" name="Straight Connector 8"/>
          <cdr:cNvCxnSpPr/>
        </cdr:nvCxnSpPr>
        <cdr:spPr bwMode="auto">
          <a:xfrm xmlns:a="http://schemas.openxmlformats.org/drawingml/2006/main" flipV="1">
            <a:off x="415926" y="248829"/>
            <a:ext cx="0" cy="1910157"/>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10" name="TextBox 1"/>
          <cdr:cNvSpPr txBox="1"/>
        </cdr:nvSpPr>
        <cdr:spPr bwMode="auto">
          <a:xfrm xmlns:a="http://schemas.openxmlformats.org/drawingml/2006/main">
            <a:off x="-242397" y="78558"/>
            <a:ext cx="1200781" cy="41655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 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drawings/drawing18.xml><?xml version="1.0" encoding="utf-8"?>
<c:userShapes xmlns:c="http://schemas.openxmlformats.org/drawingml/2006/chart">
  <cdr:relSizeAnchor xmlns:cdr="http://schemas.openxmlformats.org/drawingml/2006/chartDrawing">
    <cdr:from>
      <cdr:x>0.11198</cdr:x>
      <cdr:y>0.1568</cdr:y>
    </cdr:from>
    <cdr:to>
      <cdr:x>0.70754</cdr:x>
      <cdr:y>0.88124</cdr:y>
    </cdr:to>
    <cdr:grpSp>
      <cdr:nvGrpSpPr>
        <cdr:cNvPr id="8" name="Group 7"/>
        <cdr:cNvGrpSpPr/>
      </cdr:nvGrpSpPr>
      <cdr:grpSpPr>
        <a:xfrm xmlns:a="http://schemas.openxmlformats.org/drawingml/2006/main">
          <a:off x="298954" y="537509"/>
          <a:ext cx="1589973" cy="2483374"/>
          <a:chOff x="399608" y="129753"/>
          <a:chExt cx="2236615" cy="1987276"/>
        </a:xfrm>
      </cdr:grpSpPr>
      <cdr:cxnSp macro="">
        <cdr:nvCxnSpPr>
          <cdr:cNvPr id="9" name="Straight Connector 8"/>
          <cdr:cNvCxnSpPr>
            <a:endCxn xmlns:a="http://schemas.openxmlformats.org/drawingml/2006/main" id="10" idx="1"/>
          </cdr:cNvCxnSpPr>
        </cdr:nvCxnSpPr>
        <cdr:spPr bwMode="auto">
          <a:xfrm xmlns:a="http://schemas.openxmlformats.org/drawingml/2006/main" flipH="1" flipV="1">
            <a:off x="399608" y="271624"/>
            <a:ext cx="0" cy="1845405"/>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10" name="TextBox 1"/>
          <cdr:cNvSpPr txBox="1"/>
        </cdr:nvSpPr>
        <cdr:spPr bwMode="auto">
          <a:xfrm xmlns:a="http://schemas.openxmlformats.org/drawingml/2006/main">
            <a:off x="399608" y="129753"/>
            <a:ext cx="2236615" cy="283742"/>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2016</a:t>
            </a:r>
          </a:p>
          <a:p xmlns:a="http://schemas.openxmlformats.org/drawingml/2006/main">
            <a:pPr eaLnBrk="0" hangingPunct="0"/>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drawings/drawing19.xml><?xml version="1.0" encoding="utf-8"?>
<c:userShapes xmlns:c="http://schemas.openxmlformats.org/drawingml/2006/chart">
  <cdr:relSizeAnchor xmlns:cdr="http://schemas.openxmlformats.org/drawingml/2006/chartDrawing">
    <cdr:from>
      <cdr:x>0.14853</cdr:x>
      <cdr:y>0.14951</cdr:y>
    </cdr:from>
    <cdr:to>
      <cdr:x>0.58197</cdr:x>
      <cdr:y>0.87693</cdr:y>
    </cdr:to>
    <cdr:grpSp>
      <cdr:nvGrpSpPr>
        <cdr:cNvPr id="8" name="Group 7"/>
        <cdr:cNvGrpSpPr/>
      </cdr:nvGrpSpPr>
      <cdr:grpSpPr>
        <a:xfrm xmlns:a="http://schemas.openxmlformats.org/drawingml/2006/main">
          <a:off x="413769" y="517636"/>
          <a:ext cx="1207461" cy="2518484"/>
          <a:chOff x="204208" y="201357"/>
          <a:chExt cx="1168384" cy="1995477"/>
        </a:xfrm>
      </cdr:grpSpPr>
      <cdr:sp macro="" textlink="">
        <cdr:nvSpPr>
          <cdr:cNvPr id="10" name="TextBox 1"/>
          <cdr:cNvSpPr txBox="1"/>
        </cdr:nvSpPr>
        <cdr:spPr bwMode="auto">
          <a:xfrm xmlns:a="http://schemas.openxmlformats.org/drawingml/2006/main">
            <a:off x="204208" y="201357"/>
            <a:ext cx="1168384" cy="34480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2016</a:t>
            </a:r>
          </a:p>
          <a:p xmlns:a="http://schemas.openxmlformats.org/drawingml/2006/main">
            <a:pPr eaLnBrk="0" hangingPunct="0"/>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cxnSp macro="">
        <cdr:nvCxnSpPr>
          <cdr:cNvPr id="9" name="Straight Connector 8"/>
          <cdr:cNvCxnSpPr>
            <a:endCxn xmlns:a="http://schemas.openxmlformats.org/drawingml/2006/main" id="10" idx="1"/>
          </cdr:cNvCxnSpPr>
        </cdr:nvCxnSpPr>
        <cdr:spPr bwMode="auto">
          <a:xfrm xmlns:a="http://schemas.openxmlformats.org/drawingml/2006/main" flipV="1">
            <a:off x="204208" y="373759"/>
            <a:ext cx="0" cy="1823075"/>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grpSp>
  </cdr:relSizeAnchor>
</c:userShapes>
</file>

<file path=ppt/drawings/drawing2.xml><?xml version="1.0" encoding="utf-8"?>
<c:userShapes xmlns:c="http://schemas.openxmlformats.org/drawingml/2006/chart">
  <cdr:relSizeAnchor xmlns:cdr="http://schemas.openxmlformats.org/drawingml/2006/chartDrawing">
    <cdr:from>
      <cdr:x>0</cdr:x>
      <cdr:y>0</cdr:y>
    </cdr:from>
    <cdr:to>
      <cdr:x>0.4586</cdr:x>
      <cdr:y>0.23264</cdr:y>
    </cdr:to>
    <cdr:sp macro="" textlink="">
      <cdr:nvSpPr>
        <cdr:cNvPr id="2" name="TextBox 1"/>
        <cdr:cNvSpPr txBox="1"/>
      </cdr:nvSpPr>
      <cdr:spPr bwMode="auto">
        <a:xfrm xmlns:a="http://schemas.openxmlformats.org/drawingml/2006/main">
          <a:off x="-250034" y="0"/>
          <a:ext cx="3986679" cy="104479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marL="58738" eaLnBrk="0" hangingPunct="0"/>
          <a:endParaRPr lang="en-US" sz="14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0.82292</cdr:x>
      <cdr:y>0.20238</cdr:y>
    </cdr:from>
    <cdr:to>
      <cdr:x>1</cdr:x>
      <cdr:y>1</cdr:y>
    </cdr:to>
    <cdr:sp macro="" textlink="">
      <cdr:nvSpPr>
        <cdr:cNvPr id="3" name="TextBox 1"/>
        <cdr:cNvSpPr txBox="1"/>
      </cdr:nvSpPr>
      <cdr:spPr bwMode="auto">
        <a:xfrm xmlns:a="http://schemas.openxmlformats.org/drawingml/2006/main">
          <a:off x="6539766" y="886416"/>
          <a:ext cx="1407259" cy="3493497"/>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2"/>
              </a:solidFill>
              <a:latin typeface="+mn-lt"/>
              <a:ea typeface="Times New Roman" charset="0"/>
              <a:cs typeface="Times New Roman" charset="0"/>
            </a:rPr>
            <a:t>petroleum</a:t>
          </a:r>
          <a:r>
            <a:rPr lang="en-US" sz="1200" b="0" i="0" baseline="0" dirty="0" smtClean="0">
              <a:solidFill>
                <a:schemeClr val="accent2"/>
              </a:solidFill>
              <a:latin typeface="+mn-lt"/>
              <a:ea typeface="Times New Roman" charset="0"/>
              <a:cs typeface="Times New Roman" charset="0"/>
            </a:rPr>
            <a:t> and other liquids</a:t>
          </a:r>
        </a:p>
        <a:p xmlns:a="http://schemas.openxmlformats.org/drawingml/2006/main">
          <a:pPr eaLnBrk="0" hangingPunct="0"/>
          <a:r>
            <a:rPr lang="en-US" sz="1200" b="0" i="0" baseline="0" dirty="0" smtClean="0">
              <a:solidFill>
                <a:schemeClr val="accent1"/>
              </a:solidFill>
              <a:latin typeface="+mn-lt"/>
              <a:ea typeface="Times New Roman" charset="0"/>
              <a:cs typeface="Times New Roman" charset="0"/>
            </a:rPr>
            <a:t>natural gas</a:t>
          </a:r>
        </a:p>
        <a:p xmlns:a="http://schemas.openxmlformats.org/drawingml/2006/main">
          <a:pPr eaLnBrk="0" hangingPunct="0"/>
          <a:endParaRPr lang="en-US" sz="1200" b="0" i="0" baseline="0" dirty="0" smtClean="0">
            <a:solidFill>
              <a:schemeClr val="accent1"/>
            </a:solidFill>
            <a:latin typeface="+mn-lt"/>
            <a:ea typeface="Times New Roman" charset="0"/>
            <a:cs typeface="Times New Roman" charset="0"/>
          </a:endParaRPr>
        </a:p>
        <a:p xmlns:a="http://schemas.openxmlformats.org/drawingml/2006/main">
          <a:pPr eaLnBrk="0" hangingPunct="0"/>
          <a:endParaRPr lang="en-US" sz="1200" b="0" i="0" baseline="0" dirty="0" smtClean="0">
            <a:solidFill>
              <a:schemeClr val="accent3"/>
            </a:solidFill>
            <a:latin typeface="+mn-lt"/>
            <a:ea typeface="Times New Roman" charset="0"/>
            <a:cs typeface="Times New Roman" charset="0"/>
          </a:endParaRPr>
        </a:p>
        <a:p xmlns:a="http://schemas.openxmlformats.org/drawingml/2006/main">
          <a:pPr eaLnBrk="0" hangingPunct="0"/>
          <a:endParaRPr lang="en-US" sz="1200" b="0" dirty="0">
            <a:solidFill>
              <a:schemeClr val="accent3"/>
            </a:solidFill>
            <a:ea typeface="Times New Roman" charset="0"/>
            <a:cs typeface="Times New Roman" charset="0"/>
          </a:endParaRPr>
        </a:p>
        <a:p xmlns:a="http://schemas.openxmlformats.org/drawingml/2006/main">
          <a:pPr eaLnBrk="0" hangingPunct="0"/>
          <a:r>
            <a:rPr lang="en-US" sz="1200" b="0" i="0" baseline="0" dirty="0" smtClean="0">
              <a:solidFill>
                <a:schemeClr val="accent3"/>
              </a:solidFill>
              <a:latin typeface="+mn-lt"/>
              <a:ea typeface="Times New Roman" charset="0"/>
              <a:cs typeface="Times New Roman" charset="0"/>
            </a:rPr>
            <a:t>other renewable energy</a:t>
          </a:r>
        </a:p>
        <a:p xmlns:a="http://schemas.openxmlformats.org/drawingml/2006/main">
          <a:pPr eaLnBrk="0" hangingPunct="0"/>
          <a:r>
            <a:rPr lang="en-US" sz="1200" b="0" i="0" baseline="0" dirty="0" smtClean="0">
              <a:solidFill>
                <a:schemeClr val="tx1">
                  <a:lumMod val="50000"/>
                  <a:lumOff val="50000"/>
                </a:schemeClr>
              </a:solidFill>
              <a:latin typeface="+mn-lt"/>
              <a:ea typeface="Times New Roman" charset="0"/>
              <a:cs typeface="Times New Roman" charset="0"/>
            </a:rPr>
            <a:t>coal</a:t>
          </a:r>
        </a:p>
        <a:p xmlns:a="http://schemas.openxmlformats.org/drawingml/2006/main">
          <a:pPr eaLnBrk="0" hangingPunct="0"/>
          <a:r>
            <a:rPr lang="en-US" sz="1200" b="0" i="0" baseline="0" dirty="0" smtClean="0">
              <a:solidFill>
                <a:schemeClr val="accent5"/>
              </a:solidFill>
              <a:latin typeface="+mn-lt"/>
              <a:ea typeface="Times New Roman" charset="0"/>
              <a:cs typeface="Times New Roman" charset="0"/>
            </a:rPr>
            <a:t>nuclear</a:t>
          </a:r>
        </a:p>
        <a:p xmlns:a="http://schemas.openxmlformats.org/drawingml/2006/main">
          <a:pPr eaLnBrk="0" hangingPunct="0"/>
          <a:endParaRPr lang="en-US" sz="200" b="0" i="0" baseline="0" dirty="0" smtClean="0">
            <a:solidFill>
              <a:schemeClr val="accent5"/>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accent1">
                  <a:lumMod val="75000"/>
                </a:schemeClr>
              </a:solidFill>
              <a:latin typeface="+mn-lt"/>
              <a:ea typeface="Times New Roman" charset="0"/>
              <a:cs typeface="Times New Roman" charset="0"/>
            </a:rPr>
            <a:t>hydro</a:t>
          </a:r>
        </a:p>
        <a:p xmlns:a="http://schemas.openxmlformats.org/drawingml/2006/main">
          <a:pPr eaLnBrk="0" hangingPunct="0"/>
          <a:r>
            <a:rPr lang="en-US" sz="1200" b="0" i="0" baseline="0" dirty="0" smtClean="0">
              <a:solidFill>
                <a:schemeClr val="accent4"/>
              </a:solidFill>
              <a:latin typeface="+mn-lt"/>
              <a:ea typeface="Times New Roman" charset="0"/>
              <a:cs typeface="Times New Roman" charset="0"/>
            </a:rPr>
            <a:t>liquid biofuels</a:t>
          </a:r>
          <a:endParaRPr lang="en-US" sz="1200" b="0" i="0" dirty="0" smtClean="0">
            <a:solidFill>
              <a:schemeClr val="accent4"/>
            </a:solidFill>
            <a:latin typeface="+mn-lt"/>
            <a:ea typeface="Times New Roman" charset="0"/>
            <a:cs typeface="Times New Roman" charset="0"/>
          </a:endParaRPr>
        </a:p>
      </cdr:txBody>
    </cdr:sp>
  </cdr:relSizeAnchor>
  <cdr:relSizeAnchor xmlns:cdr="http://schemas.openxmlformats.org/drawingml/2006/chartDrawing">
    <cdr:from>
      <cdr:x>0.50121</cdr:x>
      <cdr:y>0.04543</cdr:y>
    </cdr:from>
    <cdr:to>
      <cdr:x>0.50121</cdr:x>
      <cdr:y>0.91161</cdr:y>
    </cdr:to>
    <cdr:cxnSp macro="">
      <cdr:nvCxnSpPr>
        <cdr:cNvPr id="5" name="Straight Connector 4"/>
        <cdr:cNvCxnSpPr/>
      </cdr:nvCxnSpPr>
      <cdr:spPr bwMode="auto">
        <a:xfrm xmlns:a="http://schemas.openxmlformats.org/drawingml/2006/main" flipH="1" flipV="1">
          <a:off x="4104860" y="139838"/>
          <a:ext cx="0" cy="2666247"/>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0.42597</cdr:x>
      <cdr:y>0</cdr:y>
    </cdr:from>
    <cdr:to>
      <cdr:x>0.65291</cdr:x>
      <cdr:y>0.13425</cdr:y>
    </cdr:to>
    <cdr:sp macro="" textlink="">
      <cdr:nvSpPr>
        <cdr:cNvPr id="6" name="TextBox 1"/>
        <cdr:cNvSpPr txBox="1"/>
      </cdr:nvSpPr>
      <cdr:spPr bwMode="auto">
        <a:xfrm xmlns:a="http://schemas.openxmlformats.org/drawingml/2006/main">
          <a:off x="3488634" y="0"/>
          <a:ext cx="1858618" cy="41324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endParaRPr lang="en-US" sz="200" b="0" i="0" dirty="0" smtClean="0">
            <a:solidFill>
              <a:schemeClr val="bg2"/>
            </a:solidFill>
            <a:latin typeface="+mn-lt"/>
            <a:ea typeface="Times New Roman" charset="0"/>
            <a:cs typeface="Times New Roman" charset="0"/>
          </a:endParaRPr>
        </a:p>
        <a:p xmlns:a="http://schemas.openxmlformats.org/drawingml/2006/main">
          <a:pPr eaLnBrk="0" hangingPunct="0"/>
          <a:r>
            <a:rPr lang="en-US" sz="1200" b="0" i="0" dirty="0" smtClean="0">
              <a:solidFill>
                <a:schemeClr val="bg2"/>
              </a:solidFill>
              <a:latin typeface="+mn-lt"/>
              <a:ea typeface="Times New Roman" charset="0"/>
              <a:cs typeface="Times New Roman" charset="0"/>
            </a:rPr>
            <a:t> history </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userShapes>
</file>

<file path=ppt/drawings/drawing20.xml><?xml version="1.0" encoding="utf-8"?>
<c:userShapes xmlns:c="http://schemas.openxmlformats.org/drawingml/2006/chart">
  <cdr:relSizeAnchor xmlns:cdr="http://schemas.openxmlformats.org/drawingml/2006/chartDrawing">
    <cdr:from>
      <cdr:x>0.00521</cdr:x>
      <cdr:y>0</cdr:y>
    </cdr:from>
    <cdr:to>
      <cdr:x>0.86285</cdr:x>
      <cdr:y>0.23264</cdr:y>
    </cdr:to>
    <cdr:sp macro="" textlink="">
      <cdr:nvSpPr>
        <cdr:cNvPr id="2" name="TextBox 1"/>
        <cdr:cNvSpPr txBox="1"/>
      </cdr:nvSpPr>
      <cdr:spPr bwMode="auto">
        <a:xfrm xmlns:a="http://schemas.openxmlformats.org/drawingml/2006/main">
          <a:off x="28583" y="0"/>
          <a:ext cx="4705341" cy="63817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endParaRPr lang="en-US" sz="14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0.79861</cdr:x>
      <cdr:y>0.17986</cdr:y>
    </cdr:from>
    <cdr:to>
      <cdr:x>1</cdr:x>
      <cdr:y>1</cdr:y>
    </cdr:to>
    <cdr:sp macro="" textlink="">
      <cdr:nvSpPr>
        <cdr:cNvPr id="7" name="TextBox 1"/>
        <cdr:cNvSpPr txBox="1"/>
      </cdr:nvSpPr>
      <cdr:spPr bwMode="auto">
        <a:xfrm xmlns:a="http://schemas.openxmlformats.org/drawingml/2006/main">
          <a:off x="6389679" y="553638"/>
          <a:ext cx="1611321" cy="252452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200" b="0" i="0" baseline="0" dirty="0" smtClean="0">
            <a:solidFill>
              <a:schemeClr val="accent1"/>
            </a:solidFill>
            <a:latin typeface="+mn-lt"/>
            <a:ea typeface="Times New Roman" charset="0"/>
            <a:cs typeface="Times New Roman" charset="0"/>
          </a:endParaRPr>
        </a:p>
        <a:p xmlns:a="http://schemas.openxmlformats.org/drawingml/2006/main">
          <a:pPr eaLnBrk="0" hangingPunct="0"/>
          <a:endParaRPr lang="en-US" sz="1200" b="0" i="0" baseline="0" dirty="0" smtClean="0">
            <a:solidFill>
              <a:schemeClr val="accent5"/>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accent5"/>
              </a:solidFill>
              <a:latin typeface="+mn-lt"/>
              <a:ea typeface="Times New Roman" charset="0"/>
              <a:cs typeface="Times New Roman" charset="0"/>
            </a:rPr>
            <a:t>Low Oil Price</a:t>
          </a:r>
          <a:endParaRPr lang="en-US" sz="1200" b="0" i="0" dirty="0" smtClean="0">
            <a:solidFill>
              <a:schemeClr val="accent5"/>
            </a:solidFill>
            <a:latin typeface="+mn-lt"/>
            <a:ea typeface="Times New Roman" charset="0"/>
            <a:cs typeface="Times New Roman" charset="0"/>
          </a:endParaRPr>
        </a:p>
        <a:p xmlns:a="http://schemas.openxmlformats.org/drawingml/2006/main">
          <a:pPr marL="0" marR="0" lvl="0" indent="0" defTabSz="914400" eaLnBrk="0" fontAlgn="auto" latinLnBrk="0" hangingPunct="0">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chemeClr val="accent2"/>
              </a:solidFill>
              <a:effectLst/>
              <a:uLnTx/>
              <a:uFillTx/>
              <a:latin typeface="+mn-lt"/>
              <a:ea typeface="Times New Roman" charset="0"/>
              <a:cs typeface="Times New Roman" charset="0"/>
            </a:rPr>
            <a:t>Low Oil and Gas</a:t>
          </a:r>
        </a:p>
        <a:p xmlns:a="http://schemas.openxmlformats.org/drawingml/2006/main">
          <a:pPr marL="0" marR="0" lvl="0" indent="0" defTabSz="914400" eaLnBrk="0" fontAlgn="auto" latinLnBrk="0" hangingPunct="0">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noFill/>
              </a:ln>
              <a:solidFill>
                <a:schemeClr val="accent2"/>
              </a:solidFill>
              <a:effectLst/>
              <a:uLnTx/>
              <a:uFillTx/>
              <a:latin typeface="+mn-lt"/>
              <a:ea typeface="Times New Roman" charset="0"/>
              <a:cs typeface="Times New Roman" charset="0"/>
            </a:rPr>
            <a:t>Resource and Technology</a:t>
          </a:r>
        </a:p>
        <a:p xmlns:a="http://schemas.openxmlformats.org/drawingml/2006/main">
          <a:pPr eaLnBrk="0" hangingPunct="0"/>
          <a:r>
            <a:rPr lang="en-US" sz="1200" b="0" i="0" dirty="0" smtClean="0">
              <a:solidFill>
                <a:schemeClr val="tx2"/>
              </a:solidFill>
              <a:latin typeface="+mn-lt"/>
              <a:ea typeface="Times New Roman" charset="0"/>
              <a:cs typeface="Times New Roman" charset="0"/>
            </a:rPr>
            <a:t>Reference</a:t>
          </a:r>
        </a:p>
        <a:p xmlns:a="http://schemas.openxmlformats.org/drawingml/2006/main">
          <a:pPr eaLnBrk="0" hangingPunct="0"/>
          <a:endParaRPr lang="en-US" sz="1200" b="0" i="0" dirty="0" smtClean="0">
            <a:solidFill>
              <a:schemeClr val="tx2"/>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4"/>
              </a:solidFill>
              <a:latin typeface="+mn-lt"/>
              <a:ea typeface="Times New Roman" charset="0"/>
              <a:cs typeface="Times New Roman" charset="0"/>
            </a:rPr>
            <a:t>High</a:t>
          </a:r>
          <a:r>
            <a:rPr lang="en-US" sz="1200" b="0" i="0" baseline="0" dirty="0" smtClean="0">
              <a:solidFill>
                <a:schemeClr val="accent4"/>
              </a:solidFill>
              <a:latin typeface="+mn-lt"/>
              <a:ea typeface="Times New Roman" charset="0"/>
              <a:cs typeface="Times New Roman" charset="0"/>
            </a:rPr>
            <a:t> Oil Price</a:t>
          </a:r>
          <a:endParaRPr lang="en-US" sz="1200" b="0" i="0" dirty="0" smtClean="0">
            <a:solidFill>
              <a:schemeClr val="accent4"/>
            </a:solidFill>
            <a:latin typeface="+mn-lt"/>
            <a:ea typeface="Times New Roman" charset="0"/>
            <a:cs typeface="Times New Roman" charset="0"/>
          </a:endParaRPr>
        </a:p>
        <a:p xmlns:a="http://schemas.openxmlformats.org/drawingml/2006/main">
          <a:pPr eaLnBrk="0" hangingPunct="0"/>
          <a:endParaRPr lang="en-US" sz="1200" b="0" i="0" baseline="0" dirty="0" smtClean="0">
            <a:solidFill>
              <a:schemeClr val="tx2">
                <a:lumMod val="50000"/>
                <a:lumOff val="50000"/>
              </a:schemeClr>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accent3"/>
              </a:solidFill>
              <a:latin typeface="+mn-lt"/>
              <a:ea typeface="Times New Roman" charset="0"/>
              <a:cs typeface="Times New Roman" charset="0"/>
            </a:rPr>
            <a:t>High Oil and Gas</a:t>
          </a:r>
        </a:p>
        <a:p xmlns:a="http://schemas.openxmlformats.org/drawingml/2006/main">
          <a:pPr eaLnBrk="0" hangingPunct="0"/>
          <a:r>
            <a:rPr lang="en-US" sz="1200" b="0" i="0" baseline="0" dirty="0" smtClean="0">
              <a:solidFill>
                <a:schemeClr val="accent3"/>
              </a:solidFill>
              <a:latin typeface="+mn-lt"/>
              <a:ea typeface="Times New Roman" charset="0"/>
              <a:cs typeface="Times New Roman" charset="0"/>
            </a:rPr>
            <a:t>Resource and Technology</a:t>
          </a:r>
        </a:p>
      </cdr:txBody>
    </cdr:sp>
  </cdr:relSizeAnchor>
  <cdr:relSizeAnchor xmlns:cdr="http://schemas.openxmlformats.org/drawingml/2006/chartDrawing">
    <cdr:from>
      <cdr:x>0.08383</cdr:x>
      <cdr:y>0.51223</cdr:y>
    </cdr:from>
    <cdr:to>
      <cdr:x>0.25049</cdr:x>
      <cdr:y>0.84556</cdr:y>
    </cdr:to>
    <cdr:sp macro="" textlink="">
      <cdr:nvSpPr>
        <cdr:cNvPr id="10" name="TextBox 9"/>
        <cdr:cNvSpPr txBox="1"/>
      </cdr:nvSpPr>
      <cdr:spPr bwMode="auto">
        <a:xfrm xmlns:a="http://schemas.openxmlformats.org/drawingml/2006/main">
          <a:off x="670739" y="1576718"/>
          <a:ext cx="1333447" cy="102604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0" tIns="0" rIns="0" rtlCol="0">
          <a:prstTxWarp prst="textNoShape">
            <a:avLst/>
          </a:prstTxWarp>
        </a:bodyPr>
        <a:lstStyle xmlns:a="http://schemas.openxmlformats.org/drawingml/2006/main"/>
        <a:p xmlns:a="http://schemas.openxmlformats.org/drawingml/2006/main">
          <a:pPr eaLnBrk="0" hangingPunct="0"/>
          <a:r>
            <a:rPr lang="en-US" sz="1200" i="0" dirty="0" smtClean="0">
              <a:solidFill>
                <a:sysClr val="windowText" lastClr="000000"/>
              </a:solidFill>
              <a:latin typeface="+mn-lt"/>
              <a:ea typeface="Times New Roman" charset="0"/>
              <a:cs typeface="Times New Roman" charset="0"/>
            </a:rPr>
            <a:t>net</a:t>
          </a:r>
          <a:r>
            <a:rPr lang="en-US" sz="1200" i="0" baseline="0" dirty="0" smtClean="0">
              <a:solidFill>
                <a:sysClr val="windowText" lastClr="000000"/>
              </a:solidFill>
              <a:latin typeface="+mn-lt"/>
              <a:ea typeface="Times New Roman" charset="0"/>
              <a:cs typeface="Times New Roman" charset="0"/>
            </a:rPr>
            <a:t> imports</a:t>
          </a:r>
        </a:p>
        <a:p xmlns:a="http://schemas.openxmlformats.org/drawingml/2006/main">
          <a:pPr eaLnBrk="0" hangingPunct="0"/>
          <a:endParaRPr lang="en-US" sz="1200" i="0" baseline="0" dirty="0" smtClean="0">
            <a:solidFill>
              <a:sysClr val="windowText" lastClr="000000"/>
            </a:solidFill>
            <a:latin typeface="+mn-lt"/>
            <a:ea typeface="Times New Roman" charset="0"/>
            <a:cs typeface="Times New Roman" charset="0"/>
          </a:endParaRPr>
        </a:p>
        <a:p xmlns:a="http://schemas.openxmlformats.org/drawingml/2006/main">
          <a:pPr eaLnBrk="0" hangingPunct="0"/>
          <a:endParaRPr lang="en-US" sz="1200" i="0" baseline="0" dirty="0" smtClean="0">
            <a:solidFill>
              <a:sysClr val="windowText" lastClr="000000"/>
            </a:solidFill>
            <a:latin typeface="+mn-lt"/>
            <a:ea typeface="Times New Roman" charset="0"/>
            <a:cs typeface="Times New Roman" charset="0"/>
          </a:endParaRP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net exports</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0.26832</cdr:x>
      <cdr:y>0.02444</cdr:y>
    </cdr:from>
    <cdr:to>
      <cdr:x>0.41036</cdr:x>
      <cdr:y>0.90982</cdr:y>
    </cdr:to>
    <cdr:grpSp>
      <cdr:nvGrpSpPr>
        <cdr:cNvPr id="12" name="Group 11"/>
        <cdr:cNvGrpSpPr/>
      </cdr:nvGrpSpPr>
      <cdr:grpSpPr>
        <a:xfrm xmlns:a="http://schemas.openxmlformats.org/drawingml/2006/main">
          <a:off x="2146828" y="75230"/>
          <a:ext cx="1136462" cy="2725344"/>
          <a:chOff x="1787196" y="578988"/>
          <a:chExt cx="1233427" cy="3549531"/>
        </a:xfrm>
      </cdr:grpSpPr>
      <cdr:cxnSp macro="">
        <cdr:nvCxnSpPr>
          <cdr:cNvPr id="13" name="Straight Connector 12"/>
          <cdr:cNvCxnSpPr/>
        </cdr:nvCxnSpPr>
        <cdr:spPr bwMode="auto">
          <a:xfrm xmlns:a="http://schemas.openxmlformats.org/drawingml/2006/main" flipH="1" flipV="1">
            <a:off x="2380502" y="814605"/>
            <a:ext cx="0" cy="3313914"/>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14" name="TextBox 1"/>
          <cdr:cNvSpPr txBox="1"/>
        </cdr:nvSpPr>
        <cdr:spPr bwMode="auto">
          <a:xfrm xmlns:a="http://schemas.openxmlformats.org/drawingml/2006/main">
            <a:off x="1787196" y="578988"/>
            <a:ext cx="1233427" cy="67426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drawings/drawing21.xml><?xml version="1.0" encoding="utf-8"?>
<c:userShapes xmlns:c="http://schemas.openxmlformats.org/drawingml/2006/chart">
  <cdr:relSizeAnchor xmlns:cdr="http://schemas.openxmlformats.org/drawingml/2006/chartDrawing">
    <cdr:from>
      <cdr:x>0</cdr:x>
      <cdr:y>0</cdr:y>
    </cdr:from>
    <cdr:to>
      <cdr:x>0.6632</cdr:x>
      <cdr:y>0.18403</cdr:y>
    </cdr:to>
    <cdr:sp macro="" textlink="">
      <cdr:nvSpPr>
        <cdr:cNvPr id="2" name="TextBox 1"/>
        <cdr:cNvSpPr txBox="1"/>
      </cdr:nvSpPr>
      <cdr:spPr bwMode="auto">
        <a:xfrm xmlns:a="http://schemas.openxmlformats.org/drawingml/2006/main">
          <a:off x="0" y="0"/>
          <a:ext cx="1819291" cy="50483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dirty="0" smtClean="0">
              <a:solidFill>
                <a:sysClr val="windowText" lastClr="000000"/>
              </a:solidFill>
              <a:latin typeface="+mn-lt"/>
              <a:ea typeface="Times New Roman" charset="0"/>
              <a:cs typeface="Times New Roman" charset="0"/>
            </a:rPr>
            <a:t>Light-duty</a:t>
          </a:r>
          <a:r>
            <a:rPr lang="en-US" sz="1200" i="0" baseline="0" dirty="0" smtClean="0">
              <a:solidFill>
                <a:sysClr val="windowText" lastClr="000000"/>
              </a:solidFill>
              <a:latin typeface="+mn-lt"/>
              <a:ea typeface="Times New Roman" charset="0"/>
              <a:cs typeface="Times New Roman" charset="0"/>
            </a:rPr>
            <a:t> stock fleet fuel economy</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miles per gallon</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0.81347</cdr:x>
      <cdr:y>0.14788</cdr:y>
    </cdr:from>
    <cdr:to>
      <cdr:x>0.96074</cdr:x>
      <cdr:y>0.55433</cdr:y>
    </cdr:to>
    <cdr:sp macro="" textlink="">
      <cdr:nvSpPr>
        <cdr:cNvPr id="3" name="TextBox 2"/>
        <cdr:cNvSpPr txBox="1"/>
      </cdr:nvSpPr>
      <cdr:spPr bwMode="auto">
        <a:xfrm xmlns:a="http://schemas.openxmlformats.org/drawingml/2006/main">
          <a:off x="3198738" y="517176"/>
          <a:ext cx="579101" cy="142145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0" tIns="0" rIns="0" rtlCol="0">
          <a:prstTxWarp prst="textNoShape">
            <a:avLst/>
          </a:prstTxWarp>
        </a:bodyPr>
        <a:lstStyle xmlns:a="http://schemas.openxmlformats.org/drawingml/2006/main"/>
        <a:p xmlns:a="http://schemas.openxmlformats.org/drawingml/2006/main">
          <a:pPr eaLnBrk="0" hangingPunct="0"/>
          <a:endParaRPr lang="en-US" sz="1200" b="0" i="0" dirty="0" smtClean="0">
            <a:solidFill>
              <a:schemeClr val="accent1">
                <a:lumMod val="60000"/>
                <a:lumOff val="40000"/>
              </a:schemeClr>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1">
                  <a:lumMod val="60000"/>
                  <a:lumOff val="40000"/>
                </a:schemeClr>
              </a:solidFill>
              <a:latin typeface="+mn-lt"/>
              <a:ea typeface="Times New Roman" charset="0"/>
              <a:cs typeface="Times New Roman" charset="0"/>
            </a:rPr>
            <a:t>car</a:t>
          </a:r>
          <a:endParaRPr lang="en-US" sz="1200" b="0" i="0" dirty="0" smtClean="0">
            <a:solidFill>
              <a:srgbClr val="333333"/>
            </a:solidFill>
            <a:latin typeface="+mn-lt"/>
            <a:ea typeface="Times New Roman" charset="0"/>
            <a:cs typeface="Times New Roman" charset="0"/>
          </a:endParaRPr>
        </a:p>
        <a:p xmlns:a="http://schemas.openxmlformats.org/drawingml/2006/main">
          <a:pPr eaLnBrk="0" hangingPunct="0"/>
          <a:endParaRPr lang="en-US" sz="1200" b="0" i="0" dirty="0" smtClean="0">
            <a:solidFill>
              <a:srgbClr val="333333"/>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1">
                  <a:lumMod val="75000"/>
                </a:schemeClr>
              </a:solidFill>
              <a:latin typeface="+mn-lt"/>
              <a:ea typeface="Times New Roman" charset="0"/>
              <a:cs typeface="Times New Roman" charset="0"/>
            </a:rPr>
            <a:t>fleet</a:t>
          </a:r>
        </a:p>
        <a:p xmlns:a="http://schemas.openxmlformats.org/drawingml/2006/main">
          <a:pPr eaLnBrk="0" hangingPunct="0"/>
          <a:r>
            <a:rPr lang="en-US" sz="1200" b="0" i="0" dirty="0" smtClean="0">
              <a:solidFill>
                <a:schemeClr val="accent1">
                  <a:lumMod val="75000"/>
                </a:schemeClr>
              </a:solidFill>
              <a:latin typeface="+mn-lt"/>
              <a:ea typeface="Times New Roman" charset="0"/>
              <a:cs typeface="Times New Roman" charset="0"/>
            </a:rPr>
            <a:t>average</a:t>
          </a:r>
        </a:p>
        <a:p xmlns:a="http://schemas.openxmlformats.org/drawingml/2006/main">
          <a:pPr eaLnBrk="0" hangingPunct="0"/>
          <a:endParaRPr lang="en-US" sz="1200" b="0" i="0" dirty="0" smtClean="0">
            <a:solidFill>
              <a:srgbClr val="333333"/>
            </a:solidFill>
            <a:latin typeface="+mn-lt"/>
            <a:ea typeface="Times New Roman" charset="0"/>
            <a:cs typeface="Times New Roman" charset="0"/>
          </a:endParaRPr>
        </a:p>
        <a:p xmlns:a="http://schemas.openxmlformats.org/drawingml/2006/main">
          <a:pPr eaLnBrk="0" hangingPunct="0"/>
          <a:r>
            <a:rPr lang="en-US" sz="1200" b="0" i="0" dirty="0" smtClean="0">
              <a:solidFill>
                <a:schemeClr val="tx2"/>
              </a:solidFill>
              <a:latin typeface="+mn-lt"/>
              <a:ea typeface="Times New Roman" charset="0"/>
              <a:cs typeface="Times New Roman" charset="0"/>
            </a:rPr>
            <a:t>truck</a:t>
          </a:r>
        </a:p>
      </cdr:txBody>
    </cdr:sp>
  </cdr:relSizeAnchor>
  <cdr:relSizeAnchor xmlns:cdr="http://schemas.openxmlformats.org/drawingml/2006/chartDrawing">
    <cdr:from>
      <cdr:x>0.22748</cdr:x>
      <cdr:y>0.10692</cdr:y>
    </cdr:from>
    <cdr:to>
      <cdr:x>0.46378</cdr:x>
      <cdr:y>0.9072</cdr:y>
    </cdr:to>
    <cdr:grpSp>
      <cdr:nvGrpSpPr>
        <cdr:cNvPr id="4" name="Group 3"/>
        <cdr:cNvGrpSpPr/>
      </cdr:nvGrpSpPr>
      <cdr:grpSpPr>
        <a:xfrm xmlns:a="http://schemas.openxmlformats.org/drawingml/2006/main">
          <a:off x="894506" y="373927"/>
          <a:ext cx="929187" cy="2798790"/>
          <a:chOff x="-240604" y="24022"/>
          <a:chExt cx="909594" cy="2137581"/>
        </a:xfrm>
      </cdr:grpSpPr>
      <cdr:cxnSp macro="">
        <cdr:nvCxnSpPr>
          <cdr:cNvPr id="5" name="Straight Connector 4"/>
          <cdr:cNvCxnSpPr/>
        </cdr:nvCxnSpPr>
        <cdr:spPr bwMode="auto">
          <a:xfrm xmlns:a="http://schemas.openxmlformats.org/drawingml/2006/main" flipV="1">
            <a:off x="302665" y="188097"/>
            <a:ext cx="1602" cy="1973506"/>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6" name="TextBox 1"/>
          <cdr:cNvSpPr txBox="1"/>
        </cdr:nvSpPr>
        <cdr:spPr bwMode="auto">
          <a:xfrm xmlns:a="http://schemas.openxmlformats.org/drawingml/2006/main">
            <a:off x="-240604" y="24022"/>
            <a:ext cx="909594" cy="344252"/>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drawings/drawing22.xml><?xml version="1.0" encoding="utf-8"?>
<c:userShapes xmlns:c="http://schemas.openxmlformats.org/drawingml/2006/chart">
  <cdr:relSizeAnchor xmlns:cdr="http://schemas.openxmlformats.org/drawingml/2006/chartDrawing">
    <cdr:from>
      <cdr:x>0.03104</cdr:x>
      <cdr:y>0</cdr:y>
    </cdr:from>
    <cdr:to>
      <cdr:x>0.79493</cdr:x>
      <cdr:y>0.17708</cdr:y>
    </cdr:to>
    <cdr:sp macro="" textlink="">
      <cdr:nvSpPr>
        <cdr:cNvPr id="2" name="TextBox 1"/>
        <cdr:cNvSpPr txBox="1"/>
      </cdr:nvSpPr>
      <cdr:spPr bwMode="auto">
        <a:xfrm xmlns:a="http://schemas.openxmlformats.org/drawingml/2006/main">
          <a:off x="124858" y="0"/>
          <a:ext cx="3072919" cy="61929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dirty="0" smtClean="0">
              <a:solidFill>
                <a:sysClr val="windowText" lastClr="000000"/>
              </a:solidFill>
              <a:latin typeface="+mn-lt"/>
              <a:ea typeface="Times New Roman" charset="0"/>
              <a:cs typeface="Times New Roman" charset="0"/>
            </a:rPr>
            <a:t>Light-duty</a:t>
          </a:r>
          <a:r>
            <a:rPr lang="en-US" sz="1200" i="0" baseline="0" dirty="0" smtClean="0">
              <a:solidFill>
                <a:sysClr val="windowText" lastClr="000000"/>
              </a:solidFill>
              <a:latin typeface="+mn-lt"/>
              <a:ea typeface="Times New Roman" charset="0"/>
              <a:cs typeface="Times New Roman" charset="0"/>
            </a:rPr>
            <a:t> vehicle sales shares</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percent</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0.73611</cdr:x>
      <cdr:y>0.25463</cdr:y>
    </cdr:from>
    <cdr:to>
      <cdr:x>0.88889</cdr:x>
      <cdr:y>0.68403</cdr:y>
    </cdr:to>
    <cdr:sp macro="" textlink="">
      <cdr:nvSpPr>
        <cdr:cNvPr id="3" name="TextBox 1"/>
        <cdr:cNvSpPr txBox="1"/>
      </cdr:nvSpPr>
      <cdr:spPr bwMode="auto">
        <a:xfrm xmlns:a="http://schemas.openxmlformats.org/drawingml/2006/main">
          <a:off x="2019294" y="698500"/>
          <a:ext cx="419106" cy="117792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tx2"/>
              </a:solidFill>
              <a:latin typeface="+mn-lt"/>
              <a:ea typeface="Times New Roman" charset="0"/>
              <a:cs typeface="Times New Roman" charset="0"/>
            </a:rPr>
            <a:t>truck</a:t>
          </a:r>
        </a:p>
        <a:p xmlns:a="http://schemas.openxmlformats.org/drawingml/2006/main">
          <a:pPr eaLnBrk="0" hangingPunct="0"/>
          <a:endParaRPr lang="en-US" sz="1200" b="0" i="0" dirty="0" smtClean="0">
            <a:solidFill>
              <a:schemeClr val="accent4"/>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4"/>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4"/>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4"/>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4"/>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4"/>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1">
                  <a:lumMod val="60000"/>
                  <a:lumOff val="40000"/>
                </a:schemeClr>
              </a:solidFill>
              <a:latin typeface="+mn-lt"/>
              <a:ea typeface="Times New Roman" charset="0"/>
              <a:cs typeface="Times New Roman" charset="0"/>
            </a:rPr>
            <a:t>car</a:t>
          </a:r>
        </a:p>
      </cdr:txBody>
    </cdr:sp>
  </cdr:relSizeAnchor>
  <cdr:relSizeAnchor xmlns:cdr="http://schemas.openxmlformats.org/drawingml/2006/chartDrawing">
    <cdr:from>
      <cdr:x>0</cdr:x>
      <cdr:y>0.82769</cdr:y>
    </cdr:from>
    <cdr:to>
      <cdr:x>0.10764</cdr:x>
      <cdr:y>0.94136</cdr:y>
    </cdr:to>
    <cdr:sp macro="" textlink="">
      <cdr:nvSpPr>
        <cdr:cNvPr id="4" name="TextBox 1"/>
        <cdr:cNvSpPr txBox="1"/>
      </cdr:nvSpPr>
      <cdr:spPr bwMode="auto">
        <a:xfrm xmlns:a="http://schemas.openxmlformats.org/drawingml/2006/main">
          <a:off x="0" y="2894634"/>
          <a:ext cx="433006" cy="397564"/>
        </a:xfrm>
        <a:prstGeom xmlns:a="http://schemas.openxmlformats.org/drawingml/2006/main" prst="rect">
          <a:avLst/>
        </a:prstGeom>
        <a:solidFill xmlns:a="http://schemas.openxmlformats.org/drawingml/2006/main">
          <a:schemeClr val="bg1"/>
        </a:solidFill>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eaLnBrk="0" hangingPunct="0"/>
          <a:endParaRPr lang="en-US" sz="1200" b="0" i="0" dirty="0" smtClean="0">
            <a:solidFill>
              <a:sysClr val="windowText" lastClr="000000"/>
            </a:solidFill>
            <a:latin typeface="+mn-lt"/>
            <a:ea typeface="Times New Roman" charset="0"/>
            <a:cs typeface="Times New Roman" charset="0"/>
          </a:endParaRPr>
        </a:p>
        <a:p xmlns:a="http://schemas.openxmlformats.org/drawingml/2006/main">
          <a:pPr algn="r" eaLnBrk="0" hangingPunct="0"/>
          <a:r>
            <a:rPr lang="en-US" sz="1200" b="0" i="0" dirty="0" smtClean="0">
              <a:solidFill>
                <a:sysClr val="windowText" lastClr="000000"/>
              </a:solidFill>
              <a:latin typeface="+mn-lt"/>
              <a:ea typeface="Times New Roman" charset="0"/>
              <a:cs typeface="Times New Roman" charset="0"/>
            </a:rPr>
            <a:t>0%</a:t>
          </a:r>
        </a:p>
        <a:p xmlns:a="http://schemas.openxmlformats.org/drawingml/2006/main">
          <a:pPr algn="r" eaLnBrk="0" hangingPunct="0"/>
          <a:endParaRPr lang="en-US" sz="1200" b="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0.3156</cdr:x>
      <cdr:y>0.09914</cdr:y>
    </cdr:from>
    <cdr:to>
      <cdr:x>0.72569</cdr:x>
      <cdr:y>0.92147</cdr:y>
    </cdr:to>
    <cdr:grpSp>
      <cdr:nvGrpSpPr>
        <cdr:cNvPr id="5" name="Group 4"/>
        <cdr:cNvGrpSpPr/>
      </cdr:nvGrpSpPr>
      <cdr:grpSpPr>
        <a:xfrm xmlns:a="http://schemas.openxmlformats.org/drawingml/2006/main">
          <a:off x="1269572" y="346719"/>
          <a:ext cx="1649679" cy="2875904"/>
          <a:chOff x="43435" y="2093"/>
          <a:chExt cx="1124949" cy="2255809"/>
        </a:xfrm>
      </cdr:grpSpPr>
      <cdr:cxnSp macro="">
        <cdr:nvCxnSpPr>
          <cdr:cNvPr id="6" name="Straight Connector 5"/>
          <cdr:cNvCxnSpPr/>
        </cdr:nvCxnSpPr>
        <cdr:spPr bwMode="auto">
          <a:xfrm xmlns:a="http://schemas.openxmlformats.org/drawingml/2006/main" flipH="1" flipV="1">
            <a:off x="415924" y="158749"/>
            <a:ext cx="0" cy="2099153"/>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7" name="TextBox 1"/>
          <cdr:cNvSpPr txBox="1"/>
        </cdr:nvSpPr>
        <cdr:spPr bwMode="auto">
          <a:xfrm xmlns:a="http://schemas.openxmlformats.org/drawingml/2006/main">
            <a:off x="43435" y="2093"/>
            <a:ext cx="1124949" cy="36618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drawings/drawing23.xml><?xml version="1.0" encoding="utf-8"?>
<c:userShapes xmlns:c="http://schemas.openxmlformats.org/drawingml/2006/chart">
  <cdr:relSizeAnchor xmlns:cdr="http://schemas.openxmlformats.org/drawingml/2006/chartDrawing">
    <cdr:from>
      <cdr:x>0.26551</cdr:x>
      <cdr:y>0.20057</cdr:y>
    </cdr:from>
    <cdr:to>
      <cdr:x>0.66076</cdr:x>
      <cdr:y>0.91455</cdr:y>
    </cdr:to>
    <cdr:grpSp>
      <cdr:nvGrpSpPr>
        <cdr:cNvPr id="5" name="Group 4"/>
        <cdr:cNvGrpSpPr/>
      </cdr:nvGrpSpPr>
      <cdr:grpSpPr>
        <a:xfrm xmlns:a="http://schemas.openxmlformats.org/drawingml/2006/main">
          <a:off x="678231" y="675576"/>
          <a:ext cx="1009644" cy="2404884"/>
          <a:chOff x="1838520" y="565380"/>
          <a:chExt cx="566820" cy="1870851"/>
        </a:xfrm>
      </cdr:grpSpPr>
      <cdr:cxnSp macro="">
        <cdr:nvCxnSpPr>
          <cdr:cNvPr id="3" name="Straight Connector 2"/>
          <cdr:cNvCxnSpPr/>
        </cdr:nvCxnSpPr>
        <cdr:spPr bwMode="auto">
          <a:xfrm xmlns:a="http://schemas.openxmlformats.org/drawingml/2006/main" flipV="1">
            <a:off x="2139835" y="703791"/>
            <a:ext cx="0" cy="1732440"/>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4" name="TextBox 1"/>
          <cdr:cNvSpPr txBox="1"/>
        </cdr:nvSpPr>
        <cdr:spPr bwMode="auto">
          <a:xfrm xmlns:a="http://schemas.openxmlformats.org/drawingml/2006/main">
            <a:off x="1838520" y="565380"/>
            <a:ext cx="566820" cy="35042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endParaRPr lang="en-US" sz="400" b="0" i="0" dirty="0" smtClean="0">
              <a:solidFill>
                <a:schemeClr val="bg2"/>
              </a:solidFill>
              <a:latin typeface="+mn-lt"/>
              <a:ea typeface="Times New Roman" charset="0"/>
              <a:cs typeface="Times New Roman" charset="0"/>
            </a:endParaRP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dr:relSizeAnchor xmlns:cdr="http://schemas.openxmlformats.org/drawingml/2006/chartDrawing">
    <cdr:from>
      <cdr:x>0</cdr:x>
      <cdr:y>0</cdr:y>
    </cdr:from>
    <cdr:to>
      <cdr:x>1</cdr:x>
      <cdr:y>0.1339</cdr:y>
    </cdr:to>
    <cdr:sp macro="" textlink="">
      <cdr:nvSpPr>
        <cdr:cNvPr id="6" name="TextBox 1"/>
        <cdr:cNvSpPr txBox="1"/>
      </cdr:nvSpPr>
      <cdr:spPr bwMode="auto">
        <a:xfrm xmlns:a="http://schemas.openxmlformats.org/drawingml/2006/main">
          <a:off x="0" y="0"/>
          <a:ext cx="2743200" cy="601339"/>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eaLnBrk="0" hangingPunct="0"/>
          <a:endParaRPr lang="en-US" sz="1200" b="1" i="0" baseline="0" dirty="0">
            <a:solidFill>
              <a:schemeClr val="accent2"/>
            </a:solidFill>
            <a:latin typeface="+mn-lt"/>
            <a:ea typeface="Times New Roman" charset="0"/>
            <a:cs typeface="Times New Roman" charset="0"/>
          </a:endParaRPr>
        </a:p>
        <a:p xmlns:a="http://schemas.openxmlformats.org/drawingml/2006/main">
          <a:pPr algn="l" eaLnBrk="0" hangingPunct="0"/>
          <a:r>
            <a:rPr lang="en-US" sz="1200" b="1" i="0" baseline="0" dirty="0">
              <a:solidFill>
                <a:schemeClr val="accent2"/>
              </a:solidFill>
              <a:latin typeface="+mn-lt"/>
              <a:ea typeface="Times New Roman" charset="0"/>
              <a:cs typeface="Times New Roman" charset="0"/>
            </a:rPr>
            <a:t>travel indicator</a:t>
          </a:r>
        </a:p>
        <a:p xmlns:a="http://schemas.openxmlformats.org/drawingml/2006/main">
          <a:pPr eaLnBrk="0" hangingPunct="0"/>
          <a:r>
            <a:rPr lang="en-US" sz="1200" b="0" i="0" baseline="0" dirty="0">
              <a:solidFill>
                <a:sysClr val="windowText" lastClr="000000"/>
              </a:solidFill>
              <a:latin typeface="+mn-lt"/>
              <a:ea typeface="Times New Roman" charset="0"/>
              <a:cs typeface="Times New Roman" charset="0"/>
            </a:rPr>
            <a:t>billion vehicle-miles traveled</a:t>
          </a:r>
          <a:endParaRPr lang="en-US" sz="1200" b="0" i="0" dirty="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cdr:x>
      <cdr:y>0.01131</cdr:y>
    </cdr:from>
    <cdr:to>
      <cdr:x>2.3695E-5</cdr:x>
      <cdr:y>0.05757</cdr:y>
    </cdr:to>
    <cdr:sp macro="" textlink="">
      <cdr:nvSpPr>
        <cdr:cNvPr id="7" name="TextBox 2"/>
        <cdr:cNvSpPr txBox="1"/>
      </cdr:nvSpPr>
      <cdr:spPr bwMode="auto">
        <a:xfrm xmlns:a="http://schemas.openxmlformats.org/drawingml/2006/main">
          <a:off x="0" y="50794"/>
          <a:ext cx="65" cy="207749"/>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nchor="t">
          <a:prstTxWarp prst="textNoShape">
            <a:avLst/>
          </a:prstTxWarp>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050" i="1" dirty="0" smtClean="0">
            <a:solidFill>
              <a:srgbClr val="333333"/>
            </a:solidFill>
            <a:latin typeface="Times New Roman" charset="0"/>
            <a:ea typeface="Times New Roman" charset="0"/>
            <a:cs typeface="Times New Roman" charset="0"/>
          </a:endParaRPr>
        </a:p>
      </cdr:txBody>
    </cdr:sp>
  </cdr:relSizeAnchor>
</c:userShapes>
</file>

<file path=ppt/drawings/drawing24.xml><?xml version="1.0" encoding="utf-8"?>
<c:userShapes xmlns:c="http://schemas.openxmlformats.org/drawingml/2006/chart">
  <cdr:relSizeAnchor xmlns:cdr="http://schemas.openxmlformats.org/drawingml/2006/chartDrawing">
    <cdr:from>
      <cdr:x>0.27239</cdr:x>
      <cdr:y>0.18575</cdr:y>
    </cdr:from>
    <cdr:to>
      <cdr:x>0.77482</cdr:x>
      <cdr:y>0.91386</cdr:y>
    </cdr:to>
    <cdr:grpSp>
      <cdr:nvGrpSpPr>
        <cdr:cNvPr id="5" name="Group 4"/>
        <cdr:cNvGrpSpPr/>
      </cdr:nvGrpSpPr>
      <cdr:grpSpPr>
        <a:xfrm xmlns:a="http://schemas.openxmlformats.org/drawingml/2006/main">
          <a:off x="729284" y="625658"/>
          <a:ext cx="1345183" cy="2452477"/>
          <a:chOff x="1903920" y="491846"/>
          <a:chExt cx="639210" cy="1899438"/>
        </a:xfrm>
      </cdr:grpSpPr>
      <cdr:cxnSp macro="">
        <cdr:nvCxnSpPr>
          <cdr:cNvPr id="3" name="Straight Connector 2"/>
          <cdr:cNvCxnSpPr/>
        </cdr:nvCxnSpPr>
        <cdr:spPr bwMode="auto">
          <a:xfrm xmlns:a="http://schemas.openxmlformats.org/drawingml/2006/main" flipH="1" flipV="1">
            <a:off x="2141600" y="608651"/>
            <a:ext cx="0" cy="1782633"/>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4" name="TextBox 1"/>
          <cdr:cNvSpPr txBox="1"/>
        </cdr:nvSpPr>
        <cdr:spPr bwMode="auto">
          <a:xfrm xmlns:a="http://schemas.openxmlformats.org/drawingml/2006/main">
            <a:off x="1903920" y="491846"/>
            <a:ext cx="639210" cy="35661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100" b="0" i="0" dirty="0" smtClean="0">
                <a:solidFill>
                  <a:schemeClr val="bg2"/>
                </a:solidFill>
                <a:latin typeface="+mn-lt"/>
                <a:ea typeface="Times New Roman" charset="0"/>
                <a:cs typeface="Times New Roman" charset="0"/>
              </a:rPr>
              <a:t>         2016</a:t>
            </a:r>
          </a:p>
          <a:p xmlns:a="http://schemas.openxmlformats.org/drawingml/2006/main">
            <a:pPr eaLnBrk="0" hangingPunct="0"/>
            <a:endParaRPr lang="en-US" sz="300" b="0" i="0" dirty="0" smtClean="0">
              <a:solidFill>
                <a:schemeClr val="bg2"/>
              </a:solidFill>
              <a:latin typeface="+mn-lt"/>
              <a:ea typeface="Times New Roman" charset="0"/>
              <a:cs typeface="Times New Roman" charset="0"/>
            </a:endParaRPr>
          </a:p>
          <a:p xmlns:a="http://schemas.openxmlformats.org/drawingml/2006/main">
            <a:pPr eaLnBrk="0" hangingPunct="0"/>
            <a:r>
              <a:rPr lang="en-US" sz="1100" b="0" i="0" dirty="0" smtClean="0">
                <a:solidFill>
                  <a:schemeClr val="bg2"/>
                </a:solidFill>
                <a:latin typeface="+mn-lt"/>
                <a:ea typeface="Times New Roman" charset="0"/>
                <a:cs typeface="Times New Roman" charset="0"/>
              </a:rPr>
              <a:t>history</a:t>
            </a:r>
            <a:r>
              <a:rPr lang="en-US" sz="1100" b="0" i="0" baseline="0" dirty="0" smtClean="0">
                <a:solidFill>
                  <a:schemeClr val="bg2"/>
                </a:solidFill>
                <a:latin typeface="+mn-lt"/>
                <a:ea typeface="Times New Roman" charset="0"/>
                <a:cs typeface="Times New Roman" charset="0"/>
              </a:rPr>
              <a:t>     projections</a:t>
            </a:r>
            <a:endParaRPr lang="en-US" sz="1100" b="0" i="0" dirty="0" smtClean="0">
              <a:solidFill>
                <a:schemeClr val="bg2"/>
              </a:solidFill>
              <a:latin typeface="+mn-lt"/>
              <a:ea typeface="Times New Roman" charset="0"/>
              <a:cs typeface="Times New Roman" charset="0"/>
            </a:endParaRPr>
          </a:p>
        </cdr:txBody>
      </cdr:sp>
    </cdr:grpSp>
  </cdr:relSizeAnchor>
  <cdr:relSizeAnchor xmlns:cdr="http://schemas.openxmlformats.org/drawingml/2006/chartDrawing">
    <cdr:from>
      <cdr:x>0</cdr:x>
      <cdr:y>0</cdr:y>
    </cdr:from>
    <cdr:to>
      <cdr:x>1</cdr:x>
      <cdr:y>0.18403</cdr:y>
    </cdr:to>
    <cdr:sp macro="" textlink="">
      <cdr:nvSpPr>
        <cdr:cNvPr id="6" name="TextBox 1"/>
        <cdr:cNvSpPr txBox="1"/>
      </cdr:nvSpPr>
      <cdr:spPr bwMode="auto">
        <a:xfrm xmlns:a="http://schemas.openxmlformats.org/drawingml/2006/main">
          <a:off x="0" y="-1266825"/>
          <a:ext cx="2057400" cy="61986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200" b="1" i="0" dirty="0">
            <a:solidFill>
              <a:sysClr val="windowText" lastClr="000000"/>
            </a:solidFill>
            <a:latin typeface="+mn-lt"/>
            <a:ea typeface="Times New Roman" charset="0"/>
            <a:cs typeface="Times New Roman" charset="0"/>
          </a:endParaRPr>
        </a:p>
        <a:p xmlns:a="http://schemas.openxmlformats.org/drawingml/2006/main">
          <a:pPr algn="l" eaLnBrk="0" hangingPunct="0"/>
          <a:r>
            <a:rPr lang="en-US" sz="1200" b="1" i="0" baseline="0" dirty="0">
              <a:solidFill>
                <a:schemeClr val="accent2">
                  <a:lumMod val="75000"/>
                </a:schemeClr>
              </a:solidFill>
              <a:latin typeface="+mn-lt"/>
              <a:ea typeface="Times New Roman" charset="0"/>
              <a:cs typeface="Times New Roman" charset="0"/>
            </a:rPr>
            <a:t>stock fuel economy</a:t>
          </a:r>
        </a:p>
        <a:p xmlns:a="http://schemas.openxmlformats.org/drawingml/2006/main">
          <a:pPr eaLnBrk="0" hangingPunct="0"/>
          <a:r>
            <a:rPr lang="en-US" sz="1200" b="0" i="0" baseline="0" dirty="0">
              <a:solidFill>
                <a:sysClr val="windowText" lastClr="000000"/>
              </a:solidFill>
              <a:latin typeface="+mn-lt"/>
              <a:ea typeface="Times New Roman" charset="0"/>
              <a:cs typeface="Times New Roman" charset="0"/>
            </a:rPr>
            <a:t>miles per gallon</a:t>
          </a:r>
          <a:endParaRPr lang="en-US" sz="1200" b="0" i="0" dirty="0">
            <a:solidFill>
              <a:sysClr val="windowText" lastClr="000000"/>
            </a:solidFill>
            <a:latin typeface="+mn-lt"/>
            <a:ea typeface="Times New Roman" charset="0"/>
            <a:cs typeface="Times New Roman" charset="0"/>
          </a:endParaRPr>
        </a:p>
      </cdr:txBody>
    </cdr:sp>
  </cdr:relSizeAnchor>
</c:userShapes>
</file>

<file path=ppt/drawings/drawing25.xml><?xml version="1.0" encoding="utf-8"?>
<c:userShapes xmlns:c="http://schemas.openxmlformats.org/drawingml/2006/chart">
  <cdr:relSizeAnchor xmlns:cdr="http://schemas.openxmlformats.org/drawingml/2006/chartDrawing">
    <cdr:from>
      <cdr:x>0.23635</cdr:x>
      <cdr:y>0.18099</cdr:y>
    </cdr:from>
    <cdr:to>
      <cdr:x>0.72567</cdr:x>
      <cdr:y>0.9114</cdr:y>
    </cdr:to>
    <cdr:grpSp>
      <cdr:nvGrpSpPr>
        <cdr:cNvPr id="5" name="Group 4"/>
        <cdr:cNvGrpSpPr/>
      </cdr:nvGrpSpPr>
      <cdr:grpSpPr>
        <a:xfrm xmlns:a="http://schemas.openxmlformats.org/drawingml/2006/main">
          <a:off x="606294" y="609625"/>
          <a:ext cx="1255222" cy="2460224"/>
          <a:chOff x="1886832" y="485900"/>
          <a:chExt cx="625243" cy="1905384"/>
        </a:xfrm>
      </cdr:grpSpPr>
      <cdr:cxnSp macro="">
        <cdr:nvCxnSpPr>
          <cdr:cNvPr id="3" name="Straight Connector 2"/>
          <cdr:cNvCxnSpPr/>
        </cdr:nvCxnSpPr>
        <cdr:spPr bwMode="auto">
          <a:xfrm xmlns:a="http://schemas.openxmlformats.org/drawingml/2006/main" flipH="1" flipV="1">
            <a:off x="2142312" y="609710"/>
            <a:ext cx="0" cy="1781574"/>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4" name="TextBox 1"/>
          <cdr:cNvSpPr txBox="1"/>
        </cdr:nvSpPr>
        <cdr:spPr bwMode="auto">
          <a:xfrm xmlns:a="http://schemas.openxmlformats.org/drawingml/2006/main">
            <a:off x="1886832" y="485900"/>
            <a:ext cx="625243" cy="35529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100" b="0" i="0" dirty="0" smtClean="0">
                <a:solidFill>
                  <a:schemeClr val="bg2"/>
                </a:solidFill>
                <a:latin typeface="+mn-lt"/>
                <a:ea typeface="Times New Roman" charset="0"/>
                <a:cs typeface="Times New Roman" charset="0"/>
              </a:rPr>
              <a:t>         2016</a:t>
            </a:r>
          </a:p>
          <a:p xmlns:a="http://schemas.openxmlformats.org/drawingml/2006/main">
            <a:pPr eaLnBrk="0" hangingPunct="0"/>
            <a:endParaRPr lang="en-US" sz="300" b="0" i="0" dirty="0" smtClean="0">
              <a:solidFill>
                <a:schemeClr val="bg2"/>
              </a:solidFill>
              <a:latin typeface="+mn-lt"/>
              <a:ea typeface="Times New Roman" charset="0"/>
              <a:cs typeface="Times New Roman" charset="0"/>
            </a:endParaRPr>
          </a:p>
          <a:p xmlns:a="http://schemas.openxmlformats.org/drawingml/2006/main">
            <a:pPr eaLnBrk="0" hangingPunct="0"/>
            <a:r>
              <a:rPr lang="en-US" sz="1100" b="0" i="0" dirty="0" smtClean="0">
                <a:solidFill>
                  <a:schemeClr val="bg2"/>
                </a:solidFill>
                <a:latin typeface="+mn-lt"/>
                <a:ea typeface="Times New Roman" charset="0"/>
                <a:cs typeface="Times New Roman" charset="0"/>
              </a:rPr>
              <a:t>history</a:t>
            </a:r>
            <a:r>
              <a:rPr lang="en-US" sz="1100" b="0" i="0" baseline="0" dirty="0" smtClean="0">
                <a:solidFill>
                  <a:schemeClr val="bg2"/>
                </a:solidFill>
                <a:latin typeface="+mn-lt"/>
                <a:ea typeface="Times New Roman" charset="0"/>
                <a:cs typeface="Times New Roman" charset="0"/>
              </a:rPr>
              <a:t>     projections</a:t>
            </a:r>
            <a:endParaRPr lang="en-US" sz="1100" b="0" i="0" dirty="0" smtClean="0">
              <a:solidFill>
                <a:schemeClr val="bg2"/>
              </a:solidFill>
              <a:latin typeface="+mn-lt"/>
              <a:ea typeface="Times New Roman" charset="0"/>
              <a:cs typeface="Times New Roman" charset="0"/>
            </a:endParaRPr>
          </a:p>
        </cdr:txBody>
      </cdr:sp>
    </cdr:grpSp>
  </cdr:relSizeAnchor>
  <cdr:relSizeAnchor xmlns:cdr="http://schemas.openxmlformats.org/drawingml/2006/chartDrawing">
    <cdr:from>
      <cdr:x>0</cdr:x>
      <cdr:y>0</cdr:y>
    </cdr:from>
    <cdr:to>
      <cdr:x>1</cdr:x>
      <cdr:y>0.11176</cdr:y>
    </cdr:to>
    <cdr:sp macro="" textlink="">
      <cdr:nvSpPr>
        <cdr:cNvPr id="6" name="TextBox 1"/>
        <cdr:cNvSpPr txBox="1"/>
      </cdr:nvSpPr>
      <cdr:spPr bwMode="auto">
        <a:xfrm xmlns:a="http://schemas.openxmlformats.org/drawingml/2006/main">
          <a:off x="0" y="0"/>
          <a:ext cx="2648241" cy="37644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eaLnBrk="0" hangingPunct="0"/>
          <a:endParaRPr lang="en-US" sz="1200" b="1" i="0" baseline="0" dirty="0">
            <a:solidFill>
              <a:sysClr val="windowText" lastClr="000000"/>
            </a:solidFill>
            <a:latin typeface="+mn-lt"/>
            <a:ea typeface="Times New Roman" charset="0"/>
            <a:cs typeface="Times New Roman" charset="0"/>
          </a:endParaRPr>
        </a:p>
        <a:p xmlns:a="http://schemas.openxmlformats.org/drawingml/2006/main">
          <a:pPr algn="l" eaLnBrk="0" hangingPunct="0"/>
          <a:r>
            <a:rPr lang="en-US" sz="1200" b="1" i="0" baseline="0" dirty="0">
              <a:solidFill>
                <a:schemeClr val="accent2">
                  <a:lumMod val="50000"/>
                </a:schemeClr>
              </a:solidFill>
              <a:latin typeface="+mn-lt"/>
              <a:ea typeface="Times New Roman" charset="0"/>
              <a:cs typeface="Times New Roman" charset="0"/>
            </a:rPr>
            <a:t>energy consumption</a:t>
          </a:r>
        </a:p>
        <a:p xmlns:a="http://schemas.openxmlformats.org/drawingml/2006/main">
          <a:pPr eaLnBrk="0" hangingPunct="0"/>
          <a:r>
            <a:rPr lang="en-US" sz="1200" b="0" i="0" baseline="0" dirty="0">
              <a:solidFill>
                <a:sysClr val="windowText" lastClr="000000"/>
              </a:solidFill>
              <a:latin typeface="+mn-lt"/>
              <a:ea typeface="Times New Roman" charset="0"/>
              <a:cs typeface="Times New Roman" charset="0"/>
            </a:rPr>
            <a:t>quadrillion British thermal units</a:t>
          </a:r>
          <a:endParaRPr lang="en-US" sz="1200" b="0" i="0" dirty="0">
            <a:solidFill>
              <a:sysClr val="windowText" lastClr="000000"/>
            </a:solidFill>
            <a:latin typeface="+mn-lt"/>
            <a:ea typeface="Times New Roman" charset="0"/>
            <a:cs typeface="Times New Roman" charset="0"/>
          </a:endParaRPr>
        </a:p>
      </cdr:txBody>
    </cdr:sp>
  </cdr:relSizeAnchor>
</c:userShapes>
</file>

<file path=ppt/drawings/drawing26.xml><?xml version="1.0" encoding="utf-8"?>
<c:userShapes xmlns:c="http://schemas.openxmlformats.org/drawingml/2006/chart">
  <cdr:relSizeAnchor xmlns:cdr="http://schemas.openxmlformats.org/drawingml/2006/chartDrawing">
    <cdr:from>
      <cdr:x>0.00521</cdr:x>
      <cdr:y>0</cdr:y>
    </cdr:from>
    <cdr:to>
      <cdr:x>0.46875</cdr:x>
      <cdr:y>0.23264</cdr:y>
    </cdr:to>
    <cdr:sp macro="" textlink="">
      <cdr:nvSpPr>
        <cdr:cNvPr id="2" name="TextBox 1"/>
        <cdr:cNvSpPr txBox="1"/>
      </cdr:nvSpPr>
      <cdr:spPr bwMode="auto">
        <a:xfrm xmlns:a="http://schemas.openxmlformats.org/drawingml/2006/main">
          <a:off x="21388" y="0"/>
          <a:ext cx="1902960" cy="104479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Transportation sector consumption </a:t>
          </a:r>
        </a:p>
        <a:p xmlns:a="http://schemas.openxmlformats.org/drawingml/2006/main">
          <a:pPr eaLnBrk="0" hangingPunct="0"/>
          <a:r>
            <a:rPr lang="en-US" sz="1200" b="0" i="0" baseline="0" dirty="0" smtClean="0">
              <a:solidFill>
                <a:sysClr val="windowText" lastClr="000000"/>
              </a:solidFill>
              <a:latin typeface="+mn-lt"/>
              <a:ea typeface="Times New Roman" charset="0"/>
              <a:cs typeface="Times New Roman" charset="0"/>
            </a:rPr>
            <a:t>quadrillion British thermal units</a:t>
          </a:r>
          <a:endParaRPr lang="en-US" sz="1200" b="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0.21109</cdr:x>
      <cdr:y>0.11341</cdr:y>
    </cdr:from>
    <cdr:to>
      <cdr:x>0.41542</cdr:x>
      <cdr:y>0.90281</cdr:y>
    </cdr:to>
    <cdr:grpSp>
      <cdr:nvGrpSpPr>
        <cdr:cNvPr id="4" name="Group 3"/>
        <cdr:cNvGrpSpPr/>
      </cdr:nvGrpSpPr>
      <cdr:grpSpPr>
        <a:xfrm xmlns:a="http://schemas.openxmlformats.org/drawingml/2006/main">
          <a:off x="834077" y="396625"/>
          <a:ext cx="807367" cy="2760739"/>
          <a:chOff x="1004970" y="-6798742"/>
          <a:chExt cx="2598114" cy="158207937"/>
        </a:xfrm>
      </cdr:grpSpPr>
      <cdr:cxnSp macro="">
        <cdr:nvCxnSpPr>
          <cdr:cNvPr id="5" name="Straight Connector 4"/>
          <cdr:cNvCxnSpPr/>
        </cdr:nvCxnSpPr>
        <cdr:spPr bwMode="auto">
          <a:xfrm xmlns:a="http://schemas.openxmlformats.org/drawingml/2006/main" flipH="1" flipV="1">
            <a:off x="2873919" y="2536466"/>
            <a:ext cx="0" cy="148872729"/>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6" name="TextBox 1"/>
          <cdr:cNvSpPr txBox="1"/>
        </cdr:nvSpPr>
        <cdr:spPr bwMode="auto">
          <a:xfrm xmlns:a="http://schemas.openxmlformats.org/drawingml/2006/main">
            <a:off x="1004970" y="-6798742"/>
            <a:ext cx="2598114" cy="3366898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dr:relSizeAnchor xmlns:cdr="http://schemas.openxmlformats.org/drawingml/2006/chartDrawing">
    <cdr:from>
      <cdr:x>0.79514</cdr:x>
      <cdr:y>0.36812</cdr:y>
    </cdr:from>
    <cdr:to>
      <cdr:x>1</cdr:x>
      <cdr:y>0.88201</cdr:y>
    </cdr:to>
    <cdr:sp macro="" textlink="">
      <cdr:nvSpPr>
        <cdr:cNvPr id="7" name="TextBox 1"/>
        <cdr:cNvSpPr txBox="1"/>
      </cdr:nvSpPr>
      <cdr:spPr bwMode="auto">
        <a:xfrm xmlns:a="http://schemas.openxmlformats.org/drawingml/2006/main">
          <a:off x="3126680" y="1287403"/>
          <a:ext cx="805558" cy="1797209"/>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6"/>
              </a:solidFill>
              <a:latin typeface="+mn-lt"/>
              <a:ea typeface="Times New Roman" charset="0"/>
              <a:cs typeface="Times New Roman" charset="0"/>
            </a:rPr>
            <a:t>motor</a:t>
          </a:r>
        </a:p>
        <a:p xmlns:a="http://schemas.openxmlformats.org/drawingml/2006/main">
          <a:pPr eaLnBrk="0" hangingPunct="0"/>
          <a:r>
            <a:rPr lang="en-US" sz="1200" b="0" i="0" dirty="0" smtClean="0">
              <a:solidFill>
                <a:schemeClr val="accent6"/>
              </a:solidFill>
              <a:latin typeface="+mn-lt"/>
              <a:ea typeface="Times New Roman" charset="0"/>
              <a:cs typeface="Times New Roman" charset="0"/>
            </a:rPr>
            <a:t>gasoline</a:t>
          </a:r>
        </a:p>
        <a:p xmlns:a="http://schemas.openxmlformats.org/drawingml/2006/main">
          <a:pPr eaLnBrk="0" hangingPunct="0"/>
          <a:endParaRPr lang="en-US" sz="1200" b="0" i="0" dirty="0" smtClean="0">
            <a:solidFill>
              <a:schemeClr val="tx2"/>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tx2"/>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2"/>
              </a:solidFill>
              <a:latin typeface="+mn-lt"/>
              <a:ea typeface="Times New Roman" charset="0"/>
              <a:cs typeface="Times New Roman" charset="0"/>
            </a:rPr>
            <a:t>distillate</a:t>
          </a:r>
        </a:p>
        <a:p xmlns:a="http://schemas.openxmlformats.org/drawingml/2006/main">
          <a:pPr eaLnBrk="0" hangingPunct="0"/>
          <a:r>
            <a:rPr lang="en-US" sz="1200" b="0" i="0" dirty="0" smtClean="0">
              <a:solidFill>
                <a:schemeClr val="accent2"/>
              </a:solidFill>
              <a:latin typeface="+mn-lt"/>
              <a:ea typeface="Times New Roman" charset="0"/>
              <a:cs typeface="Times New Roman" charset="0"/>
            </a:rPr>
            <a:t>fuel oil</a:t>
          </a:r>
        </a:p>
        <a:p xmlns:a="http://schemas.openxmlformats.org/drawingml/2006/main">
          <a:pPr eaLnBrk="0" hangingPunct="0"/>
          <a:endParaRPr lang="en-US" sz="1200" b="0" i="0" dirty="0" smtClean="0">
            <a:solidFill>
              <a:schemeClr val="accent2"/>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4"/>
              </a:solidFill>
              <a:latin typeface="+mn-lt"/>
              <a:ea typeface="Times New Roman" charset="0"/>
              <a:cs typeface="Times New Roman" charset="0"/>
            </a:rPr>
            <a:t>jet fuel</a:t>
          </a:r>
        </a:p>
        <a:p xmlns:a="http://schemas.openxmlformats.org/drawingml/2006/main">
          <a:pPr eaLnBrk="0" hangingPunct="0"/>
          <a:r>
            <a:rPr lang="en-US" sz="1200" b="0" i="0" dirty="0" smtClean="0">
              <a:solidFill>
                <a:schemeClr val="accent5"/>
              </a:solidFill>
              <a:latin typeface="+mn-lt"/>
              <a:ea typeface="Times New Roman" charset="0"/>
              <a:cs typeface="Times New Roman" charset="0"/>
            </a:rPr>
            <a:t>electricity</a:t>
          </a:r>
        </a:p>
        <a:p xmlns:a="http://schemas.openxmlformats.org/drawingml/2006/main">
          <a:pPr eaLnBrk="0" hangingPunct="0"/>
          <a:r>
            <a:rPr lang="en-US" sz="1200" b="0" i="0" dirty="0" smtClean="0">
              <a:solidFill>
                <a:schemeClr val="tx1">
                  <a:lumMod val="50000"/>
                  <a:lumOff val="50000"/>
                </a:schemeClr>
              </a:solidFill>
              <a:latin typeface="+mn-lt"/>
              <a:ea typeface="Times New Roman" charset="0"/>
              <a:cs typeface="Times New Roman" charset="0"/>
            </a:rPr>
            <a:t>other</a:t>
          </a:r>
        </a:p>
      </cdr:txBody>
    </cdr:sp>
  </cdr:relSizeAnchor>
</c:userShapes>
</file>

<file path=ppt/drawings/drawing27.xml><?xml version="1.0" encoding="utf-8"?>
<c:userShapes xmlns:c="http://schemas.openxmlformats.org/drawingml/2006/chart">
  <cdr:relSizeAnchor xmlns:cdr="http://schemas.openxmlformats.org/drawingml/2006/chartDrawing">
    <cdr:from>
      <cdr:x>0</cdr:x>
      <cdr:y>0</cdr:y>
    </cdr:from>
    <cdr:to>
      <cdr:x>0.5382</cdr:x>
      <cdr:y>0.15972</cdr:y>
    </cdr:to>
    <cdr:sp macro="" textlink="">
      <cdr:nvSpPr>
        <cdr:cNvPr id="2" name="TextBox 1"/>
        <cdr:cNvSpPr txBox="1"/>
      </cdr:nvSpPr>
      <cdr:spPr bwMode="auto">
        <a:xfrm xmlns:a="http://schemas.openxmlformats.org/drawingml/2006/main">
          <a:off x="0" y="0"/>
          <a:ext cx="2952780" cy="43814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dirty="0" smtClean="0">
              <a:solidFill>
                <a:schemeClr val="tx1"/>
              </a:solidFill>
              <a:latin typeface="+mn-lt"/>
              <a:ea typeface="Times New Roman" charset="0"/>
              <a:cs typeface="Times New Roman" charset="0"/>
            </a:rPr>
            <a:t>Transportation sector consumption</a:t>
          </a:r>
        </a:p>
        <a:p xmlns:a="http://schemas.openxmlformats.org/drawingml/2006/main">
          <a:pPr eaLnBrk="0" hangingPunct="0"/>
          <a:r>
            <a:rPr lang="en-US" sz="1200" i="0" dirty="0" smtClean="0">
              <a:solidFill>
                <a:schemeClr val="tx1"/>
              </a:solidFill>
              <a:latin typeface="+mn-lt"/>
              <a:ea typeface="Times New Roman" charset="0"/>
              <a:cs typeface="Times New Roman" charset="0"/>
            </a:rPr>
            <a:t>quadrillion</a:t>
          </a:r>
          <a:r>
            <a:rPr lang="en-US" sz="1200" i="0" baseline="0" dirty="0" smtClean="0">
              <a:solidFill>
                <a:schemeClr val="tx1"/>
              </a:solidFill>
              <a:latin typeface="+mn-lt"/>
              <a:ea typeface="Times New Roman" charset="0"/>
              <a:cs typeface="Times New Roman" charset="0"/>
            </a:rPr>
            <a:t> British thermal units</a:t>
          </a:r>
          <a:endParaRPr lang="en-US" sz="1200" i="0" dirty="0" smtClean="0">
            <a:solidFill>
              <a:schemeClr val="tx1"/>
            </a:solidFill>
            <a:latin typeface="+mn-lt"/>
            <a:ea typeface="Times New Roman" charset="0"/>
            <a:cs typeface="Times New Roman" charset="0"/>
          </a:endParaRPr>
        </a:p>
      </cdr:txBody>
    </cdr:sp>
  </cdr:relSizeAnchor>
  <cdr:relSizeAnchor xmlns:cdr="http://schemas.openxmlformats.org/drawingml/2006/chartDrawing">
    <cdr:from>
      <cdr:x>0.18326</cdr:x>
      <cdr:y>0.12208</cdr:y>
    </cdr:from>
    <cdr:to>
      <cdr:x>0.4601</cdr:x>
      <cdr:y>0.90574</cdr:y>
    </cdr:to>
    <cdr:grpSp>
      <cdr:nvGrpSpPr>
        <cdr:cNvPr id="3" name="Group 2"/>
        <cdr:cNvGrpSpPr/>
      </cdr:nvGrpSpPr>
      <cdr:grpSpPr>
        <a:xfrm xmlns:a="http://schemas.openxmlformats.org/drawingml/2006/main">
          <a:off x="762705" y="426946"/>
          <a:ext cx="1152173" cy="2740665"/>
          <a:chOff x="-431413" y="86595"/>
          <a:chExt cx="1731371" cy="2149748"/>
        </a:xfrm>
      </cdr:grpSpPr>
      <cdr:cxnSp macro="">
        <cdr:nvCxnSpPr>
          <cdr:cNvPr id="4" name="Straight Connector 3"/>
          <cdr:cNvCxnSpPr/>
        </cdr:nvCxnSpPr>
        <cdr:spPr bwMode="auto">
          <a:xfrm xmlns:a="http://schemas.openxmlformats.org/drawingml/2006/main" flipH="1" flipV="1">
            <a:off x="390019" y="229109"/>
            <a:ext cx="0" cy="2007234"/>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5" name="TextBox 1"/>
          <cdr:cNvSpPr txBox="1"/>
        </cdr:nvSpPr>
        <cdr:spPr bwMode="auto">
          <a:xfrm xmlns:a="http://schemas.openxmlformats.org/drawingml/2006/main">
            <a:off x="-431413" y="86595"/>
            <a:ext cx="1731371" cy="37747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dirty="0" smtClean="0">
                <a:solidFill>
                  <a:schemeClr val="bg2"/>
                </a:solidFill>
                <a:latin typeface="+mn-lt"/>
                <a:ea typeface="Times New Roman" charset="0"/>
                <a:cs typeface="Times New Roman" charset="0"/>
              </a:rPr>
              <a:t>         2016</a:t>
            </a:r>
            <a:endParaRPr lang="en-US" sz="1200" b="0" i="0" dirty="0" smtClean="0">
              <a:solidFill>
                <a:schemeClr val="bg2"/>
              </a:solidFill>
              <a:latin typeface="+mn-lt"/>
              <a:ea typeface="Times New Roman" charset="0"/>
              <a:cs typeface="Times New Roman" charset="0"/>
            </a:endParaRP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dr:relSizeAnchor xmlns:cdr="http://schemas.openxmlformats.org/drawingml/2006/chartDrawing">
    <cdr:from>
      <cdr:x>0.75163</cdr:x>
      <cdr:y>0.36041</cdr:y>
    </cdr:from>
    <cdr:to>
      <cdr:x>1</cdr:x>
      <cdr:y>0.85347</cdr:y>
    </cdr:to>
    <cdr:sp macro="" textlink="">
      <cdr:nvSpPr>
        <cdr:cNvPr id="10" name="TextBox 1"/>
        <cdr:cNvSpPr txBox="1"/>
      </cdr:nvSpPr>
      <cdr:spPr bwMode="auto">
        <a:xfrm xmlns:a="http://schemas.openxmlformats.org/drawingml/2006/main">
          <a:off x="3128203" y="1260449"/>
          <a:ext cx="1033670" cy="172436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tx2"/>
              </a:solidFill>
              <a:latin typeface="+mn-lt"/>
              <a:ea typeface="Times New Roman" charset="0"/>
              <a:cs typeface="Times New Roman" charset="0"/>
            </a:rPr>
            <a:t>light-duty </a:t>
          </a:r>
        </a:p>
        <a:p xmlns:a="http://schemas.openxmlformats.org/drawingml/2006/main">
          <a:pPr eaLnBrk="0" hangingPunct="0"/>
          <a:r>
            <a:rPr lang="en-US" sz="1200" b="0" i="0" dirty="0" smtClean="0">
              <a:solidFill>
                <a:schemeClr val="tx2"/>
              </a:solidFill>
              <a:latin typeface="+mn-lt"/>
              <a:ea typeface="Times New Roman" charset="0"/>
              <a:cs typeface="Times New Roman" charset="0"/>
            </a:rPr>
            <a:t>vehicles</a:t>
          </a:r>
        </a:p>
        <a:p xmlns:a="http://schemas.openxmlformats.org/drawingml/2006/main">
          <a:pPr eaLnBrk="0" hangingPunct="0"/>
          <a:r>
            <a:rPr lang="en-US" sz="1200" b="0" i="0" baseline="0" dirty="0" smtClean="0">
              <a:solidFill>
                <a:schemeClr val="accent1"/>
              </a:solidFill>
              <a:latin typeface="+mn-lt"/>
              <a:ea typeface="Times New Roman" charset="0"/>
              <a:cs typeface="Times New Roman" charset="0"/>
            </a:rPr>
            <a:t>medium-and </a:t>
          </a:r>
        </a:p>
        <a:p xmlns:a="http://schemas.openxmlformats.org/drawingml/2006/main">
          <a:pPr eaLnBrk="0" hangingPunct="0"/>
          <a:r>
            <a:rPr lang="en-US" sz="1200" b="0" i="0" baseline="0" dirty="0" smtClean="0">
              <a:solidFill>
                <a:schemeClr val="accent1"/>
              </a:solidFill>
              <a:latin typeface="+mn-lt"/>
              <a:ea typeface="Times New Roman" charset="0"/>
              <a:cs typeface="Times New Roman" charset="0"/>
            </a:rPr>
            <a:t>heavy-duty </a:t>
          </a:r>
        </a:p>
        <a:p xmlns:a="http://schemas.openxmlformats.org/drawingml/2006/main">
          <a:pPr eaLnBrk="0" hangingPunct="0"/>
          <a:r>
            <a:rPr lang="en-US" sz="1200" b="0" i="0" baseline="0" dirty="0" smtClean="0">
              <a:solidFill>
                <a:schemeClr val="accent1"/>
              </a:solidFill>
              <a:latin typeface="+mn-lt"/>
              <a:ea typeface="Times New Roman" charset="0"/>
              <a:cs typeface="Times New Roman" charset="0"/>
            </a:rPr>
            <a:t>vehicles</a:t>
          </a:r>
        </a:p>
        <a:p xmlns:a="http://schemas.openxmlformats.org/drawingml/2006/main">
          <a:pPr eaLnBrk="0" hangingPunct="0"/>
          <a:r>
            <a:rPr lang="en-US" sz="1200" b="0" i="0" baseline="0" dirty="0" smtClean="0">
              <a:solidFill>
                <a:schemeClr val="accent3"/>
              </a:solidFill>
              <a:latin typeface="+mn-lt"/>
              <a:ea typeface="Times New Roman" charset="0"/>
              <a:cs typeface="Times New Roman" charset="0"/>
            </a:rPr>
            <a:t>air</a:t>
          </a:r>
        </a:p>
        <a:p xmlns:a="http://schemas.openxmlformats.org/drawingml/2006/main">
          <a:pPr eaLnBrk="0" hangingPunct="0"/>
          <a:r>
            <a:rPr lang="en-US" sz="1200" b="0" i="0" baseline="0" dirty="0" smtClean="0">
              <a:solidFill>
                <a:schemeClr val="accent6"/>
              </a:solidFill>
              <a:latin typeface="+mn-lt"/>
              <a:ea typeface="Times New Roman" charset="0"/>
              <a:cs typeface="Times New Roman" charset="0"/>
            </a:rPr>
            <a:t>commercial</a:t>
          </a:r>
        </a:p>
        <a:p xmlns:a="http://schemas.openxmlformats.org/drawingml/2006/main">
          <a:pPr eaLnBrk="0" hangingPunct="0"/>
          <a:r>
            <a:rPr lang="en-US" sz="1200" b="0" i="0" baseline="0" dirty="0" smtClean="0">
              <a:solidFill>
                <a:schemeClr val="accent6"/>
              </a:solidFill>
              <a:latin typeface="+mn-lt"/>
              <a:ea typeface="Times New Roman" charset="0"/>
              <a:cs typeface="Times New Roman" charset="0"/>
            </a:rPr>
            <a:t>light trucks</a:t>
          </a:r>
        </a:p>
        <a:p xmlns:a="http://schemas.openxmlformats.org/drawingml/2006/main">
          <a:pPr eaLnBrk="0" hangingPunct="0"/>
          <a:r>
            <a:rPr lang="en-US" sz="1200" b="0" i="0" baseline="0" dirty="0" smtClean="0">
              <a:solidFill>
                <a:schemeClr val="accent5">
                  <a:lumMod val="60000"/>
                  <a:lumOff val="40000"/>
                </a:schemeClr>
              </a:solidFill>
              <a:latin typeface="+mn-lt"/>
              <a:ea typeface="Times New Roman" charset="0"/>
              <a:cs typeface="Times New Roman" charset="0"/>
            </a:rPr>
            <a:t>rail</a:t>
          </a:r>
        </a:p>
        <a:p xmlns:a="http://schemas.openxmlformats.org/drawingml/2006/main">
          <a:pPr eaLnBrk="0" hangingPunct="0"/>
          <a:r>
            <a:rPr lang="en-US" sz="1200" b="0" i="0" baseline="0" dirty="0" smtClean="0">
              <a:solidFill>
                <a:schemeClr val="accent5">
                  <a:lumMod val="75000"/>
                </a:schemeClr>
              </a:solidFill>
              <a:latin typeface="+mn-lt"/>
              <a:ea typeface="Times New Roman" charset="0"/>
              <a:cs typeface="Times New Roman" charset="0"/>
            </a:rPr>
            <a:t>marine</a:t>
          </a:r>
        </a:p>
        <a:p xmlns:a="http://schemas.openxmlformats.org/drawingml/2006/main">
          <a:pPr eaLnBrk="0" hangingPunct="0"/>
          <a:r>
            <a:rPr lang="en-US" sz="1200" b="0" i="0" baseline="0" dirty="0" smtClean="0">
              <a:solidFill>
                <a:schemeClr val="bg1">
                  <a:lumMod val="50000"/>
                </a:schemeClr>
              </a:solidFill>
              <a:latin typeface="+mn-lt"/>
              <a:ea typeface="Times New Roman" charset="0"/>
              <a:cs typeface="Times New Roman" charset="0"/>
            </a:rPr>
            <a:t>other</a:t>
          </a:r>
        </a:p>
        <a:p xmlns:a="http://schemas.openxmlformats.org/drawingml/2006/main">
          <a:pPr eaLnBrk="0" hangingPunct="0"/>
          <a:endParaRPr lang="en-US" sz="1200" b="0" i="0" dirty="0" smtClean="0">
            <a:solidFill>
              <a:schemeClr val="tx1"/>
            </a:solidFill>
            <a:latin typeface="+mn-lt"/>
            <a:ea typeface="Times New Roman" charset="0"/>
            <a:cs typeface="Times New Roman" charset="0"/>
          </a:endParaRPr>
        </a:p>
      </cdr:txBody>
    </cdr:sp>
  </cdr:relSizeAnchor>
</c:userShapes>
</file>

<file path=ppt/drawings/drawing28.xml><?xml version="1.0" encoding="utf-8"?>
<c:userShapes xmlns:c="http://schemas.openxmlformats.org/drawingml/2006/chart">
  <cdr:relSizeAnchor xmlns:cdr="http://schemas.openxmlformats.org/drawingml/2006/chartDrawing">
    <cdr:from>
      <cdr:x>0.00521</cdr:x>
      <cdr:y>0</cdr:y>
    </cdr:from>
    <cdr:to>
      <cdr:x>0.46875</cdr:x>
      <cdr:y>0.23264</cdr:y>
    </cdr:to>
    <cdr:sp macro="" textlink="">
      <cdr:nvSpPr>
        <cdr:cNvPr id="2" name="TextBox 1"/>
        <cdr:cNvSpPr txBox="1"/>
      </cdr:nvSpPr>
      <cdr:spPr bwMode="auto">
        <a:xfrm xmlns:a="http://schemas.openxmlformats.org/drawingml/2006/main">
          <a:off x="28575" y="0"/>
          <a:ext cx="2543175" cy="63817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dirty="0" smtClean="0">
              <a:solidFill>
                <a:sysClr val="windowText" lastClr="000000"/>
              </a:solidFill>
              <a:latin typeface="+mn-lt"/>
              <a:ea typeface="Times New Roman" charset="0"/>
              <a:cs typeface="Times New Roman" charset="0"/>
            </a:rPr>
            <a:t>U.S. natural gas production by type </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trillion cubic feet</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cdr:x>
      <cdr:y>0.00173</cdr:y>
    </cdr:from>
    <cdr:to>
      <cdr:x>0</cdr:x>
      <cdr:y>0.00173</cdr:y>
    </cdr:to>
    <cdr:grpSp>
      <cdr:nvGrpSpPr>
        <cdr:cNvPr id="4" name="Group 3"/>
        <cdr:cNvGrpSpPr/>
      </cdr:nvGrpSpPr>
      <cdr:grpSpPr>
        <a:xfrm xmlns:a="http://schemas.openxmlformats.org/drawingml/2006/main">
          <a:off x="0" y="5932"/>
          <a:ext cx="0" cy="0"/>
          <a:chOff x="0" y="5932"/>
          <a:chExt cx="0" cy="0"/>
        </a:xfrm>
      </cdr:grpSpPr>
    </cdr:grpSp>
  </cdr:relSizeAnchor>
  <cdr:relSizeAnchor xmlns:cdr="http://schemas.openxmlformats.org/drawingml/2006/chartDrawing">
    <cdr:from>
      <cdr:x>0.47863</cdr:x>
      <cdr:y>0.38043</cdr:y>
    </cdr:from>
    <cdr:to>
      <cdr:x>0.96982</cdr:x>
      <cdr:y>0.961</cdr:y>
    </cdr:to>
    <cdr:sp macro="" textlink="">
      <cdr:nvSpPr>
        <cdr:cNvPr id="7" name="TextBox 1"/>
        <cdr:cNvSpPr txBox="1"/>
      </cdr:nvSpPr>
      <cdr:spPr bwMode="auto">
        <a:xfrm xmlns:a="http://schemas.openxmlformats.org/drawingml/2006/main">
          <a:off x="1891186" y="1304479"/>
          <a:ext cx="1940833" cy="199077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200" b="0" i="0" dirty="0" smtClean="0">
            <a:solidFill>
              <a:sysClr val="windowText" lastClr="000000"/>
            </a:solidFill>
            <a:latin typeface="+mn-lt"/>
            <a:ea typeface="Times New Roman" charset="0"/>
            <a:cs typeface="Times New Roman" charset="0"/>
          </a:endParaRPr>
        </a:p>
        <a:p xmlns:a="http://schemas.openxmlformats.org/drawingml/2006/main">
          <a:pPr eaLnBrk="0" hangingPunct="0"/>
          <a:endParaRPr lang="en-US" sz="1200" b="0" i="0" dirty="0" smtClean="0">
            <a:solidFill>
              <a:sysClr val="windowText" lastClr="000000"/>
            </a:solidFill>
            <a:latin typeface="+mn-lt"/>
            <a:ea typeface="Times New Roman" charset="0"/>
            <a:cs typeface="Times New Roman" charset="0"/>
          </a:endParaRPr>
        </a:p>
        <a:p xmlns:a="http://schemas.openxmlformats.org/drawingml/2006/main">
          <a:pPr eaLnBrk="0" hangingPunct="0"/>
          <a:endParaRPr lang="en-US" sz="1200" b="0" i="0" dirty="0" smtClean="0">
            <a:solidFill>
              <a:sysClr val="windowText" lastClr="000000"/>
            </a:solidFill>
            <a:latin typeface="+mn-lt"/>
            <a:ea typeface="Times New Roman" charset="0"/>
            <a:cs typeface="Times New Roman" charset="0"/>
          </a:endParaRPr>
        </a:p>
        <a:p xmlns:a="http://schemas.openxmlformats.org/drawingml/2006/main">
          <a:pPr eaLnBrk="0" hangingPunct="0"/>
          <a:r>
            <a:rPr lang="en-US" sz="1200" b="0" i="0" dirty="0" smtClean="0">
              <a:solidFill>
                <a:schemeClr val="bg1"/>
              </a:solidFill>
              <a:latin typeface="+mn-lt"/>
              <a:ea typeface="Times New Roman" charset="0"/>
              <a:cs typeface="Times New Roman" charset="0"/>
            </a:rPr>
            <a:t>shale gas and </a:t>
          </a:r>
        </a:p>
        <a:p xmlns:a="http://schemas.openxmlformats.org/drawingml/2006/main">
          <a:pPr eaLnBrk="0" hangingPunct="0"/>
          <a:r>
            <a:rPr lang="en-US" sz="1200" b="0" i="0" dirty="0" smtClean="0">
              <a:solidFill>
                <a:schemeClr val="bg1"/>
              </a:solidFill>
              <a:latin typeface="+mn-lt"/>
              <a:ea typeface="Times New Roman" charset="0"/>
              <a:cs typeface="Times New Roman" charset="0"/>
            </a:rPr>
            <a:t>tight oil plays</a:t>
          </a:r>
        </a:p>
        <a:p xmlns:a="http://schemas.openxmlformats.org/drawingml/2006/main">
          <a:pPr eaLnBrk="0" hangingPunct="0"/>
          <a:endParaRPr lang="en-US" sz="600" b="0" i="0" dirty="0" smtClean="0">
            <a:solidFill>
              <a:schemeClr val="bg1"/>
            </a:solidFill>
            <a:latin typeface="+mn-lt"/>
            <a:ea typeface="Times New Roman" charset="0"/>
            <a:cs typeface="Times New Roman" charset="0"/>
          </a:endParaRPr>
        </a:p>
        <a:p xmlns:a="http://schemas.openxmlformats.org/drawingml/2006/main">
          <a:pPr eaLnBrk="0" hangingPunct="0"/>
          <a:endParaRPr lang="en-US" sz="600" b="0" i="0" dirty="0" smtClean="0">
            <a:solidFill>
              <a:schemeClr val="bg1"/>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bg1"/>
            </a:solidFill>
            <a:latin typeface="+mn-lt"/>
            <a:ea typeface="Times New Roman" charset="0"/>
            <a:cs typeface="Times New Roman" charset="0"/>
          </a:endParaRPr>
        </a:p>
        <a:p xmlns:a="http://schemas.openxmlformats.org/drawingml/2006/main">
          <a:pPr eaLnBrk="0" hangingPunct="0"/>
          <a:r>
            <a:rPr lang="en-US" sz="1200" b="0" i="0" dirty="0" smtClean="0">
              <a:solidFill>
                <a:schemeClr val="tx1"/>
              </a:solidFill>
              <a:latin typeface="+mn-lt"/>
              <a:ea typeface="Times New Roman" charset="0"/>
              <a:cs typeface="Times New Roman" charset="0"/>
            </a:rPr>
            <a:t>tight gas</a:t>
          </a:r>
        </a:p>
        <a:p xmlns:a="http://schemas.openxmlformats.org/drawingml/2006/main">
          <a:pPr eaLnBrk="0" hangingPunct="0"/>
          <a:r>
            <a:rPr lang="en-US" sz="1200" b="0" i="0" dirty="0" smtClean="0">
              <a:solidFill>
                <a:schemeClr val="bg1"/>
              </a:solidFill>
              <a:latin typeface="+mn-lt"/>
              <a:ea typeface="Times New Roman" charset="0"/>
              <a:cs typeface="Times New Roman" charset="0"/>
            </a:rPr>
            <a:t>other Lower</a:t>
          </a:r>
          <a:r>
            <a:rPr lang="en-US" sz="1200" b="0" i="0" baseline="0" dirty="0" smtClean="0">
              <a:solidFill>
                <a:schemeClr val="bg1"/>
              </a:solidFill>
              <a:latin typeface="+mn-lt"/>
              <a:ea typeface="Times New Roman" charset="0"/>
              <a:cs typeface="Times New Roman" charset="0"/>
            </a:rPr>
            <a:t> 48 onshore</a:t>
          </a:r>
        </a:p>
        <a:p xmlns:a="http://schemas.openxmlformats.org/drawingml/2006/main">
          <a:pPr eaLnBrk="0" hangingPunct="0"/>
          <a:r>
            <a:rPr lang="en-US" sz="1200" b="0" i="0" baseline="0" dirty="0" smtClean="0">
              <a:solidFill>
                <a:schemeClr val="bg1"/>
              </a:solidFill>
              <a:latin typeface="+mn-lt"/>
              <a:ea typeface="Times New Roman" charset="0"/>
              <a:cs typeface="Times New Roman" charset="0"/>
            </a:rPr>
            <a:t>Lower 48 offshore</a:t>
          </a:r>
        </a:p>
      </cdr:txBody>
    </cdr:sp>
  </cdr:relSizeAnchor>
  <cdr:relSizeAnchor xmlns:cdr="http://schemas.openxmlformats.org/drawingml/2006/chartDrawing">
    <cdr:from>
      <cdr:x>0.21109</cdr:x>
      <cdr:y>0.86804</cdr:y>
    </cdr:from>
    <cdr:to>
      <cdr:x>0.41025</cdr:x>
      <cdr:y>0.9861</cdr:y>
    </cdr:to>
    <cdr:sp macro="" textlink="">
      <cdr:nvSpPr>
        <cdr:cNvPr id="8" name="TextBox 7"/>
        <cdr:cNvSpPr txBox="1"/>
      </cdr:nvSpPr>
      <cdr:spPr bwMode="auto">
        <a:xfrm xmlns:a="http://schemas.openxmlformats.org/drawingml/2006/main">
          <a:off x="834059" y="2976510"/>
          <a:ext cx="786957" cy="40482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0" tIns="0" rIns="0" rtlCol="0">
          <a:prstTxWarp prst="textNoShape">
            <a:avLst/>
          </a:prstTxWarp>
        </a:bodyPr>
        <a:lstStyle xmlns:a="http://schemas.openxmlformats.org/drawingml/2006/main"/>
        <a:p xmlns:a="http://schemas.openxmlformats.org/drawingml/2006/main">
          <a:pPr eaLnBrk="0" hangingPunct="0"/>
          <a:r>
            <a:rPr lang="en-US" sz="1200" b="0" i="0" dirty="0" smtClean="0">
              <a:solidFill>
                <a:schemeClr val="bg1"/>
              </a:solidFill>
              <a:latin typeface="Arial" panose="020B0604020202020204" pitchFamily="34" charset="0"/>
              <a:ea typeface="Times New Roman" charset="0"/>
              <a:cs typeface="Arial" panose="020B0604020202020204" pitchFamily="34" charset="0"/>
            </a:rPr>
            <a:t>other</a:t>
          </a:r>
        </a:p>
      </cdr:txBody>
    </cdr:sp>
  </cdr:relSizeAnchor>
  <cdr:relSizeAnchor xmlns:cdr="http://schemas.openxmlformats.org/drawingml/2006/chartDrawing">
    <cdr:from>
      <cdr:x>0.29158</cdr:x>
      <cdr:y>0.11991</cdr:y>
    </cdr:from>
    <cdr:to>
      <cdr:x>0.51042</cdr:x>
      <cdr:y>0.90686</cdr:y>
    </cdr:to>
    <cdr:grpSp>
      <cdr:nvGrpSpPr>
        <cdr:cNvPr id="9" name="Group 8"/>
        <cdr:cNvGrpSpPr/>
      </cdr:nvGrpSpPr>
      <cdr:grpSpPr>
        <a:xfrm xmlns:a="http://schemas.openxmlformats.org/drawingml/2006/main">
          <a:off x="1152117" y="411172"/>
          <a:ext cx="864699" cy="2698452"/>
          <a:chOff x="1355806" y="844441"/>
          <a:chExt cx="1622936" cy="3285013"/>
        </a:xfrm>
      </cdr:grpSpPr>
      <cdr:cxnSp macro="">
        <cdr:nvCxnSpPr>
          <cdr:cNvPr id="10" name="Straight Connector 9"/>
          <cdr:cNvCxnSpPr/>
        </cdr:nvCxnSpPr>
        <cdr:spPr bwMode="auto">
          <a:xfrm xmlns:a="http://schemas.openxmlformats.org/drawingml/2006/main" flipH="1" flipV="1">
            <a:off x="2363147" y="1050133"/>
            <a:ext cx="11464" cy="3079321"/>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11" name="TextBox 1"/>
          <cdr:cNvSpPr txBox="1"/>
        </cdr:nvSpPr>
        <cdr:spPr bwMode="auto">
          <a:xfrm xmlns:a="http://schemas.openxmlformats.org/drawingml/2006/main">
            <a:off x="1355806" y="844441"/>
            <a:ext cx="1622936" cy="51112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drawings/drawing29.xml><?xml version="1.0" encoding="utf-8"?>
<c:userShapes xmlns:c="http://schemas.openxmlformats.org/drawingml/2006/chart">
  <cdr:relSizeAnchor xmlns:cdr="http://schemas.openxmlformats.org/drawingml/2006/chartDrawing">
    <cdr:from>
      <cdr:x>0.34525</cdr:x>
      <cdr:y>0.17403</cdr:y>
    </cdr:from>
    <cdr:to>
      <cdr:x>0.34525</cdr:x>
      <cdr:y>0.91294</cdr:y>
    </cdr:to>
    <cdr:cxnSp macro="">
      <cdr:nvCxnSpPr>
        <cdr:cNvPr id="7" name="Straight Connector 6"/>
        <cdr:cNvCxnSpPr/>
      </cdr:nvCxnSpPr>
      <cdr:spPr>
        <a:xfrm xmlns:a="http://schemas.openxmlformats.org/drawingml/2006/main" flipV="1">
          <a:off x="1388855" y="608630"/>
          <a:ext cx="0" cy="2584178"/>
        </a:xfrm>
        <a:prstGeom xmlns:a="http://schemas.openxmlformats.org/drawingml/2006/main" prst="line">
          <a:avLst/>
        </a:prstGeom>
        <a:ln xmlns:a="http://schemas.openxmlformats.org/drawingml/2006/main">
          <a:solidFill>
            <a:schemeClr val="bg1">
              <a:lumMod val="65000"/>
            </a:schemeClr>
          </a:solidFill>
          <a:prstDash val="lgDash"/>
        </a:ln>
      </cdr:spPr>
      <cdr:style>
        <a:lnRef xmlns:a="http://schemas.openxmlformats.org/drawingml/2006/main" idx="1">
          <a:schemeClr val="accent3"/>
        </a:lnRef>
        <a:fillRef xmlns:a="http://schemas.openxmlformats.org/drawingml/2006/main" idx="0">
          <a:schemeClr val="accent3"/>
        </a:fillRef>
        <a:effectRef xmlns:a="http://schemas.openxmlformats.org/drawingml/2006/main" idx="0">
          <a:schemeClr val="accent3"/>
        </a:effectRef>
        <a:fontRef xmlns:a="http://schemas.openxmlformats.org/drawingml/2006/main" idx="minor">
          <a:schemeClr val="tx1"/>
        </a:fontRef>
      </cdr:style>
    </cdr:cxnSp>
  </cdr:relSizeAnchor>
  <cdr:relSizeAnchor xmlns:cdr="http://schemas.openxmlformats.org/drawingml/2006/chartDrawing">
    <cdr:from>
      <cdr:x>0</cdr:x>
      <cdr:y>0.00314</cdr:y>
    </cdr:from>
    <cdr:to>
      <cdr:x>0.69761</cdr:x>
      <cdr:y>0.17403</cdr:y>
    </cdr:to>
    <cdr:sp macro="" textlink="">
      <cdr:nvSpPr>
        <cdr:cNvPr id="2" name="TextBox 1"/>
        <cdr:cNvSpPr txBox="1"/>
      </cdr:nvSpPr>
      <cdr:spPr bwMode="auto">
        <a:xfrm xmlns:a="http://schemas.openxmlformats.org/drawingml/2006/main">
          <a:off x="-4664075" y="10974"/>
          <a:ext cx="2806293" cy="597647"/>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dirty="0" smtClean="0">
              <a:solidFill>
                <a:schemeClr val="tx1"/>
              </a:solidFill>
              <a:latin typeface="+mn-lt"/>
              <a:ea typeface="Times New Roman" charset="0"/>
              <a:cs typeface="Times New Roman" charset="0"/>
            </a:rPr>
            <a:t>Dry natural gas production</a:t>
          </a:r>
        </a:p>
        <a:p xmlns:a="http://schemas.openxmlformats.org/drawingml/2006/main">
          <a:pPr eaLnBrk="0" hangingPunct="0"/>
          <a:r>
            <a:rPr lang="en-US" sz="1200" i="0" dirty="0" smtClean="0">
              <a:solidFill>
                <a:schemeClr val="tx1"/>
              </a:solidFill>
              <a:latin typeface="+mn-lt"/>
              <a:ea typeface="Times New Roman" charset="0"/>
              <a:cs typeface="Times New Roman" charset="0"/>
            </a:rPr>
            <a:t>trillion cubic feet</a:t>
          </a:r>
        </a:p>
      </cdr:txBody>
    </cdr:sp>
  </cdr:relSizeAnchor>
  <cdr:relSizeAnchor xmlns:cdr="http://schemas.openxmlformats.org/drawingml/2006/chartDrawing">
    <cdr:from>
      <cdr:x>0.08088</cdr:x>
      <cdr:y>0.11552</cdr:y>
    </cdr:from>
    <cdr:to>
      <cdr:x>0.60221</cdr:x>
      <cdr:y>0.24753</cdr:y>
    </cdr:to>
    <cdr:sp macro="" textlink="">
      <cdr:nvSpPr>
        <cdr:cNvPr id="11" name="TextBox 8"/>
        <cdr:cNvSpPr txBox="1"/>
      </cdr:nvSpPr>
      <cdr:spPr>
        <a:xfrm xmlns:a="http://schemas.openxmlformats.org/drawingml/2006/main">
          <a:off x="325369" y="404018"/>
          <a:ext cx="2097156" cy="461665"/>
        </a:xfrm>
        <a:prstGeom xmlns:a="http://schemas.openxmlformats.org/drawingml/2006/main" prst="rect">
          <a:avLst/>
        </a:prstGeom>
        <a:noFill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txBody>
        <a:bodyPr xmlns:a="http://schemas.openxmlformats.org/drawingml/2006/main" wrap="square" rtlCol="0" anchor="t">
          <a:spAutoFit/>
        </a:bodyPr>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pPr algn="ctr"/>
          <a:r>
            <a:rPr lang="en-US" sz="1200" dirty="0" smtClean="0">
              <a:solidFill>
                <a:schemeClr val="bg2"/>
              </a:solidFill>
            </a:rPr>
            <a:t>2016</a:t>
          </a:r>
        </a:p>
        <a:p xmlns:a="http://schemas.openxmlformats.org/drawingml/2006/main">
          <a:pPr algn="ctr"/>
          <a:r>
            <a:rPr lang="en-US" sz="1200" dirty="0">
              <a:solidFill>
                <a:schemeClr val="bg2"/>
              </a:solidFill>
            </a:rPr>
            <a:t> </a:t>
          </a:r>
          <a:r>
            <a:rPr lang="en-US" sz="1200" dirty="0" smtClean="0">
              <a:solidFill>
                <a:schemeClr val="bg2"/>
              </a:solidFill>
            </a:rPr>
            <a:t>      history      projections</a:t>
          </a:r>
          <a:endParaRPr lang="en-US" sz="1200" dirty="0">
            <a:solidFill>
              <a:schemeClr val="bg2"/>
            </a:solidFill>
          </a:endParaRPr>
        </a:p>
      </cdr:txBody>
    </cdr:sp>
  </cdr:relSizeAnchor>
  <cdr:relSizeAnchor xmlns:cdr="http://schemas.openxmlformats.org/drawingml/2006/chartDrawing">
    <cdr:from>
      <cdr:x>0.70661</cdr:x>
      <cdr:y>0.12165</cdr:y>
    </cdr:from>
    <cdr:to>
      <cdr:x>1</cdr:x>
      <cdr:y>0.76136</cdr:y>
    </cdr:to>
    <cdr:sp macro="" textlink="">
      <cdr:nvSpPr>
        <cdr:cNvPr id="6" name="Rectangle 5"/>
        <cdr:cNvSpPr/>
      </cdr:nvSpPr>
      <cdr:spPr>
        <a:xfrm xmlns:a="http://schemas.openxmlformats.org/drawingml/2006/main">
          <a:off x="2842498" y="425450"/>
          <a:ext cx="1180227" cy="2237226"/>
        </a:xfrm>
        <a:prstGeom xmlns:a="http://schemas.openxmlformats.org/drawingml/2006/main" prst="rect">
          <a:avLst/>
        </a:prstGeom>
        <a:solidFill xmlns:a="http://schemas.openxmlformats.org/drawingml/2006/main">
          <a:schemeClr val="bg1"/>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18288" tIns="18288" rIns="18288" bIns="18288" rtlCol="0" anchor="t"/>
        <a:lstStyle xmlns:a="http://schemas.openxmlformats.org/drawingml/2006/main">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xmlns:a="http://schemas.openxmlformats.org/drawingml/2006/main">
          <a:pPr algn="l"/>
          <a:endParaRPr lang="en-US" sz="1200" b="0" dirty="0">
            <a:solidFill>
              <a:schemeClr val="tx2"/>
            </a:solidFill>
          </a:endParaRPr>
        </a:p>
        <a:p xmlns:a="http://schemas.openxmlformats.org/drawingml/2006/main">
          <a:pPr algn="l"/>
          <a:r>
            <a:rPr lang="en-US" sz="1200" b="0" dirty="0" smtClean="0">
              <a:solidFill>
                <a:schemeClr val="accent4"/>
              </a:solidFill>
            </a:rPr>
            <a:t>High </a:t>
          </a:r>
          <a:r>
            <a:rPr lang="en-US" sz="1200" b="0" dirty="0">
              <a:solidFill>
                <a:schemeClr val="accent4"/>
              </a:solidFill>
            </a:rPr>
            <a:t>Oil Price</a:t>
          </a:r>
        </a:p>
        <a:p xmlns:a="http://schemas.openxmlformats.org/drawingml/2006/main">
          <a:pPr algn="l"/>
          <a:r>
            <a:rPr lang="en-US" sz="1200" b="0" dirty="0">
              <a:solidFill>
                <a:schemeClr val="accent3"/>
              </a:solidFill>
            </a:rPr>
            <a:t>High Oil and Gas Resource</a:t>
          </a:r>
          <a:r>
            <a:rPr lang="en-US" sz="1200" b="0" baseline="0" dirty="0">
              <a:solidFill>
                <a:schemeClr val="accent3"/>
              </a:solidFill>
            </a:rPr>
            <a:t> and Technology </a:t>
          </a:r>
        </a:p>
        <a:p xmlns:a="http://schemas.openxmlformats.org/drawingml/2006/main">
          <a:pPr algn="l"/>
          <a:r>
            <a:rPr lang="en-US" sz="1200" b="0" dirty="0">
              <a:solidFill>
                <a:schemeClr val="tx2"/>
              </a:solidFill>
            </a:rPr>
            <a:t>Reference case  </a:t>
          </a:r>
        </a:p>
        <a:p xmlns:a="http://schemas.openxmlformats.org/drawingml/2006/main">
          <a:pPr algn="l"/>
          <a:r>
            <a:rPr lang="en-US" sz="1200" b="0" dirty="0">
              <a:solidFill>
                <a:schemeClr val="accent5"/>
              </a:solidFill>
            </a:rPr>
            <a:t>Low Oil </a:t>
          </a:r>
          <a:r>
            <a:rPr lang="en-US" sz="1200" b="0" dirty="0" smtClean="0">
              <a:solidFill>
                <a:schemeClr val="accent5"/>
              </a:solidFill>
            </a:rPr>
            <a:t>Price</a:t>
          </a:r>
          <a:endParaRPr lang="en-US" sz="1200" b="0" dirty="0">
            <a:solidFill>
              <a:schemeClr val="accent5"/>
            </a:solidFill>
          </a:endParaRPr>
        </a:p>
        <a:p xmlns:a="http://schemas.openxmlformats.org/drawingml/2006/main">
          <a:pPr algn="l"/>
          <a:r>
            <a:rPr lang="en-US" sz="1200" b="0" dirty="0">
              <a:solidFill>
                <a:schemeClr val="accent2"/>
              </a:solidFill>
            </a:rPr>
            <a:t>Low</a:t>
          </a:r>
          <a:r>
            <a:rPr lang="en-US" sz="1200" b="0" baseline="0" dirty="0">
              <a:solidFill>
                <a:schemeClr val="accent2"/>
              </a:solidFill>
            </a:rPr>
            <a:t> Oil and Gas Resource and Technology</a:t>
          </a:r>
          <a:endParaRPr lang="en-US" sz="1200" b="0" dirty="0">
            <a:solidFill>
              <a:schemeClr val="accent2"/>
            </a:solidFill>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0.01071</cdr:x>
      <cdr:y>0</cdr:y>
    </cdr:from>
    <cdr:to>
      <cdr:x>0.39873</cdr:x>
      <cdr:y>0.19444</cdr:y>
    </cdr:to>
    <cdr:sp macro="" textlink="">
      <cdr:nvSpPr>
        <cdr:cNvPr id="2" name="TextBox 1"/>
        <cdr:cNvSpPr txBox="1"/>
      </cdr:nvSpPr>
      <cdr:spPr bwMode="auto">
        <a:xfrm xmlns:a="http://schemas.openxmlformats.org/drawingml/2006/main">
          <a:off x="93133" y="0"/>
          <a:ext cx="3375563" cy="878999"/>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4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0.81851</cdr:x>
      <cdr:y>0.01618</cdr:y>
    </cdr:from>
    <cdr:to>
      <cdr:x>0.99993</cdr:x>
      <cdr:y>0.69674</cdr:y>
    </cdr:to>
    <cdr:sp macro="" textlink="">
      <cdr:nvSpPr>
        <cdr:cNvPr id="3" name="TextBox 1"/>
        <cdr:cNvSpPr txBox="1"/>
      </cdr:nvSpPr>
      <cdr:spPr bwMode="auto">
        <a:xfrm xmlns:a="http://schemas.openxmlformats.org/drawingml/2006/main">
          <a:off x="6504704" y="67205"/>
          <a:ext cx="1441749" cy="282756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3"/>
              </a:solidFill>
              <a:latin typeface="+mn-lt"/>
              <a:ea typeface="Times New Roman" charset="0"/>
              <a:cs typeface="Times New Roman" charset="0"/>
            </a:rPr>
            <a:t>High</a:t>
          </a:r>
          <a:r>
            <a:rPr lang="en-US" sz="1200" b="0" i="0" baseline="0" dirty="0" smtClean="0">
              <a:solidFill>
                <a:schemeClr val="accent3"/>
              </a:solidFill>
              <a:latin typeface="+mn-lt"/>
              <a:ea typeface="Times New Roman" charset="0"/>
              <a:cs typeface="Times New Roman" charset="0"/>
            </a:rPr>
            <a:t> Oil and Gas Resource and Technology </a:t>
          </a:r>
        </a:p>
        <a:p xmlns:a="http://schemas.openxmlformats.org/drawingml/2006/main">
          <a:pPr eaLnBrk="0" hangingPunct="0"/>
          <a:r>
            <a:rPr lang="en-US" sz="1200" b="0" i="0" baseline="0" dirty="0" smtClean="0">
              <a:solidFill>
                <a:schemeClr val="accent4"/>
              </a:solidFill>
              <a:latin typeface="+mn-lt"/>
              <a:ea typeface="Times New Roman" charset="0"/>
              <a:cs typeface="Times New Roman" charset="0"/>
            </a:rPr>
            <a:t>High Oil Price</a:t>
          </a:r>
        </a:p>
        <a:p xmlns:a="http://schemas.openxmlformats.org/drawingml/2006/main">
          <a:pPr eaLnBrk="0" hangingPunct="0"/>
          <a:r>
            <a:rPr lang="en-US" sz="1200" b="0" i="0" baseline="0" dirty="0" smtClean="0">
              <a:solidFill>
                <a:schemeClr val="accent1"/>
              </a:solidFill>
              <a:latin typeface="+mn-lt"/>
              <a:ea typeface="Times New Roman" charset="0"/>
              <a:cs typeface="Times New Roman" charset="0"/>
            </a:rPr>
            <a:t>High Economic Growth</a:t>
          </a:r>
        </a:p>
        <a:p xmlns:a="http://schemas.openxmlformats.org/drawingml/2006/main">
          <a:pPr eaLnBrk="0" hangingPunct="0"/>
          <a:r>
            <a:rPr lang="en-US" sz="1200" b="0" i="0" baseline="0" dirty="0" smtClean="0">
              <a:solidFill>
                <a:schemeClr val="tx2"/>
              </a:solidFill>
              <a:latin typeface="+mn-lt"/>
              <a:ea typeface="Times New Roman" charset="0"/>
              <a:cs typeface="Times New Roman" charset="0"/>
            </a:rPr>
            <a:t>Reference </a:t>
          </a:r>
        </a:p>
        <a:p xmlns:a="http://schemas.openxmlformats.org/drawingml/2006/main">
          <a:pPr eaLnBrk="0" hangingPunct="0"/>
          <a:r>
            <a:rPr lang="en-US" sz="1200" b="0" i="0" baseline="0" dirty="0" smtClean="0">
              <a:solidFill>
                <a:schemeClr val="accent6"/>
              </a:solidFill>
              <a:latin typeface="+mn-lt"/>
              <a:ea typeface="Times New Roman" charset="0"/>
              <a:cs typeface="Times New Roman" charset="0"/>
            </a:rPr>
            <a:t>Low Economic Growth</a:t>
          </a:r>
        </a:p>
        <a:p xmlns:a="http://schemas.openxmlformats.org/drawingml/2006/main">
          <a:pPr eaLnBrk="0" hangingPunct="0"/>
          <a:r>
            <a:rPr lang="en-US" sz="1200" b="0" i="0" baseline="0" dirty="0" smtClean="0">
              <a:solidFill>
                <a:schemeClr val="accent5"/>
              </a:solidFill>
              <a:latin typeface="+mn-lt"/>
              <a:ea typeface="Times New Roman" charset="0"/>
              <a:cs typeface="Times New Roman" charset="0"/>
            </a:rPr>
            <a:t>Low Oil Price</a:t>
          </a:r>
        </a:p>
        <a:p xmlns:a="http://schemas.openxmlformats.org/drawingml/2006/main">
          <a:pPr eaLnBrk="0" hangingPunct="0"/>
          <a:r>
            <a:rPr lang="en-US" sz="1200" b="0" i="0" baseline="0" dirty="0" smtClean="0">
              <a:solidFill>
                <a:schemeClr val="accent2"/>
              </a:solidFill>
              <a:latin typeface="+mn-lt"/>
              <a:ea typeface="Times New Roman" charset="0"/>
              <a:cs typeface="Times New Roman" charset="0"/>
            </a:rPr>
            <a:t>Low Oil and Gas Resource and Technology </a:t>
          </a:r>
          <a:endParaRPr lang="en-US" sz="1200" b="0" i="0" dirty="0" smtClean="0">
            <a:solidFill>
              <a:schemeClr val="accent2"/>
            </a:solidFill>
            <a:latin typeface="+mn-lt"/>
            <a:ea typeface="Times New Roman" charset="0"/>
            <a:cs typeface="Times New Roman" charset="0"/>
          </a:endParaRPr>
        </a:p>
      </cdr:txBody>
    </cdr:sp>
  </cdr:relSizeAnchor>
  <cdr:relSizeAnchor xmlns:cdr="http://schemas.openxmlformats.org/drawingml/2006/chartDrawing">
    <cdr:from>
      <cdr:x>0.50932</cdr:x>
      <cdr:y>0.05834</cdr:y>
    </cdr:from>
    <cdr:to>
      <cdr:x>0.50932</cdr:x>
      <cdr:y>0.88818</cdr:y>
    </cdr:to>
    <cdr:cxnSp macro="">
      <cdr:nvCxnSpPr>
        <cdr:cNvPr id="4" name="Straight Connector 3"/>
        <cdr:cNvCxnSpPr/>
      </cdr:nvCxnSpPr>
      <cdr:spPr bwMode="auto">
        <a:xfrm xmlns:a="http://schemas.openxmlformats.org/drawingml/2006/main" flipV="1">
          <a:off x="4130753" y="179580"/>
          <a:ext cx="0" cy="2554383"/>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0.42034</cdr:x>
      <cdr:y>0</cdr:y>
    </cdr:from>
    <cdr:to>
      <cdr:x>0.5426</cdr:x>
      <cdr:y>0.13425</cdr:y>
    </cdr:to>
    <cdr:sp macro="" textlink="">
      <cdr:nvSpPr>
        <cdr:cNvPr id="5" name="TextBox 1"/>
        <cdr:cNvSpPr txBox="1"/>
      </cdr:nvSpPr>
      <cdr:spPr bwMode="auto">
        <a:xfrm xmlns:a="http://schemas.openxmlformats.org/drawingml/2006/main">
          <a:off x="3409121" y="0"/>
          <a:ext cx="991544" cy="41324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    history  </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userShapes>
</file>

<file path=ppt/drawings/drawing30.xml><?xml version="1.0" encoding="utf-8"?>
<c:userShapes xmlns:c="http://schemas.openxmlformats.org/drawingml/2006/chart">
  <cdr:relSizeAnchor xmlns:cdr="http://schemas.openxmlformats.org/drawingml/2006/chartDrawing">
    <cdr:from>
      <cdr:x>0</cdr:x>
      <cdr:y>0</cdr:y>
    </cdr:from>
    <cdr:to>
      <cdr:x>0.55625</cdr:x>
      <cdr:y>0.23264</cdr:y>
    </cdr:to>
    <cdr:sp macro="" textlink="">
      <cdr:nvSpPr>
        <cdr:cNvPr id="2" name="TextBox 1"/>
        <cdr:cNvSpPr txBox="1"/>
      </cdr:nvSpPr>
      <cdr:spPr bwMode="auto">
        <a:xfrm xmlns:a="http://schemas.openxmlformats.org/drawingml/2006/main">
          <a:off x="-238125" y="0"/>
          <a:ext cx="4835565" cy="104479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4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0.82689</cdr:x>
      <cdr:y>0.11884</cdr:y>
    </cdr:from>
    <cdr:to>
      <cdr:x>0.99703</cdr:x>
      <cdr:y>0.66745</cdr:y>
    </cdr:to>
    <cdr:sp macro="" textlink="">
      <cdr:nvSpPr>
        <cdr:cNvPr id="3" name="TextBox 1"/>
        <cdr:cNvSpPr txBox="1"/>
      </cdr:nvSpPr>
      <cdr:spPr bwMode="auto">
        <a:xfrm xmlns:a="http://schemas.openxmlformats.org/drawingml/2006/main">
          <a:off x="6615961" y="365795"/>
          <a:ext cx="1361290" cy="168871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200" b="0" i="0" dirty="0" smtClean="0">
            <a:solidFill>
              <a:schemeClr val="accent1"/>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1"/>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1"/>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1"/>
              </a:solidFill>
              <a:latin typeface="+mn-lt"/>
              <a:ea typeface="Times New Roman" charset="0"/>
              <a:cs typeface="Times New Roman" charset="0"/>
            </a:rPr>
            <a:t>electric power</a:t>
          </a:r>
        </a:p>
        <a:p xmlns:a="http://schemas.openxmlformats.org/drawingml/2006/main">
          <a:pPr eaLnBrk="0" hangingPunct="0"/>
          <a:endParaRPr lang="en-US" sz="1200" b="0" i="0" dirty="0" smtClean="0">
            <a:solidFill>
              <a:sysClr val="windowText" lastClr="000000"/>
            </a:solidFill>
            <a:latin typeface="+mn-lt"/>
            <a:ea typeface="Times New Roman" charset="0"/>
            <a:cs typeface="Times New Roman" charset="0"/>
          </a:endParaRPr>
        </a:p>
        <a:p xmlns:a="http://schemas.openxmlformats.org/drawingml/2006/main">
          <a:pPr eaLnBrk="0" hangingPunct="0"/>
          <a:endParaRPr lang="en-US" sz="1200" b="0" i="0" dirty="0" smtClean="0">
            <a:solidFill>
              <a:sysClr val="windowText" lastClr="000000"/>
            </a:solidFill>
            <a:latin typeface="+mn-lt"/>
            <a:ea typeface="Times New Roman" charset="0"/>
            <a:cs typeface="Times New Roman" charset="0"/>
          </a:endParaRPr>
        </a:p>
        <a:p xmlns:a="http://schemas.openxmlformats.org/drawingml/2006/main">
          <a:pPr eaLnBrk="0" hangingPunct="0"/>
          <a:endParaRPr lang="en-US" sz="1200" b="0" i="0" dirty="0" smtClean="0">
            <a:solidFill>
              <a:sysClr val="windowText" lastClr="000000"/>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2"/>
              </a:solidFill>
              <a:latin typeface="+mn-lt"/>
              <a:ea typeface="Times New Roman" charset="0"/>
              <a:cs typeface="Times New Roman" charset="0"/>
            </a:rPr>
            <a:t>industrial</a:t>
          </a:r>
        </a:p>
        <a:p xmlns:a="http://schemas.openxmlformats.org/drawingml/2006/main">
          <a:pPr eaLnBrk="0" hangingPunct="0"/>
          <a:endParaRPr lang="en-US" sz="1200" b="0" i="0" dirty="0" smtClean="0">
            <a:solidFill>
              <a:sysClr val="windowText" lastClr="000000"/>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6"/>
              </a:solidFill>
              <a:latin typeface="+mn-lt"/>
              <a:ea typeface="Times New Roman" charset="0"/>
              <a:cs typeface="Times New Roman" charset="0"/>
            </a:rPr>
            <a:t>transportation</a:t>
          </a:r>
        </a:p>
        <a:p xmlns:a="http://schemas.openxmlformats.org/drawingml/2006/main">
          <a:pPr eaLnBrk="0" hangingPunct="0"/>
          <a:r>
            <a:rPr lang="en-US" sz="1200" b="0" i="0" dirty="0" smtClean="0">
              <a:solidFill>
                <a:schemeClr val="accent5">
                  <a:lumMod val="60000"/>
                  <a:lumOff val="40000"/>
                </a:schemeClr>
              </a:solidFill>
              <a:latin typeface="+mn-lt"/>
              <a:ea typeface="Times New Roman" charset="0"/>
              <a:cs typeface="Times New Roman" charset="0"/>
            </a:rPr>
            <a:t>commercial</a:t>
          </a:r>
        </a:p>
        <a:p xmlns:a="http://schemas.openxmlformats.org/drawingml/2006/main">
          <a:pPr eaLnBrk="0" hangingPunct="0"/>
          <a:endParaRPr lang="en-US" sz="1200" b="0" i="0" dirty="0" smtClean="0">
            <a:solidFill>
              <a:schemeClr val="accent5">
                <a:lumMod val="60000"/>
                <a:lumOff val="40000"/>
              </a:schemeClr>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5"/>
              </a:solidFill>
              <a:latin typeface="+mn-lt"/>
              <a:ea typeface="Times New Roman" charset="0"/>
              <a:cs typeface="Times New Roman" charset="0"/>
            </a:rPr>
            <a:t>residential</a:t>
          </a:r>
        </a:p>
      </cdr:txBody>
    </cdr:sp>
  </cdr:relSizeAnchor>
  <cdr:relSizeAnchor xmlns:cdr="http://schemas.openxmlformats.org/drawingml/2006/chartDrawing">
    <cdr:from>
      <cdr:x>0.55248</cdr:x>
      <cdr:y>0.0479</cdr:y>
    </cdr:from>
    <cdr:to>
      <cdr:x>0.71936</cdr:x>
      <cdr:y>0.39607</cdr:y>
    </cdr:to>
    <cdr:sp macro="" textlink="">
      <cdr:nvSpPr>
        <cdr:cNvPr id="7" name="TextBox 6"/>
        <cdr:cNvSpPr txBox="1"/>
      </cdr:nvSpPr>
      <cdr:spPr bwMode="auto">
        <a:xfrm xmlns:a="http://schemas.openxmlformats.org/drawingml/2006/main">
          <a:off x="3031102" y="131411"/>
          <a:ext cx="915570" cy="95510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0" tIns="0" rIns="0" rtlCol="0">
          <a:prstTxWarp prst="textNoShape">
            <a:avLst/>
          </a:prstTxWarp>
        </a:bodyPr>
        <a:lstStyle xmlns:a="http://schemas.openxmlformats.org/drawingml/2006/main"/>
        <a:p xmlns:a="http://schemas.openxmlformats.org/drawingml/2006/main">
          <a:pPr eaLnBrk="0" hangingPunct="0"/>
          <a:endParaRPr lang="en-US" sz="1400" i="0" dirty="0" smtClean="0">
            <a:solidFill>
              <a:schemeClr val="tx1"/>
            </a:solidFill>
            <a:latin typeface="+mn-lt"/>
            <a:ea typeface="Times New Roman" charset="0"/>
            <a:cs typeface="Times New Roman" charset="0"/>
          </a:endParaRPr>
        </a:p>
      </cdr:txBody>
    </cdr:sp>
  </cdr:relSizeAnchor>
  <cdr:relSizeAnchor xmlns:cdr="http://schemas.openxmlformats.org/drawingml/2006/chartDrawing">
    <cdr:from>
      <cdr:x>0.13374</cdr:x>
      <cdr:y>0.0028</cdr:y>
    </cdr:from>
    <cdr:to>
      <cdr:x>0.26836</cdr:x>
      <cdr:y>0.89463</cdr:y>
    </cdr:to>
    <cdr:grpSp>
      <cdr:nvGrpSpPr>
        <cdr:cNvPr id="8" name="Group 7"/>
        <cdr:cNvGrpSpPr/>
      </cdr:nvGrpSpPr>
      <cdr:grpSpPr>
        <a:xfrm xmlns:a="http://schemas.openxmlformats.org/drawingml/2006/main">
          <a:off x="1083346" y="8619"/>
          <a:ext cx="1090475" cy="2745198"/>
          <a:chOff x="1218390" y="1649986"/>
          <a:chExt cx="1170228" cy="3186901"/>
        </a:xfrm>
      </cdr:grpSpPr>
      <cdr:cxnSp macro="">
        <cdr:nvCxnSpPr>
          <cdr:cNvPr id="9" name="Straight Connector 8"/>
          <cdr:cNvCxnSpPr/>
        </cdr:nvCxnSpPr>
        <cdr:spPr bwMode="auto">
          <a:xfrm xmlns:a="http://schemas.openxmlformats.org/drawingml/2006/main" flipV="1">
            <a:off x="1815708" y="1883087"/>
            <a:ext cx="0" cy="2953800"/>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10" name="TextBox 1"/>
          <cdr:cNvSpPr txBox="1"/>
        </cdr:nvSpPr>
        <cdr:spPr bwMode="auto">
          <a:xfrm xmlns:a="http://schemas.openxmlformats.org/drawingml/2006/main">
            <a:off x="1218390" y="1649986"/>
            <a:ext cx="1170228" cy="574787"/>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drawings/drawing31.xml><?xml version="1.0" encoding="utf-8"?>
<c:userShapes xmlns:c="http://schemas.openxmlformats.org/drawingml/2006/chart">
  <cdr:relSizeAnchor xmlns:cdr="http://schemas.openxmlformats.org/drawingml/2006/chartDrawing">
    <cdr:from>
      <cdr:x>0.00521</cdr:x>
      <cdr:y>0</cdr:y>
    </cdr:from>
    <cdr:to>
      <cdr:x>0.29291</cdr:x>
      <cdr:y>0.13204</cdr:y>
    </cdr:to>
    <cdr:sp macro="" textlink="">
      <cdr:nvSpPr>
        <cdr:cNvPr id="2" name="TextBox 1"/>
        <cdr:cNvSpPr txBox="1"/>
      </cdr:nvSpPr>
      <cdr:spPr bwMode="auto">
        <a:xfrm xmlns:a="http://schemas.openxmlformats.org/drawingml/2006/main">
          <a:off x="45291" y="0"/>
          <a:ext cx="2500983" cy="592992"/>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Natural gas trade</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trillion cubic feet</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0.49331</cdr:x>
      <cdr:y>0.09086</cdr:y>
    </cdr:from>
    <cdr:to>
      <cdr:x>0.69742</cdr:x>
      <cdr:y>0.90914</cdr:y>
    </cdr:to>
    <cdr:grpSp>
      <cdr:nvGrpSpPr>
        <cdr:cNvPr id="4" name="Group 3"/>
        <cdr:cNvGrpSpPr/>
      </cdr:nvGrpSpPr>
      <cdr:grpSpPr>
        <a:xfrm xmlns:a="http://schemas.openxmlformats.org/drawingml/2006/main">
          <a:off x="4124775" y="331916"/>
          <a:ext cx="1706651" cy="2989213"/>
          <a:chOff x="2642586" y="241319"/>
          <a:chExt cx="1119801" cy="2244706"/>
        </a:xfrm>
      </cdr:grpSpPr>
      <cdr:cxnSp macro="">
        <cdr:nvCxnSpPr>
          <cdr:cNvPr id="5" name="Straight Connector 4"/>
          <cdr:cNvCxnSpPr/>
        </cdr:nvCxnSpPr>
        <cdr:spPr bwMode="auto">
          <a:xfrm xmlns:a="http://schemas.openxmlformats.org/drawingml/2006/main" flipV="1">
            <a:off x="3009927" y="400068"/>
            <a:ext cx="0" cy="2085957"/>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6" name="TextBox 1"/>
          <cdr:cNvSpPr txBox="1"/>
        </cdr:nvSpPr>
        <cdr:spPr bwMode="auto">
          <a:xfrm xmlns:a="http://schemas.openxmlformats.org/drawingml/2006/main">
            <a:off x="2642586" y="241319"/>
            <a:ext cx="1119801" cy="36827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a:t>
            </a:r>
            <a:r>
              <a:rPr lang="en-US" sz="1200" b="1" i="0" dirty="0" smtClean="0">
                <a:solidFill>
                  <a:schemeClr val="bg2"/>
                </a:solidFill>
                <a:latin typeface="+mn-lt"/>
                <a:ea typeface="Times New Roman" charset="0"/>
                <a:cs typeface="Times New Roman" charset="0"/>
              </a:rPr>
              <a:t>2016</a:t>
            </a:r>
            <a:endParaRPr lang="en-US" sz="1200" b="0" i="0" dirty="0" smtClean="0">
              <a:solidFill>
                <a:schemeClr val="bg2"/>
              </a:solidFill>
              <a:latin typeface="+mn-lt"/>
              <a:ea typeface="Times New Roman" charset="0"/>
              <a:cs typeface="Times New Roman" charset="0"/>
            </a:endParaRP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dr:relSizeAnchor xmlns:cdr="http://schemas.openxmlformats.org/drawingml/2006/chartDrawing">
    <cdr:from>
      <cdr:x>0.06354</cdr:x>
      <cdr:y>0.19098</cdr:y>
    </cdr:from>
    <cdr:to>
      <cdr:x>0.28923</cdr:x>
      <cdr:y>0.88556</cdr:y>
    </cdr:to>
    <cdr:sp macro="" textlink="">
      <cdr:nvSpPr>
        <cdr:cNvPr id="7" name="TextBox 1"/>
        <cdr:cNvSpPr txBox="1"/>
      </cdr:nvSpPr>
      <cdr:spPr bwMode="auto">
        <a:xfrm xmlns:a="http://schemas.openxmlformats.org/drawingml/2006/main">
          <a:off x="531285" y="697666"/>
          <a:ext cx="1887090" cy="2537332"/>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baseline="0" dirty="0" smtClean="0">
              <a:solidFill>
                <a:schemeClr val="tx2"/>
              </a:solidFill>
              <a:latin typeface="+mn-lt"/>
              <a:ea typeface="Times New Roman" charset="0"/>
              <a:cs typeface="Times New Roman" charset="0"/>
            </a:rPr>
            <a:t>liquefied natural gas (LNG) exports</a:t>
          </a:r>
          <a:endParaRPr lang="en-US" sz="1200" b="0" i="0" baseline="0" dirty="0" smtClean="0">
            <a:solidFill>
              <a:schemeClr val="accent2"/>
            </a:solidFill>
            <a:latin typeface="+mn-lt"/>
            <a:ea typeface="Times New Roman" charset="0"/>
            <a:cs typeface="Times New Roman" charset="0"/>
          </a:endParaRPr>
        </a:p>
        <a:p xmlns:a="http://schemas.openxmlformats.org/drawingml/2006/main">
          <a:pPr eaLnBrk="0" hangingPunct="0"/>
          <a:endParaRPr lang="en-US" sz="1200" b="0" i="0" baseline="0" dirty="0" smtClean="0">
            <a:solidFill>
              <a:schemeClr val="accent2"/>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bg2"/>
              </a:solidFill>
              <a:latin typeface="+mn-lt"/>
              <a:ea typeface="Times New Roman" charset="0"/>
              <a:cs typeface="Times New Roman" charset="0"/>
            </a:rPr>
            <a:t>pipeline exports to </a:t>
          </a:r>
        </a:p>
        <a:p xmlns:a="http://schemas.openxmlformats.org/drawingml/2006/main">
          <a:pPr eaLnBrk="0" hangingPunct="0"/>
          <a:r>
            <a:rPr lang="en-US" sz="1200" b="0" i="0" baseline="0" dirty="0" smtClean="0">
              <a:solidFill>
                <a:schemeClr val="accent5"/>
              </a:solidFill>
              <a:latin typeface="+mn-lt"/>
              <a:ea typeface="Times New Roman" charset="0"/>
              <a:cs typeface="Times New Roman" charset="0"/>
            </a:rPr>
            <a:t>  Canada</a:t>
          </a:r>
        </a:p>
        <a:p xmlns:a="http://schemas.openxmlformats.org/drawingml/2006/main">
          <a:pPr eaLnBrk="0" hangingPunct="0"/>
          <a:r>
            <a:rPr lang="en-US" sz="1200" b="0" i="0" baseline="0" dirty="0" smtClean="0">
              <a:solidFill>
                <a:schemeClr val="accent2"/>
              </a:solidFill>
              <a:latin typeface="+mn-lt"/>
              <a:ea typeface="Times New Roman" charset="0"/>
              <a:cs typeface="Times New Roman" charset="0"/>
            </a:rPr>
            <a:t>  Mexico</a:t>
          </a:r>
        </a:p>
        <a:p xmlns:a="http://schemas.openxmlformats.org/drawingml/2006/main">
          <a:pPr eaLnBrk="0" hangingPunct="0"/>
          <a:endParaRPr lang="en-US" sz="1200" b="0" i="0" baseline="0" dirty="0" smtClean="0">
            <a:solidFill>
              <a:schemeClr val="accent2"/>
            </a:solidFill>
            <a:latin typeface="+mn-lt"/>
            <a:ea typeface="Times New Roman" charset="0"/>
            <a:cs typeface="Times New Roman" charset="0"/>
          </a:endParaRPr>
        </a:p>
        <a:p xmlns:a="http://schemas.openxmlformats.org/drawingml/2006/main">
          <a:pPr eaLnBrk="0" hangingPunct="0"/>
          <a:endParaRPr lang="en-US" sz="1200" dirty="0">
            <a:solidFill>
              <a:schemeClr val="accent2"/>
            </a:solidFill>
            <a:ea typeface="Times New Roman" charset="0"/>
            <a:cs typeface="Times New Roman" charset="0"/>
          </a:endParaRPr>
        </a:p>
        <a:p xmlns:a="http://schemas.openxmlformats.org/drawingml/2006/main">
          <a:pPr eaLnBrk="0" hangingPunct="0"/>
          <a:endParaRPr lang="en-US" sz="1200" b="0" i="0" baseline="0" dirty="0" smtClean="0">
            <a:solidFill>
              <a:schemeClr val="accent2"/>
            </a:solidFill>
            <a:latin typeface="+mn-lt"/>
            <a:ea typeface="Times New Roman" charset="0"/>
            <a:cs typeface="Times New Roman" charset="0"/>
          </a:endParaRPr>
        </a:p>
        <a:p xmlns:a="http://schemas.openxmlformats.org/drawingml/2006/main">
          <a:pP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bg2"/>
              </a:solidFill>
              <a:latin typeface="+mn-lt"/>
              <a:ea typeface="Times New Roman" charset="0"/>
              <a:cs typeface="Times New Roman" charset="0"/>
            </a:rPr>
            <a:t>pipeline imports from</a:t>
          </a:r>
          <a:r>
            <a:rPr lang="en-US" sz="1200" b="0" i="0" baseline="0" dirty="0" smtClean="0">
              <a:solidFill>
                <a:schemeClr val="accent2"/>
              </a:solidFill>
              <a:latin typeface="+mn-lt"/>
              <a:ea typeface="Times New Roman" charset="0"/>
              <a:cs typeface="Times New Roman" charset="0"/>
            </a:rPr>
            <a:t>    </a:t>
          </a:r>
        </a:p>
        <a:p xmlns:a="http://schemas.openxmlformats.org/drawingml/2006/main">
          <a:pPr eaLnBrk="0" hangingPunct="0"/>
          <a:r>
            <a:rPr lang="en-US" sz="1200" b="0" i="0" baseline="0" dirty="0" smtClean="0">
              <a:solidFill>
                <a:schemeClr val="accent2"/>
              </a:solidFill>
              <a:latin typeface="+mn-lt"/>
              <a:ea typeface="Times New Roman" charset="0"/>
              <a:cs typeface="Times New Roman" charset="0"/>
            </a:rPr>
            <a:t>  </a:t>
          </a:r>
          <a:r>
            <a:rPr lang="en-US" sz="1200" b="0" i="0" baseline="0" dirty="0" smtClean="0">
              <a:solidFill>
                <a:schemeClr val="accent5">
                  <a:lumMod val="60000"/>
                  <a:lumOff val="40000"/>
                </a:schemeClr>
              </a:solidFill>
              <a:latin typeface="+mn-lt"/>
              <a:ea typeface="Times New Roman" charset="0"/>
              <a:cs typeface="Times New Roman" charset="0"/>
            </a:rPr>
            <a:t>Canada</a:t>
          </a:r>
          <a:endParaRPr lang="en-US" sz="1200" b="0" i="0" baseline="0" dirty="0" smtClean="0">
            <a:solidFill>
              <a:schemeClr val="accent2"/>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accent1">
                  <a:lumMod val="60000"/>
                  <a:lumOff val="40000"/>
                </a:schemeClr>
              </a:solidFill>
              <a:latin typeface="+mn-lt"/>
              <a:ea typeface="Times New Roman" charset="0"/>
              <a:cs typeface="Times New Roman" charset="0"/>
            </a:rPr>
            <a:t>  LNG imports</a:t>
          </a:r>
          <a:endParaRPr lang="en-US" sz="1200" b="0" i="0" dirty="0" smtClean="0">
            <a:solidFill>
              <a:schemeClr val="accent1">
                <a:lumMod val="60000"/>
                <a:lumOff val="40000"/>
              </a:schemeClr>
            </a:solidFill>
            <a:latin typeface="+mn-lt"/>
            <a:ea typeface="Times New Roman" charset="0"/>
            <a:cs typeface="Times New Roman" charset="0"/>
          </a:endParaRPr>
        </a:p>
      </cdr:txBody>
    </cdr:sp>
  </cdr:relSizeAnchor>
  <cdr:relSizeAnchor xmlns:cdr="http://schemas.openxmlformats.org/drawingml/2006/chartDrawing">
    <cdr:from>
      <cdr:x>0.69459</cdr:x>
      <cdr:y>0.06423</cdr:y>
    </cdr:from>
    <cdr:to>
      <cdr:x>0.91764</cdr:x>
      <cdr:y>0.12682</cdr:y>
    </cdr:to>
    <cdr:sp macro="" textlink="">
      <cdr:nvSpPr>
        <cdr:cNvPr id="3" name="TextBox 2"/>
        <cdr:cNvSpPr txBox="1"/>
      </cdr:nvSpPr>
      <cdr:spPr bwMode="auto">
        <a:xfrm xmlns:a="http://schemas.openxmlformats.org/drawingml/2006/main">
          <a:off x="5807739" y="234635"/>
          <a:ext cx="1865016" cy="22864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0" tIns="0" rIns="0" rtlCol="0">
          <a:prstTxWarp prst="textNoShape">
            <a:avLst/>
          </a:prstTxWarp>
        </a:bodyPr>
        <a:lstStyle xmlns:a="http://schemas.openxmlformats.org/drawingml/2006/main"/>
        <a:p xmlns:a="http://schemas.openxmlformats.org/drawingml/2006/main">
          <a:pPr eaLnBrk="0" hangingPunct="0"/>
          <a:r>
            <a:rPr lang="en-US" sz="1200" i="0" dirty="0" smtClean="0">
              <a:solidFill>
                <a:schemeClr val="tx1"/>
              </a:solidFill>
              <a:latin typeface="+mn-lt"/>
              <a:ea typeface="Times New Roman" charset="0"/>
              <a:cs typeface="Rod" panose="02030509050101010101" pitchFamily="49" charset="-79"/>
            </a:rPr>
            <a:t>billion cubic feet per day</a:t>
          </a:r>
        </a:p>
      </cdr:txBody>
    </cdr:sp>
  </cdr:relSizeAnchor>
  <cdr:relSizeAnchor xmlns:cdr="http://schemas.openxmlformats.org/drawingml/2006/chartDrawing">
    <cdr:from>
      <cdr:x>0.89481</cdr:x>
      <cdr:y>0.10486</cdr:y>
    </cdr:from>
    <cdr:to>
      <cdr:x>1</cdr:x>
      <cdr:y>0.9347</cdr:y>
    </cdr:to>
    <cdr:sp macro="" textlink="">
      <cdr:nvSpPr>
        <cdr:cNvPr id="8" name="TextBox 7"/>
        <cdr:cNvSpPr txBox="1"/>
      </cdr:nvSpPr>
      <cdr:spPr>
        <a:xfrm xmlns:a="http://schemas.openxmlformats.org/drawingml/2006/main">
          <a:off x="7481888" y="383070"/>
          <a:ext cx="879538" cy="3031436"/>
        </a:xfrm>
        <a:prstGeom xmlns:a="http://schemas.openxmlformats.org/drawingml/2006/main" prst="rect">
          <a:avLst/>
        </a:prstGeom>
        <a:solidFill xmlns:a="http://schemas.openxmlformats.org/drawingml/2006/main">
          <a:schemeClr val="bg1"/>
        </a:solidFill>
      </cdr:spPr>
      <cdr:txBody>
        <a:bodyPr xmlns:a="http://schemas.openxmlformats.org/drawingml/2006/main" vertOverflow="clip" wrap="none" rtlCol="0"/>
        <a:lstStyle xmlns:a="http://schemas.openxmlformats.org/drawingml/2006/main"/>
        <a:p xmlns:a="http://schemas.openxmlformats.org/drawingml/2006/main">
          <a:r>
            <a:rPr lang="en-US" sz="1200" dirty="0" smtClean="0"/>
            <a:t>22</a:t>
          </a:r>
        </a:p>
        <a:p xmlns:a="http://schemas.openxmlformats.org/drawingml/2006/main">
          <a:endParaRPr lang="en-US" sz="1200" dirty="0"/>
        </a:p>
        <a:p xmlns:a="http://schemas.openxmlformats.org/drawingml/2006/main">
          <a:r>
            <a:rPr lang="en-US" sz="1200" dirty="0" smtClean="0"/>
            <a:t>16</a:t>
          </a:r>
        </a:p>
        <a:p xmlns:a="http://schemas.openxmlformats.org/drawingml/2006/main">
          <a:endParaRPr lang="en-US" sz="1200" dirty="0" smtClean="0"/>
        </a:p>
        <a:p xmlns:a="http://schemas.openxmlformats.org/drawingml/2006/main">
          <a:r>
            <a:rPr lang="en-US" sz="1200" dirty="0" smtClean="0"/>
            <a:t>10</a:t>
          </a:r>
        </a:p>
        <a:p xmlns:a="http://schemas.openxmlformats.org/drawingml/2006/main">
          <a:endParaRPr lang="en-US" sz="1200" dirty="0"/>
        </a:p>
        <a:p xmlns:a="http://schemas.openxmlformats.org/drawingml/2006/main">
          <a:r>
            <a:rPr lang="en-US" sz="1200" dirty="0" smtClean="0"/>
            <a:t>5</a:t>
          </a:r>
        </a:p>
        <a:p xmlns:a="http://schemas.openxmlformats.org/drawingml/2006/main">
          <a:endParaRPr lang="en-US" sz="1200" dirty="0" smtClean="0"/>
        </a:p>
        <a:p xmlns:a="http://schemas.openxmlformats.org/drawingml/2006/main">
          <a:endParaRPr lang="en-US" sz="1200" dirty="0"/>
        </a:p>
        <a:p xmlns:a="http://schemas.openxmlformats.org/drawingml/2006/main">
          <a:r>
            <a:rPr lang="en-US" sz="1200" dirty="0" smtClean="0"/>
            <a:t>0</a:t>
          </a:r>
        </a:p>
        <a:p xmlns:a="http://schemas.openxmlformats.org/drawingml/2006/main">
          <a:endParaRPr lang="en-US" sz="1200" dirty="0"/>
        </a:p>
        <a:p xmlns:a="http://schemas.openxmlformats.org/drawingml/2006/main">
          <a:r>
            <a:rPr lang="en-US" sz="1200" dirty="0" smtClean="0"/>
            <a:t>-5</a:t>
          </a:r>
        </a:p>
        <a:p xmlns:a="http://schemas.openxmlformats.org/drawingml/2006/main">
          <a:endParaRPr lang="en-US" sz="1200" dirty="0" smtClean="0"/>
        </a:p>
        <a:p xmlns:a="http://schemas.openxmlformats.org/drawingml/2006/main">
          <a:r>
            <a:rPr lang="en-US" sz="1200" dirty="0" smtClean="0"/>
            <a:t>-10</a:t>
          </a:r>
        </a:p>
        <a:p xmlns:a="http://schemas.openxmlformats.org/drawingml/2006/main">
          <a:endParaRPr lang="en-US" sz="1200" dirty="0"/>
        </a:p>
        <a:p xmlns:a="http://schemas.openxmlformats.org/drawingml/2006/main">
          <a:r>
            <a:rPr lang="en-US" sz="1200" dirty="0" smtClean="0"/>
            <a:t>-16</a:t>
          </a:r>
          <a:endParaRPr lang="en-US" sz="1200" dirty="0"/>
        </a:p>
      </cdr:txBody>
    </cdr:sp>
  </cdr:relSizeAnchor>
</c:userShapes>
</file>

<file path=ppt/drawings/drawing32.xml><?xml version="1.0" encoding="utf-8"?>
<c:userShapes xmlns:c="http://schemas.openxmlformats.org/drawingml/2006/chart">
  <cdr:relSizeAnchor xmlns:cdr="http://schemas.openxmlformats.org/drawingml/2006/chartDrawing">
    <cdr:from>
      <cdr:x>0</cdr:x>
      <cdr:y>0</cdr:y>
    </cdr:from>
    <cdr:to>
      <cdr:x>0.92708</cdr:x>
      <cdr:y>0.27917</cdr:y>
    </cdr:to>
    <cdr:sp macro="" textlink="">
      <cdr:nvSpPr>
        <cdr:cNvPr id="2" name="TextBox 1"/>
        <cdr:cNvSpPr txBox="1"/>
      </cdr:nvSpPr>
      <cdr:spPr bwMode="auto">
        <a:xfrm xmlns:a="http://schemas.openxmlformats.org/drawingml/2006/main">
          <a:off x="0" y="0"/>
          <a:ext cx="2543166" cy="63817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dirty="0" smtClean="0">
              <a:solidFill>
                <a:sysClr val="windowText" lastClr="000000"/>
              </a:solidFill>
              <a:latin typeface="+mn-lt"/>
              <a:ea typeface="Times New Roman" charset="0"/>
              <a:cs typeface="Times New Roman" charset="0"/>
            </a:rPr>
            <a:t>Liquefied</a:t>
          </a:r>
          <a:r>
            <a:rPr lang="en-US" sz="1200" i="0" baseline="0" dirty="0" smtClean="0">
              <a:solidFill>
                <a:sysClr val="windowText" lastClr="000000"/>
              </a:solidFill>
              <a:latin typeface="+mn-lt"/>
              <a:ea typeface="Times New Roman" charset="0"/>
              <a:cs typeface="Times New Roman" charset="0"/>
            </a:rPr>
            <a:t> natural gas exports</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trillion cubic feet                     billion cubic feet per day</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0.24771</cdr:x>
      <cdr:y>0.13439</cdr:y>
    </cdr:from>
    <cdr:to>
      <cdr:x>0.5131</cdr:x>
      <cdr:y>0.89774</cdr:y>
    </cdr:to>
    <cdr:grpSp>
      <cdr:nvGrpSpPr>
        <cdr:cNvPr id="8" name="Group 7"/>
        <cdr:cNvGrpSpPr/>
      </cdr:nvGrpSpPr>
      <cdr:grpSpPr>
        <a:xfrm xmlns:a="http://schemas.openxmlformats.org/drawingml/2006/main">
          <a:off x="974055" y="434638"/>
          <a:ext cx="1043576" cy="2468791"/>
          <a:chOff x="1210945" y="1659555"/>
          <a:chExt cx="1156632" cy="3188859"/>
        </a:xfrm>
      </cdr:grpSpPr>
      <cdr:cxnSp macro="">
        <cdr:nvCxnSpPr>
          <cdr:cNvPr id="9" name="Straight Connector 8"/>
          <cdr:cNvCxnSpPr/>
        </cdr:nvCxnSpPr>
        <cdr:spPr bwMode="auto">
          <a:xfrm xmlns:a="http://schemas.openxmlformats.org/drawingml/2006/main" flipV="1">
            <a:off x="1812589" y="1918718"/>
            <a:ext cx="0" cy="2929696"/>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10" name="TextBox 1"/>
          <cdr:cNvSpPr txBox="1"/>
        </cdr:nvSpPr>
        <cdr:spPr bwMode="auto">
          <a:xfrm xmlns:a="http://schemas.openxmlformats.org/drawingml/2006/main">
            <a:off x="1210945" y="1659555"/>
            <a:ext cx="1156632" cy="623126"/>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drawings/drawing33.xml><?xml version="1.0" encoding="utf-8"?>
<c:userShapes xmlns:c="http://schemas.openxmlformats.org/drawingml/2006/chart">
  <cdr:relSizeAnchor xmlns:cdr="http://schemas.openxmlformats.org/drawingml/2006/chartDrawing">
    <cdr:from>
      <cdr:x>0</cdr:x>
      <cdr:y>0</cdr:y>
    </cdr:from>
    <cdr:to>
      <cdr:x>0.92708</cdr:x>
      <cdr:y>0.27917</cdr:y>
    </cdr:to>
    <cdr:sp macro="" textlink="">
      <cdr:nvSpPr>
        <cdr:cNvPr id="2" name="TextBox 1"/>
        <cdr:cNvSpPr txBox="1"/>
      </cdr:nvSpPr>
      <cdr:spPr bwMode="auto">
        <a:xfrm xmlns:a="http://schemas.openxmlformats.org/drawingml/2006/main">
          <a:off x="0" y="0"/>
          <a:ext cx="2543166" cy="63817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dirty="0" smtClean="0">
              <a:solidFill>
                <a:sysClr val="windowText" lastClr="000000"/>
              </a:solidFill>
              <a:latin typeface="+mn-lt"/>
              <a:ea typeface="Times New Roman" charset="0"/>
              <a:cs typeface="Times New Roman" charset="0"/>
            </a:rPr>
            <a:t>Oil-to-natural gas price ratio</a:t>
          </a:r>
        </a:p>
        <a:p xmlns:a="http://schemas.openxmlformats.org/drawingml/2006/main">
          <a:pPr eaLnBrk="0" hangingPunct="0"/>
          <a:r>
            <a:rPr lang="en-US" sz="1200" b="0" i="0" baseline="0" dirty="0" smtClean="0">
              <a:solidFill>
                <a:sysClr val="windowText" lastClr="000000"/>
              </a:solidFill>
              <a:latin typeface="+mn-lt"/>
              <a:ea typeface="Times New Roman" charset="0"/>
              <a:cs typeface="Times New Roman" charset="0"/>
            </a:rPr>
            <a:t>energy-equivalent terms</a:t>
          </a:r>
        </a:p>
      </cdr:txBody>
    </cdr:sp>
  </cdr:relSizeAnchor>
  <cdr:relSizeAnchor xmlns:cdr="http://schemas.openxmlformats.org/drawingml/2006/chartDrawing">
    <cdr:from>
      <cdr:x>0.25878</cdr:x>
      <cdr:y>0.13746</cdr:y>
    </cdr:from>
    <cdr:to>
      <cdr:x>0.53303</cdr:x>
      <cdr:y>0.89425</cdr:y>
    </cdr:to>
    <cdr:grpSp>
      <cdr:nvGrpSpPr>
        <cdr:cNvPr id="6" name="Group 5"/>
        <cdr:cNvGrpSpPr/>
      </cdr:nvGrpSpPr>
      <cdr:grpSpPr>
        <a:xfrm xmlns:a="http://schemas.openxmlformats.org/drawingml/2006/main">
          <a:off x="1041001" y="444567"/>
          <a:ext cx="1103232" cy="2447574"/>
          <a:chOff x="1194044" y="1608251"/>
          <a:chExt cx="1210919" cy="3240163"/>
        </a:xfrm>
      </cdr:grpSpPr>
      <cdr:cxnSp macro="">
        <cdr:nvCxnSpPr>
          <cdr:cNvPr id="7" name="Straight Connector 6"/>
          <cdr:cNvCxnSpPr/>
        </cdr:nvCxnSpPr>
        <cdr:spPr bwMode="auto">
          <a:xfrm xmlns:a="http://schemas.openxmlformats.org/drawingml/2006/main" flipV="1">
            <a:off x="1812588" y="1815992"/>
            <a:ext cx="0" cy="3032422"/>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8" name="TextBox 1"/>
          <cdr:cNvSpPr txBox="1"/>
        </cdr:nvSpPr>
        <cdr:spPr bwMode="auto">
          <a:xfrm xmlns:a="http://schemas.openxmlformats.org/drawingml/2006/main">
            <a:off x="1194044" y="1608251"/>
            <a:ext cx="1210919" cy="41145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drawings/drawing34.xml><?xml version="1.0" encoding="utf-8"?>
<c:userShapes xmlns:c="http://schemas.openxmlformats.org/drawingml/2006/chart">
  <cdr:relSizeAnchor xmlns:cdr="http://schemas.openxmlformats.org/drawingml/2006/chartDrawing">
    <cdr:from>
      <cdr:x>0.35796</cdr:x>
      <cdr:y>0.07449</cdr:y>
    </cdr:from>
    <cdr:to>
      <cdr:x>0.35796</cdr:x>
      <cdr:y>0.90199</cdr:y>
    </cdr:to>
    <cdr:cxnSp macro="">
      <cdr:nvCxnSpPr>
        <cdr:cNvPr id="10" name="Straight Connector 9"/>
        <cdr:cNvCxnSpPr/>
      </cdr:nvCxnSpPr>
      <cdr:spPr>
        <a:xfrm xmlns:a="http://schemas.openxmlformats.org/drawingml/2006/main" flipH="1" flipV="1">
          <a:off x="2864038" y="229292"/>
          <a:ext cx="0" cy="2547180"/>
        </a:xfrm>
        <a:prstGeom xmlns:a="http://schemas.openxmlformats.org/drawingml/2006/main" prst="line">
          <a:avLst/>
        </a:prstGeom>
        <a:ln xmlns:a="http://schemas.openxmlformats.org/drawingml/2006/main">
          <a:solidFill>
            <a:schemeClr val="bg1">
              <a:lumMod val="65000"/>
            </a:schemeClr>
          </a:solidFill>
          <a:prstDash val="lgDash"/>
        </a:ln>
      </cdr:spPr>
      <cdr:style>
        <a:lnRef xmlns:a="http://schemas.openxmlformats.org/drawingml/2006/main" idx="1">
          <a:schemeClr val="accent3"/>
        </a:lnRef>
        <a:fillRef xmlns:a="http://schemas.openxmlformats.org/drawingml/2006/main" idx="0">
          <a:schemeClr val="accent3"/>
        </a:fillRef>
        <a:effectRef xmlns:a="http://schemas.openxmlformats.org/drawingml/2006/main" idx="0">
          <a:schemeClr val="accent3"/>
        </a:effectRef>
        <a:fontRef xmlns:a="http://schemas.openxmlformats.org/drawingml/2006/main" idx="minor">
          <a:schemeClr val="tx1"/>
        </a:fontRef>
      </cdr:style>
    </cdr:cxnSp>
  </cdr:relSizeAnchor>
  <cdr:relSizeAnchor xmlns:cdr="http://schemas.openxmlformats.org/drawingml/2006/chartDrawing">
    <cdr:from>
      <cdr:x>0.23644</cdr:x>
      <cdr:y>0.0028</cdr:y>
    </cdr:from>
    <cdr:to>
      <cdr:x>0.47826</cdr:x>
      <cdr:y>0.15278</cdr:y>
    </cdr:to>
    <cdr:sp macro="" textlink="">
      <cdr:nvSpPr>
        <cdr:cNvPr id="14" name="TextBox 8"/>
        <cdr:cNvSpPr txBox="1"/>
      </cdr:nvSpPr>
      <cdr:spPr>
        <a:xfrm xmlns:a="http://schemas.openxmlformats.org/drawingml/2006/main">
          <a:off x="1891779" y="8607"/>
          <a:ext cx="1934785" cy="461665"/>
        </a:xfrm>
        <a:prstGeom xmlns:a="http://schemas.openxmlformats.org/drawingml/2006/main" prst="rect">
          <a:avLst/>
        </a:prstGeom>
        <a:noFill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txBody>
        <a:bodyPr xmlns:a="http://schemas.openxmlformats.org/drawingml/2006/main" wrap="square" rtlCol="0" anchor="t">
          <a:spAutoFit/>
        </a:bodyPr>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pPr algn="ctr"/>
          <a:r>
            <a:rPr lang="en-US" sz="1200" dirty="0" smtClean="0">
              <a:solidFill>
                <a:schemeClr val="bg2"/>
              </a:solidFill>
            </a:rPr>
            <a:t>2016</a:t>
          </a:r>
        </a:p>
        <a:p xmlns:a="http://schemas.openxmlformats.org/drawingml/2006/main">
          <a:pPr algn="ctr"/>
          <a:r>
            <a:rPr lang="en-US" sz="1200" dirty="0" smtClean="0">
              <a:solidFill>
                <a:schemeClr val="bg2"/>
              </a:solidFill>
            </a:rPr>
            <a:t>      history      </a:t>
          </a:r>
          <a:r>
            <a:rPr lang="en-US" sz="1200" dirty="0">
              <a:solidFill>
                <a:schemeClr val="bg2"/>
              </a:solidFill>
            </a:rPr>
            <a:t>projections</a:t>
          </a:r>
        </a:p>
      </cdr:txBody>
    </cdr:sp>
  </cdr:relSizeAnchor>
  <cdr:relSizeAnchor xmlns:cdr="http://schemas.openxmlformats.org/drawingml/2006/chartDrawing">
    <cdr:from>
      <cdr:x>0.85863</cdr:x>
      <cdr:y>0.10536</cdr:y>
    </cdr:from>
    <cdr:to>
      <cdr:x>0.98637</cdr:x>
      <cdr:y>0.68248</cdr:y>
    </cdr:to>
    <cdr:sp macro="" textlink="">
      <cdr:nvSpPr>
        <cdr:cNvPr id="7" name="Rectangle 6"/>
        <cdr:cNvSpPr/>
      </cdr:nvSpPr>
      <cdr:spPr>
        <a:xfrm xmlns:a="http://schemas.openxmlformats.org/drawingml/2006/main">
          <a:off x="6869886" y="324307"/>
          <a:ext cx="1022057" cy="1776491"/>
        </a:xfrm>
        <a:prstGeom xmlns:a="http://schemas.openxmlformats.org/drawingml/2006/main" prst="rect">
          <a:avLst/>
        </a:prstGeom>
        <a:solidFill xmlns:a="http://schemas.openxmlformats.org/drawingml/2006/main">
          <a:schemeClr val="bg1"/>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13716" tIns="13716" rIns="13716" bIns="13716" rtlCol="0" anchor="t"/>
        <a:lstStyle xmlns:a="http://schemas.openxmlformats.org/drawingml/2006/main">
          <a:defPPr>
            <a:defRPr lang="en-US"/>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xmlns:a="http://schemas.openxmlformats.org/drawingml/2006/main">
          <a:r>
            <a:rPr lang="en-US" sz="1200" dirty="0">
              <a:solidFill>
                <a:schemeClr val="accent2"/>
              </a:solidFill>
            </a:rPr>
            <a:t>Low Oil and Gas Resource and Technology</a:t>
          </a:r>
        </a:p>
        <a:p xmlns:a="http://schemas.openxmlformats.org/drawingml/2006/main">
          <a:r>
            <a:rPr lang="en-US" sz="1200" dirty="0">
              <a:solidFill>
                <a:schemeClr val="accent4"/>
              </a:solidFill>
            </a:rPr>
            <a:t>High Oil Price</a:t>
          </a:r>
        </a:p>
        <a:p xmlns:a="http://schemas.openxmlformats.org/drawingml/2006/main">
          <a:r>
            <a:rPr lang="en-US" sz="1200" dirty="0" smtClean="0">
              <a:solidFill>
                <a:schemeClr val="tx2"/>
              </a:solidFill>
            </a:rPr>
            <a:t>Reference </a:t>
          </a:r>
          <a:r>
            <a:rPr lang="en-US" sz="1200" dirty="0">
              <a:solidFill>
                <a:schemeClr val="tx2"/>
              </a:solidFill>
            </a:rPr>
            <a:t>case  </a:t>
          </a:r>
        </a:p>
        <a:p xmlns:a="http://schemas.openxmlformats.org/drawingml/2006/main">
          <a:r>
            <a:rPr lang="en-US" sz="1200" dirty="0">
              <a:solidFill>
                <a:schemeClr val="accent5"/>
              </a:solidFill>
            </a:rPr>
            <a:t>Low Oil Price</a:t>
          </a:r>
        </a:p>
        <a:p xmlns:a="http://schemas.openxmlformats.org/drawingml/2006/main">
          <a:pPr algn="l"/>
          <a:r>
            <a:rPr lang="en-US" sz="1200" b="0" dirty="0" smtClean="0">
              <a:solidFill>
                <a:schemeClr val="accent3"/>
              </a:solidFill>
            </a:rPr>
            <a:t>High </a:t>
          </a:r>
          <a:r>
            <a:rPr lang="en-US" sz="1200" b="0" dirty="0">
              <a:solidFill>
                <a:schemeClr val="accent3"/>
              </a:solidFill>
            </a:rPr>
            <a:t>Oil and Gas Resource and Technology </a:t>
          </a:r>
        </a:p>
      </cdr:txBody>
    </cdr:sp>
  </cdr:relSizeAnchor>
</c:userShapes>
</file>

<file path=ppt/drawings/drawing35.xml><?xml version="1.0" encoding="utf-8"?>
<c:userShapes xmlns:c="http://schemas.openxmlformats.org/drawingml/2006/chart">
  <cdr:relSizeAnchor xmlns:cdr="http://schemas.openxmlformats.org/drawingml/2006/chartDrawing">
    <cdr:from>
      <cdr:x>0.00521</cdr:x>
      <cdr:y>0</cdr:y>
    </cdr:from>
    <cdr:to>
      <cdr:x>0.96791</cdr:x>
      <cdr:y>0.19097</cdr:y>
    </cdr:to>
    <cdr:sp macro="" textlink="">
      <cdr:nvSpPr>
        <cdr:cNvPr id="2" name="TextBox 1"/>
        <cdr:cNvSpPr txBox="1"/>
      </cdr:nvSpPr>
      <cdr:spPr bwMode="auto">
        <a:xfrm xmlns:a="http://schemas.openxmlformats.org/drawingml/2006/main">
          <a:off x="14304" y="0"/>
          <a:ext cx="2643172" cy="52387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Electricity use by sector </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billion kilowatthours</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0.71543</cdr:x>
      <cdr:y>0.32181</cdr:y>
    </cdr:from>
    <cdr:to>
      <cdr:x>0.88541</cdr:x>
      <cdr:y>0.57475</cdr:y>
    </cdr:to>
    <cdr:sp macro="" textlink="">
      <cdr:nvSpPr>
        <cdr:cNvPr id="8" name="TextBox 1"/>
        <cdr:cNvSpPr txBox="1"/>
      </cdr:nvSpPr>
      <cdr:spPr bwMode="auto">
        <a:xfrm xmlns:a="http://schemas.openxmlformats.org/drawingml/2006/main">
          <a:off x="2813241" y="1125467"/>
          <a:ext cx="668402" cy="88458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1"/>
              </a:solidFill>
              <a:latin typeface="+mn-lt"/>
              <a:ea typeface="Times New Roman" charset="0"/>
              <a:cs typeface="Times New Roman" charset="0"/>
            </a:rPr>
            <a:t>direct use</a:t>
          </a:r>
        </a:p>
        <a:p xmlns:a="http://schemas.openxmlformats.org/drawingml/2006/main">
          <a:pPr eaLnBrk="0" hangingPunct="0"/>
          <a:endParaRPr lang="en-US" sz="1200" b="0" i="0" dirty="0" smtClean="0">
            <a:solidFill>
              <a:schemeClr val="bg1">
                <a:lumMod val="65000"/>
              </a:schemeClr>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bg1">
                <a:lumMod val="65000"/>
              </a:schemeClr>
            </a:solidFill>
            <a:latin typeface="+mn-lt"/>
            <a:ea typeface="Times New Roman" charset="0"/>
            <a:cs typeface="Times New Roman" charset="0"/>
          </a:endParaRPr>
        </a:p>
        <a:p xmlns:a="http://schemas.openxmlformats.org/drawingml/2006/main">
          <a:pPr eaLnBrk="0" hangingPunct="0"/>
          <a:r>
            <a:rPr lang="en-US" sz="1200" b="0" i="0" dirty="0" smtClean="0">
              <a:solidFill>
                <a:schemeClr val="tx2"/>
              </a:solidFill>
              <a:latin typeface="+mn-lt"/>
              <a:ea typeface="Times New Roman" charset="0"/>
              <a:cs typeface="Times New Roman" charset="0"/>
            </a:rPr>
            <a:t>electricity </a:t>
          </a:r>
        </a:p>
        <a:p xmlns:a="http://schemas.openxmlformats.org/drawingml/2006/main">
          <a:pPr eaLnBrk="0" hangingPunct="0"/>
          <a:r>
            <a:rPr lang="en-US" sz="1200" b="0" i="0" dirty="0" smtClean="0">
              <a:solidFill>
                <a:schemeClr val="tx2"/>
              </a:solidFill>
              <a:latin typeface="+mn-lt"/>
              <a:ea typeface="Times New Roman" charset="0"/>
              <a:cs typeface="Times New Roman" charset="0"/>
            </a:rPr>
            <a:t>sales</a:t>
          </a:r>
          <a:endParaRPr lang="en-US" sz="1200" b="0" i="0" dirty="0" smtClean="0">
            <a:solidFill>
              <a:schemeClr val="accent2">
                <a:lumMod val="50000"/>
              </a:schemeClr>
            </a:solidFill>
            <a:latin typeface="+mn-lt"/>
            <a:ea typeface="Times New Roman" charset="0"/>
            <a:cs typeface="Times New Roman" charset="0"/>
          </a:endParaRPr>
        </a:p>
      </cdr:txBody>
    </cdr:sp>
  </cdr:relSizeAnchor>
  <cdr:relSizeAnchor xmlns:cdr="http://schemas.openxmlformats.org/drawingml/2006/chartDrawing">
    <cdr:from>
      <cdr:x>0.11564</cdr:x>
      <cdr:y>0.88586</cdr:y>
    </cdr:from>
    <cdr:to>
      <cdr:x>0.98179</cdr:x>
      <cdr:y>0.98238</cdr:y>
    </cdr:to>
    <cdr:sp macro="" textlink="">
      <cdr:nvSpPr>
        <cdr:cNvPr id="6" name="TextBox 1"/>
        <cdr:cNvSpPr txBox="1"/>
      </cdr:nvSpPr>
      <cdr:spPr bwMode="auto">
        <a:xfrm xmlns:a="http://schemas.openxmlformats.org/drawingml/2006/main">
          <a:off x="454724" y="3215207"/>
          <a:ext cx="3405908" cy="35031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4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0.03286</cdr:x>
      <cdr:y>0.92147</cdr:y>
    </cdr:from>
    <cdr:to>
      <cdr:x>0.97551</cdr:x>
      <cdr:y>1</cdr:y>
    </cdr:to>
    <cdr:sp macro="" textlink="">
      <cdr:nvSpPr>
        <cdr:cNvPr id="5" name="TextBox 1"/>
        <cdr:cNvSpPr txBox="1"/>
      </cdr:nvSpPr>
      <cdr:spPr bwMode="auto">
        <a:xfrm xmlns:a="http://schemas.openxmlformats.org/drawingml/2006/main">
          <a:off x="129209" y="3222623"/>
          <a:ext cx="3706724" cy="27464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residential  </a:t>
          </a:r>
          <a:r>
            <a:rPr lang="en-US" sz="1600" b="0" i="0" dirty="0" smtClean="0">
              <a:solidFill>
                <a:schemeClr val="bg2"/>
              </a:solidFill>
              <a:latin typeface="+mn-lt"/>
              <a:ea typeface="Times New Roman" charset="0"/>
              <a:cs typeface="Times New Roman" charset="0"/>
            </a:rPr>
            <a:t>I</a:t>
          </a:r>
          <a:r>
            <a:rPr lang="en-US" sz="1200" b="0" i="0" dirty="0" smtClean="0">
              <a:solidFill>
                <a:schemeClr val="bg2"/>
              </a:solidFill>
              <a:latin typeface="+mn-lt"/>
              <a:ea typeface="Times New Roman" charset="0"/>
              <a:cs typeface="Times New Roman" charset="0"/>
            </a:rPr>
            <a:t> commercial  </a:t>
          </a:r>
          <a:r>
            <a:rPr lang="en-US" sz="1600" b="0" i="0" dirty="0" smtClean="0">
              <a:solidFill>
                <a:schemeClr val="bg2"/>
              </a:solidFill>
              <a:latin typeface="+mn-lt"/>
              <a:ea typeface="Times New Roman" charset="0"/>
              <a:cs typeface="Times New Roman" charset="0"/>
            </a:rPr>
            <a:t>I</a:t>
          </a:r>
          <a:r>
            <a:rPr lang="en-US" sz="1200" b="0" i="0" dirty="0" smtClean="0">
              <a:solidFill>
                <a:schemeClr val="bg2"/>
              </a:solidFill>
              <a:latin typeface="+mn-lt"/>
              <a:ea typeface="Times New Roman" charset="0"/>
              <a:cs typeface="Times New Roman" charset="0"/>
            </a:rPr>
            <a:t> Industrial  </a:t>
          </a:r>
          <a:r>
            <a:rPr lang="en-US" sz="1600" b="0" i="0" dirty="0" smtClean="0">
              <a:solidFill>
                <a:schemeClr val="bg2"/>
              </a:solidFill>
              <a:latin typeface="+mn-lt"/>
              <a:ea typeface="Times New Roman" charset="0"/>
              <a:cs typeface="Times New Roman" charset="0"/>
            </a:rPr>
            <a:t>I</a:t>
          </a:r>
          <a:r>
            <a:rPr lang="en-US" sz="1200" b="0" i="0" dirty="0" smtClean="0">
              <a:solidFill>
                <a:schemeClr val="bg2"/>
              </a:solidFill>
              <a:latin typeface="+mn-lt"/>
              <a:ea typeface="Times New Roman" charset="0"/>
              <a:cs typeface="Times New Roman" charset="0"/>
            </a:rPr>
            <a:t> transportation</a:t>
          </a:r>
        </a:p>
      </cdr:txBody>
    </cdr:sp>
  </cdr:relSizeAnchor>
</c:userShapes>
</file>

<file path=ppt/drawings/drawing36.xml><?xml version="1.0" encoding="utf-8"?>
<c:userShapes xmlns:c="http://schemas.openxmlformats.org/drawingml/2006/chart">
  <cdr:relSizeAnchor xmlns:cdr="http://schemas.openxmlformats.org/drawingml/2006/chartDrawing">
    <cdr:from>
      <cdr:x>0.00521</cdr:x>
      <cdr:y>0</cdr:y>
    </cdr:from>
    <cdr:to>
      <cdr:x>0.84215</cdr:x>
      <cdr:y>0.16233</cdr:y>
    </cdr:to>
    <cdr:sp macro="" textlink="">
      <cdr:nvSpPr>
        <cdr:cNvPr id="2" name="TextBox 1"/>
        <cdr:cNvSpPr txBox="1"/>
      </cdr:nvSpPr>
      <cdr:spPr bwMode="auto">
        <a:xfrm xmlns:a="http://schemas.openxmlformats.org/drawingml/2006/main">
          <a:off x="14304" y="0"/>
          <a:ext cx="2297890" cy="44529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Electricity use growth rate </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percent growth (three-year rolling average)</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0.42185</cdr:x>
      <cdr:y>0.12856</cdr:y>
    </cdr:from>
    <cdr:to>
      <cdr:x>0.60111</cdr:x>
      <cdr:y>0.97547</cdr:y>
    </cdr:to>
    <cdr:grpSp>
      <cdr:nvGrpSpPr>
        <cdr:cNvPr id="4" name="Group 3"/>
        <cdr:cNvGrpSpPr/>
      </cdr:nvGrpSpPr>
      <cdr:grpSpPr>
        <a:xfrm xmlns:a="http://schemas.openxmlformats.org/drawingml/2006/main">
          <a:off x="1696987" y="449608"/>
          <a:ext cx="721113" cy="2961867"/>
          <a:chOff x="1801803" y="623503"/>
          <a:chExt cx="1452442" cy="2689222"/>
        </a:xfrm>
      </cdr:grpSpPr>
      <cdr:cxnSp macro="">
        <cdr:nvCxnSpPr>
          <cdr:cNvPr id="5" name="Straight Connector 4"/>
          <cdr:cNvCxnSpPr/>
        </cdr:nvCxnSpPr>
        <cdr:spPr bwMode="auto">
          <a:xfrm xmlns:a="http://schemas.openxmlformats.org/drawingml/2006/main" flipV="1">
            <a:off x="2941107" y="822035"/>
            <a:ext cx="0" cy="2490690"/>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6" name="TextBox 1"/>
          <cdr:cNvSpPr txBox="1"/>
        </cdr:nvSpPr>
        <cdr:spPr bwMode="auto">
          <a:xfrm xmlns:a="http://schemas.openxmlformats.org/drawingml/2006/main">
            <a:off x="1801803" y="623503"/>
            <a:ext cx="1452442" cy="50119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drawings/drawing37.xml><?xml version="1.0" encoding="utf-8"?>
<c:userShapes xmlns:c="http://schemas.openxmlformats.org/drawingml/2006/chart">
  <cdr:relSizeAnchor xmlns:cdr="http://schemas.openxmlformats.org/drawingml/2006/chartDrawing">
    <cdr:from>
      <cdr:x>0</cdr:x>
      <cdr:y>0</cdr:y>
    </cdr:from>
    <cdr:to>
      <cdr:x>0.46875</cdr:x>
      <cdr:y>0.23264</cdr:y>
    </cdr:to>
    <cdr:sp macro="" textlink="">
      <cdr:nvSpPr>
        <cdr:cNvPr id="2" name="TextBox 1"/>
        <cdr:cNvSpPr txBox="1"/>
      </cdr:nvSpPr>
      <cdr:spPr bwMode="auto">
        <a:xfrm xmlns:a="http://schemas.openxmlformats.org/drawingml/2006/main">
          <a:off x="0" y="0"/>
          <a:ext cx="2534091" cy="81360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dirty="0" smtClean="0">
              <a:solidFill>
                <a:sysClr val="windowText" lastClr="000000"/>
              </a:solidFill>
              <a:latin typeface="+mn-lt"/>
              <a:ea typeface="Times New Roman" charset="0"/>
              <a:cs typeface="Times New Roman" charset="0"/>
            </a:rPr>
            <a:t>U.S.</a:t>
          </a:r>
          <a:r>
            <a:rPr lang="en-US" sz="1200" i="0" baseline="0" dirty="0" smtClean="0">
              <a:solidFill>
                <a:sysClr val="windowText" lastClr="000000"/>
              </a:solidFill>
              <a:latin typeface="+mn-lt"/>
              <a:ea typeface="Times New Roman" charset="0"/>
              <a:cs typeface="Times New Roman" charset="0"/>
            </a:rPr>
            <a:t> net electricity generation from select fuels </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billion kilowatthours</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0.66452</cdr:x>
      <cdr:y>0.34635</cdr:y>
    </cdr:from>
    <cdr:to>
      <cdr:x>0.94214</cdr:x>
      <cdr:y>0.42221</cdr:y>
    </cdr:to>
    <cdr:sp macro="" textlink="">
      <cdr:nvSpPr>
        <cdr:cNvPr id="3" name="TextBox 1"/>
        <cdr:cNvSpPr txBox="1"/>
      </cdr:nvSpPr>
      <cdr:spPr bwMode="auto">
        <a:xfrm xmlns:a="http://schemas.openxmlformats.org/drawingml/2006/main">
          <a:off x="2613056" y="1211278"/>
          <a:ext cx="1091668" cy="265302"/>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1"/>
              </a:solidFill>
              <a:latin typeface="+mn-lt"/>
              <a:ea typeface="Times New Roman" charset="0"/>
              <a:cs typeface="Times New Roman" charset="0"/>
            </a:rPr>
            <a:t>natural</a:t>
          </a:r>
          <a:r>
            <a:rPr lang="en-US" sz="1200" b="0" i="0" baseline="0" dirty="0" smtClean="0">
              <a:solidFill>
                <a:schemeClr val="accent1"/>
              </a:solidFill>
              <a:latin typeface="+mn-lt"/>
              <a:ea typeface="Times New Roman" charset="0"/>
              <a:cs typeface="Times New Roman" charset="0"/>
            </a:rPr>
            <a:t> gas</a:t>
          </a:r>
        </a:p>
        <a:p xmlns:a="http://schemas.openxmlformats.org/drawingml/2006/main">
          <a:pPr eaLnBrk="0" hangingPunct="0"/>
          <a:endParaRPr lang="en-US" sz="1200" b="0" i="0" baseline="0" dirty="0" smtClean="0">
            <a:solidFill>
              <a:schemeClr val="accent3"/>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2">
                <a:lumMod val="50000"/>
              </a:schemeClr>
            </a:solidFill>
            <a:latin typeface="+mn-lt"/>
            <a:ea typeface="Times New Roman" charset="0"/>
            <a:cs typeface="Times New Roman" charset="0"/>
          </a:endParaRPr>
        </a:p>
      </cdr:txBody>
    </cdr:sp>
  </cdr:relSizeAnchor>
  <cdr:relSizeAnchor xmlns:cdr="http://schemas.openxmlformats.org/drawingml/2006/chartDrawing">
    <cdr:from>
      <cdr:x>0.61855</cdr:x>
      <cdr:y>0.16551</cdr:y>
    </cdr:from>
    <cdr:to>
      <cdr:x>0.61855</cdr:x>
      <cdr:y>0.92037</cdr:y>
    </cdr:to>
    <cdr:cxnSp macro="">
      <cdr:nvCxnSpPr>
        <cdr:cNvPr id="5" name="Straight Connector 4"/>
        <cdr:cNvCxnSpPr/>
      </cdr:nvCxnSpPr>
      <cdr:spPr bwMode="auto">
        <a:xfrm xmlns:a="http://schemas.openxmlformats.org/drawingml/2006/main" flipV="1">
          <a:off x="2444069" y="578832"/>
          <a:ext cx="0" cy="2639944"/>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0.51463</cdr:x>
      <cdr:y>0.09316</cdr:y>
    </cdr:from>
    <cdr:to>
      <cdr:x>0.74353</cdr:x>
      <cdr:y>0.22741</cdr:y>
    </cdr:to>
    <cdr:sp macro="" textlink="">
      <cdr:nvSpPr>
        <cdr:cNvPr id="6" name="TextBox 1"/>
        <cdr:cNvSpPr txBox="1"/>
      </cdr:nvSpPr>
      <cdr:spPr bwMode="auto">
        <a:xfrm xmlns:a="http://schemas.openxmlformats.org/drawingml/2006/main">
          <a:off x="2782129" y="309451"/>
          <a:ext cx="1237422" cy="44592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0.72777</cdr:x>
      <cdr:y>0.78968</cdr:y>
    </cdr:from>
    <cdr:to>
      <cdr:x>0.95901</cdr:x>
      <cdr:y>0.88591</cdr:y>
    </cdr:to>
    <cdr:sp macro="" textlink="">
      <cdr:nvSpPr>
        <cdr:cNvPr id="8" name="TextBox 1"/>
        <cdr:cNvSpPr txBox="1"/>
      </cdr:nvSpPr>
      <cdr:spPr bwMode="auto">
        <a:xfrm xmlns:a="http://schemas.openxmlformats.org/drawingml/2006/main">
          <a:off x="2861763" y="2761710"/>
          <a:ext cx="909291" cy="336542"/>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200" b="0" i="0" baseline="0" dirty="0" smtClean="0">
            <a:solidFill>
              <a:schemeClr val="accent3"/>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accent6"/>
              </a:solidFill>
              <a:latin typeface="+mn-lt"/>
              <a:ea typeface="Times New Roman" charset="0"/>
              <a:cs typeface="Times New Roman" charset="0"/>
            </a:rPr>
            <a:t>petroleum</a:t>
          </a:r>
        </a:p>
        <a:p xmlns:a="http://schemas.openxmlformats.org/drawingml/2006/main">
          <a:pPr eaLnBrk="0" hangingPunct="0"/>
          <a:endParaRPr lang="en-US" sz="1200" b="0" i="0" baseline="0" dirty="0" smtClean="0">
            <a:solidFill>
              <a:schemeClr val="accent4"/>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2">
                <a:lumMod val="50000"/>
              </a:schemeClr>
            </a:solidFill>
            <a:latin typeface="+mn-lt"/>
            <a:ea typeface="Times New Roman" charset="0"/>
            <a:cs typeface="Times New Roman" charset="0"/>
          </a:endParaRPr>
        </a:p>
      </cdr:txBody>
    </cdr:sp>
  </cdr:relSizeAnchor>
  <cdr:relSizeAnchor xmlns:cdr="http://schemas.openxmlformats.org/drawingml/2006/chartDrawing">
    <cdr:from>
      <cdr:x>0.29517</cdr:x>
      <cdr:y>0.23151</cdr:y>
    </cdr:from>
    <cdr:to>
      <cdr:x>0.5065</cdr:x>
      <cdr:y>0.36669</cdr:y>
    </cdr:to>
    <cdr:sp macro="" textlink="">
      <cdr:nvSpPr>
        <cdr:cNvPr id="9" name="TextBox 1"/>
        <cdr:cNvSpPr txBox="1"/>
      </cdr:nvSpPr>
      <cdr:spPr bwMode="auto">
        <a:xfrm xmlns:a="http://schemas.openxmlformats.org/drawingml/2006/main">
          <a:off x="1231415" y="635069"/>
          <a:ext cx="881658" cy="370826"/>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200" b="0" i="0" baseline="0" dirty="0" smtClean="0">
            <a:solidFill>
              <a:schemeClr val="tx1"/>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tx1"/>
              </a:solidFill>
              <a:latin typeface="+mn-lt"/>
              <a:ea typeface="Times New Roman" charset="0"/>
              <a:cs typeface="Times New Roman" charset="0"/>
            </a:rPr>
            <a:t>coal</a:t>
          </a:r>
        </a:p>
        <a:p xmlns:a="http://schemas.openxmlformats.org/drawingml/2006/main">
          <a:pPr eaLnBrk="0" hangingPunct="0"/>
          <a:endParaRPr lang="en-US" sz="1200" b="0" i="0" dirty="0" smtClean="0">
            <a:solidFill>
              <a:schemeClr val="tx1"/>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tx1"/>
            </a:solidFill>
            <a:latin typeface="+mn-lt"/>
            <a:ea typeface="Times New Roman" charset="0"/>
            <a:cs typeface="Times New Roman" charset="0"/>
          </a:endParaRPr>
        </a:p>
      </cdr:txBody>
    </cdr:sp>
  </cdr:relSizeAnchor>
  <cdr:relSizeAnchor xmlns:cdr="http://schemas.openxmlformats.org/drawingml/2006/chartDrawing">
    <cdr:from>
      <cdr:x>0.64055</cdr:x>
      <cdr:y>0.70789</cdr:y>
    </cdr:from>
    <cdr:to>
      <cdr:x>0.85408</cdr:x>
      <cdr:y>0.82879</cdr:y>
    </cdr:to>
    <cdr:sp macro="" textlink="">
      <cdr:nvSpPr>
        <cdr:cNvPr id="10" name="TextBox 1"/>
        <cdr:cNvSpPr txBox="1"/>
      </cdr:nvSpPr>
      <cdr:spPr bwMode="auto">
        <a:xfrm xmlns:a="http://schemas.openxmlformats.org/drawingml/2006/main">
          <a:off x="2518795" y="2475673"/>
          <a:ext cx="839644" cy="422819"/>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3"/>
              </a:solidFill>
              <a:latin typeface="+mn-lt"/>
              <a:ea typeface="Times New Roman" charset="0"/>
              <a:cs typeface="Times New Roman" charset="0"/>
            </a:rPr>
            <a:t>renewable</a:t>
          </a:r>
          <a:r>
            <a:rPr lang="en-US" sz="1200" b="0" i="0" baseline="0" dirty="0" smtClean="0">
              <a:solidFill>
                <a:schemeClr val="accent3"/>
              </a:solidFill>
              <a:latin typeface="+mn-lt"/>
              <a:ea typeface="Times New Roman" charset="0"/>
              <a:cs typeface="Times New Roman" charset="0"/>
            </a:rPr>
            <a:t> energy</a:t>
          </a:r>
          <a:endParaRPr lang="en-US" sz="1200" b="0" i="0" dirty="0" smtClean="0">
            <a:solidFill>
              <a:schemeClr val="accent2">
                <a:lumMod val="50000"/>
              </a:schemeClr>
            </a:solidFill>
            <a:latin typeface="+mn-lt"/>
            <a:ea typeface="Times New Roman" charset="0"/>
            <a:cs typeface="Times New Roman" charset="0"/>
          </a:endParaRPr>
        </a:p>
      </cdr:txBody>
    </cdr:sp>
  </cdr:relSizeAnchor>
  <cdr:relSizeAnchor xmlns:cdr="http://schemas.openxmlformats.org/drawingml/2006/chartDrawing">
    <cdr:from>
      <cdr:x>0.24508</cdr:x>
      <cdr:y>0.59918</cdr:y>
    </cdr:from>
    <cdr:to>
      <cdr:x>0.47563</cdr:x>
      <cdr:y>0.68656</cdr:y>
    </cdr:to>
    <cdr:sp macro="" textlink="">
      <cdr:nvSpPr>
        <cdr:cNvPr id="12" name="TextBox 1"/>
        <cdr:cNvSpPr txBox="1"/>
      </cdr:nvSpPr>
      <cdr:spPr bwMode="auto">
        <a:xfrm xmlns:a="http://schemas.openxmlformats.org/drawingml/2006/main">
          <a:off x="1022473" y="1643664"/>
          <a:ext cx="961844" cy="23970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200" b="0" i="0" baseline="0" dirty="0" smtClean="0">
            <a:solidFill>
              <a:schemeClr val="accent3"/>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accent5"/>
              </a:solidFill>
              <a:latin typeface="+mn-lt"/>
              <a:ea typeface="Times New Roman" charset="0"/>
              <a:cs typeface="Times New Roman" charset="0"/>
            </a:rPr>
            <a:t>nuclear </a:t>
          </a:r>
          <a:endParaRPr lang="en-US" sz="1200" b="0" i="0" baseline="0" dirty="0" smtClean="0">
            <a:solidFill>
              <a:schemeClr val="accent4"/>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2">
                <a:lumMod val="50000"/>
              </a:schemeClr>
            </a:solidFill>
            <a:latin typeface="+mn-lt"/>
            <a:ea typeface="Times New Roman" charset="0"/>
            <a:cs typeface="Times New Roman" charset="0"/>
          </a:endParaRPr>
        </a:p>
      </cdr:txBody>
    </cdr:sp>
  </cdr:relSizeAnchor>
  <cdr:relSizeAnchor xmlns:cdr="http://schemas.openxmlformats.org/drawingml/2006/chartDrawing">
    <cdr:from>
      <cdr:x>0.65078</cdr:x>
      <cdr:y>0</cdr:y>
    </cdr:from>
    <cdr:to>
      <cdr:x>0.92199</cdr:x>
      <cdr:y>0.36111</cdr:y>
    </cdr:to>
    <cdr:sp macro="" textlink="">
      <cdr:nvSpPr>
        <cdr:cNvPr id="15" name="TextBox 1"/>
        <cdr:cNvSpPr txBox="1"/>
      </cdr:nvSpPr>
      <cdr:spPr bwMode="auto">
        <a:xfrm xmlns:a="http://schemas.openxmlformats.org/drawingml/2006/main">
          <a:off x="2559016" y="-892175"/>
          <a:ext cx="1066462" cy="1262897"/>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200" b="1" i="0" dirty="0" smtClean="0">
            <a:solidFill>
              <a:schemeClr val="bg2"/>
            </a:solidFill>
            <a:latin typeface="+mn-lt"/>
            <a:ea typeface="Times New Roman" charset="0"/>
            <a:cs typeface="Times New Roman" charset="0"/>
          </a:endParaRPr>
        </a:p>
        <a:p xmlns:a="http://schemas.openxmlformats.org/drawingml/2006/main">
          <a:pPr eaLnBrk="0" hangingPunct="0"/>
          <a:r>
            <a:rPr lang="en-US" sz="1200" b="1" i="0" dirty="0" smtClean="0">
              <a:solidFill>
                <a:schemeClr val="bg2"/>
              </a:solidFill>
              <a:latin typeface="+mn-lt"/>
              <a:ea typeface="Times New Roman" charset="0"/>
              <a:cs typeface="Times New Roman" charset="0"/>
            </a:rPr>
            <a:t>Reference</a:t>
          </a:r>
          <a:endParaRPr lang="en-US" sz="1200" b="1" i="0" baseline="0" dirty="0" smtClean="0">
            <a:solidFill>
              <a:schemeClr val="bg2"/>
            </a:solidFill>
            <a:latin typeface="+mn-lt"/>
            <a:ea typeface="Times New Roman" charset="0"/>
            <a:cs typeface="Times New Roman" charset="0"/>
          </a:endParaRPr>
        </a:p>
      </cdr:txBody>
    </cdr:sp>
  </cdr:relSizeAnchor>
</c:userShapes>
</file>

<file path=ppt/drawings/drawing38.xml><?xml version="1.0" encoding="utf-8"?>
<c:userShapes xmlns:c="http://schemas.openxmlformats.org/drawingml/2006/chart">
  <cdr:relSizeAnchor xmlns:cdr="http://schemas.openxmlformats.org/drawingml/2006/chartDrawing">
    <cdr:from>
      <cdr:x>0.03646</cdr:x>
      <cdr:y>0</cdr:y>
    </cdr:from>
    <cdr:to>
      <cdr:x>0.5</cdr:x>
      <cdr:y>0.23264</cdr:y>
    </cdr:to>
    <cdr:sp macro="" textlink="">
      <cdr:nvSpPr>
        <cdr:cNvPr id="2" name="TextBox 1"/>
        <cdr:cNvSpPr txBox="1"/>
      </cdr:nvSpPr>
      <cdr:spPr bwMode="auto">
        <a:xfrm xmlns:a="http://schemas.openxmlformats.org/drawingml/2006/main">
          <a:off x="111571" y="0"/>
          <a:ext cx="1418479" cy="104479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endParaRPr lang="en-US" sz="10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0.10629</cdr:x>
      <cdr:y>0.19393</cdr:y>
    </cdr:from>
    <cdr:to>
      <cdr:x>0.10909</cdr:x>
      <cdr:y>0.91265</cdr:y>
    </cdr:to>
    <cdr:cxnSp macro="">
      <cdr:nvCxnSpPr>
        <cdr:cNvPr id="5" name="Straight Connector 4"/>
        <cdr:cNvCxnSpPr/>
      </cdr:nvCxnSpPr>
      <cdr:spPr bwMode="auto">
        <a:xfrm xmlns:a="http://schemas.openxmlformats.org/drawingml/2006/main" flipV="1">
          <a:off x="232415" y="678208"/>
          <a:ext cx="6124" cy="2513570"/>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0.04862</cdr:x>
      <cdr:y>0.11096</cdr:y>
    </cdr:from>
    <cdr:to>
      <cdr:x>0.41448</cdr:x>
      <cdr:y>0.24521</cdr:y>
    </cdr:to>
    <cdr:sp macro="" textlink="">
      <cdr:nvSpPr>
        <cdr:cNvPr id="6" name="TextBox 1"/>
        <cdr:cNvSpPr txBox="1"/>
      </cdr:nvSpPr>
      <cdr:spPr bwMode="auto">
        <a:xfrm xmlns:a="http://schemas.openxmlformats.org/drawingml/2006/main">
          <a:off x="148791" y="498335"/>
          <a:ext cx="1119569" cy="60292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0.28163</cdr:x>
      <cdr:y>0.00316</cdr:y>
    </cdr:from>
    <cdr:to>
      <cdr:x>0.65183</cdr:x>
      <cdr:y>0.32836</cdr:y>
    </cdr:to>
    <cdr:sp macro="" textlink="">
      <cdr:nvSpPr>
        <cdr:cNvPr id="11" name="TextBox 1"/>
        <cdr:cNvSpPr txBox="1"/>
      </cdr:nvSpPr>
      <cdr:spPr bwMode="auto">
        <a:xfrm xmlns:a="http://schemas.openxmlformats.org/drawingml/2006/main">
          <a:off x="615816" y="11041"/>
          <a:ext cx="809483" cy="113731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eaLnBrk="0" hangingPunct="0"/>
          <a:endParaRPr lang="en-US" sz="1200" b="1" i="0" dirty="0" smtClean="0">
            <a:solidFill>
              <a:schemeClr val="bg2"/>
            </a:solidFill>
            <a:latin typeface="+mn-lt"/>
            <a:ea typeface="Times New Roman" charset="0"/>
            <a:cs typeface="Times New Roman" charset="0"/>
          </a:endParaRPr>
        </a:p>
        <a:p xmlns:a="http://schemas.openxmlformats.org/drawingml/2006/main">
          <a:pPr algn="ctr" eaLnBrk="0" hangingPunct="0"/>
          <a:r>
            <a:rPr lang="en-US" sz="1200" b="1" i="0" dirty="0" smtClean="0">
              <a:solidFill>
                <a:schemeClr val="bg2"/>
              </a:solidFill>
              <a:latin typeface="+mn-lt"/>
              <a:ea typeface="Times New Roman" charset="0"/>
              <a:cs typeface="Times New Roman" charset="0"/>
            </a:rPr>
            <a:t>No Clean </a:t>
          </a:r>
        </a:p>
        <a:p xmlns:a="http://schemas.openxmlformats.org/drawingml/2006/main">
          <a:pPr algn="ctr" eaLnBrk="0" hangingPunct="0"/>
          <a:r>
            <a:rPr lang="en-US" sz="1200" b="1" i="0" dirty="0" smtClean="0">
              <a:solidFill>
                <a:schemeClr val="bg2"/>
              </a:solidFill>
              <a:latin typeface="+mn-lt"/>
              <a:ea typeface="Times New Roman" charset="0"/>
              <a:cs typeface="Times New Roman" charset="0"/>
            </a:rPr>
            <a:t>Power Plan</a:t>
          </a:r>
          <a:endParaRPr lang="en-US" sz="1200" b="1" i="0" baseline="0" dirty="0" smtClean="0">
            <a:solidFill>
              <a:schemeClr val="bg2"/>
            </a:solidFill>
            <a:latin typeface="+mn-lt"/>
            <a:ea typeface="Times New Roman" charset="0"/>
            <a:cs typeface="Times New Roman" charset="0"/>
          </a:endParaRPr>
        </a:p>
      </cdr:txBody>
    </cdr:sp>
  </cdr:relSizeAnchor>
</c:userShapes>
</file>

<file path=ppt/drawings/drawing39.xml><?xml version="1.0" encoding="utf-8"?>
<c:userShapes xmlns:c="http://schemas.openxmlformats.org/drawingml/2006/chart">
  <cdr:relSizeAnchor xmlns:cdr="http://schemas.openxmlformats.org/drawingml/2006/chartDrawing">
    <cdr:from>
      <cdr:x>0.12625</cdr:x>
      <cdr:y>0.17355</cdr:y>
    </cdr:from>
    <cdr:to>
      <cdr:x>0.12625</cdr:x>
      <cdr:y>0.86537</cdr:y>
    </cdr:to>
    <cdr:cxnSp macro="">
      <cdr:nvCxnSpPr>
        <cdr:cNvPr id="2" name="Straight Connector 1"/>
        <cdr:cNvCxnSpPr/>
      </cdr:nvCxnSpPr>
      <cdr:spPr bwMode="auto">
        <a:xfrm xmlns:a="http://schemas.openxmlformats.org/drawingml/2006/main" flipH="1" flipV="1">
          <a:off x="259487" y="612096"/>
          <a:ext cx="0" cy="2439989"/>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userShapes>
</file>

<file path=ppt/drawings/drawing4.xml><?xml version="1.0" encoding="utf-8"?>
<c:userShapes xmlns:c="http://schemas.openxmlformats.org/drawingml/2006/chart">
  <cdr:relSizeAnchor xmlns:cdr="http://schemas.openxmlformats.org/drawingml/2006/chartDrawing">
    <cdr:from>
      <cdr:x>0</cdr:x>
      <cdr:y>0</cdr:y>
    </cdr:from>
    <cdr:to>
      <cdr:x>0.46354</cdr:x>
      <cdr:y>0.23264</cdr:y>
    </cdr:to>
    <cdr:sp macro="" textlink="">
      <cdr:nvSpPr>
        <cdr:cNvPr id="2" name="TextBox 1"/>
        <cdr:cNvSpPr txBox="1"/>
      </cdr:nvSpPr>
      <cdr:spPr bwMode="auto">
        <a:xfrm xmlns:a="http://schemas.openxmlformats.org/drawingml/2006/main">
          <a:off x="0" y="0"/>
          <a:ext cx="2543166" cy="63817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endParaRPr lang="en-US" sz="14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0.79048</cdr:x>
      <cdr:y>0.05512</cdr:y>
    </cdr:from>
    <cdr:to>
      <cdr:x>1</cdr:x>
      <cdr:y>0.92708</cdr:y>
    </cdr:to>
    <cdr:sp macro="" textlink="">
      <cdr:nvSpPr>
        <cdr:cNvPr id="3" name="TextBox 1"/>
        <cdr:cNvSpPr txBox="1"/>
      </cdr:nvSpPr>
      <cdr:spPr bwMode="auto">
        <a:xfrm xmlns:a="http://schemas.openxmlformats.org/drawingml/2006/main">
          <a:off x="6403197" y="169655"/>
          <a:ext cx="1697194" cy="268404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1"/>
              </a:solidFill>
              <a:latin typeface="+mn-lt"/>
              <a:ea typeface="Times New Roman" charset="0"/>
              <a:cs typeface="Times New Roman" charset="0"/>
            </a:rPr>
            <a:t>dry natural gas</a:t>
          </a:r>
        </a:p>
        <a:p xmlns:a="http://schemas.openxmlformats.org/drawingml/2006/main">
          <a:pPr eaLnBrk="0" hangingPunct="0"/>
          <a:endParaRPr lang="en-US" sz="1200" b="0" i="0" dirty="0" smtClean="0">
            <a:solidFill>
              <a:schemeClr val="bg1">
                <a:lumMod val="65000"/>
              </a:schemeClr>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bg1">
                <a:lumMod val="65000"/>
              </a:schemeClr>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6"/>
            </a:solidFill>
            <a:latin typeface="+mn-lt"/>
            <a:ea typeface="Times New Roman" charset="0"/>
            <a:cs typeface="Times New Roman" charset="0"/>
          </a:endParaRPr>
        </a:p>
        <a:p xmlns:a="http://schemas.openxmlformats.org/drawingml/2006/main">
          <a:pPr eaLnBrk="0" hangingPunct="0"/>
          <a:endParaRPr lang="en-US" sz="1200" dirty="0">
            <a:solidFill>
              <a:schemeClr val="accent6"/>
            </a:solidFill>
            <a:ea typeface="Times New Roman" charset="0"/>
            <a:cs typeface="Times New Roman" charset="0"/>
          </a:endParaRPr>
        </a:p>
        <a:p xmlns:a="http://schemas.openxmlformats.org/drawingml/2006/main">
          <a:pPr eaLnBrk="0" hangingPunct="0"/>
          <a:r>
            <a:rPr lang="en-US" sz="1200" b="0" i="0" dirty="0" smtClean="0">
              <a:solidFill>
                <a:schemeClr val="accent6"/>
              </a:solidFill>
              <a:latin typeface="+mn-lt"/>
              <a:ea typeface="Times New Roman" charset="0"/>
              <a:cs typeface="Times New Roman" charset="0"/>
            </a:rPr>
            <a:t>crude oil and lease condensate</a:t>
          </a:r>
        </a:p>
        <a:p xmlns:a="http://schemas.openxmlformats.org/drawingml/2006/main">
          <a:pPr eaLnBrk="0" hangingPunct="0"/>
          <a:endParaRPr lang="en-US" sz="1200" b="0" i="0" dirty="0" smtClean="0">
            <a:solidFill>
              <a:schemeClr val="tx1">
                <a:lumMod val="50000"/>
                <a:lumOff val="50000"/>
              </a:schemeClr>
            </a:solidFill>
            <a:latin typeface="+mn-lt"/>
            <a:ea typeface="Times New Roman" charset="0"/>
            <a:cs typeface="Times New Roman" charset="0"/>
          </a:endParaRPr>
        </a:p>
        <a:p xmlns:a="http://schemas.openxmlformats.org/drawingml/2006/main">
          <a:pPr eaLnBrk="0" hangingPunct="0"/>
          <a:endParaRPr lang="en-US" sz="600" b="0" i="0" dirty="0" smtClean="0">
            <a:solidFill>
              <a:schemeClr val="tx1">
                <a:lumMod val="50000"/>
                <a:lumOff val="50000"/>
              </a:schemeClr>
            </a:solidFill>
            <a:latin typeface="+mn-lt"/>
            <a:ea typeface="Times New Roman" charset="0"/>
            <a:cs typeface="Times New Roman" charset="0"/>
          </a:endParaRPr>
        </a:p>
        <a:p xmlns:a="http://schemas.openxmlformats.org/drawingml/2006/main">
          <a:pPr eaLnBrk="0" hangingPunct="0"/>
          <a:r>
            <a:rPr lang="en-US" sz="1200" b="0" i="0" dirty="0" smtClean="0">
              <a:solidFill>
                <a:schemeClr val="tx1">
                  <a:lumMod val="50000"/>
                  <a:lumOff val="50000"/>
                </a:schemeClr>
              </a:solidFill>
              <a:latin typeface="+mn-lt"/>
              <a:ea typeface="Times New Roman" charset="0"/>
              <a:cs typeface="Times New Roman" charset="0"/>
            </a:rPr>
            <a:t>coal</a:t>
          </a:r>
        </a:p>
        <a:p xmlns:a="http://schemas.openxmlformats.org/drawingml/2006/main">
          <a:pPr eaLnBrk="0" hangingPunct="0"/>
          <a:r>
            <a:rPr lang="en-US" sz="1200" b="0" i="0" dirty="0" smtClean="0">
              <a:solidFill>
                <a:schemeClr val="accent3"/>
              </a:solidFill>
              <a:latin typeface="+mn-lt"/>
              <a:ea typeface="Times New Roman" charset="0"/>
              <a:cs typeface="Times New Roman" charset="0"/>
            </a:rPr>
            <a:t>other renewables</a:t>
          </a:r>
        </a:p>
        <a:p xmlns:a="http://schemas.openxmlformats.org/drawingml/2006/main">
          <a:pPr eaLnBrk="0" hangingPunct="0"/>
          <a:r>
            <a:rPr lang="en-US" sz="1200" b="0" i="0" dirty="0" smtClean="0">
              <a:solidFill>
                <a:schemeClr val="accent5"/>
              </a:solidFill>
              <a:latin typeface="+mn-lt"/>
              <a:ea typeface="Times New Roman" charset="0"/>
              <a:cs typeface="Times New Roman" charset="0"/>
            </a:rPr>
            <a:t>nuclear</a:t>
          </a:r>
        </a:p>
        <a:p xmlns:a="http://schemas.openxmlformats.org/drawingml/2006/main">
          <a:pPr eaLnBrk="0" hangingPunct="0"/>
          <a:r>
            <a:rPr lang="en-US" sz="1200" b="0" i="0" dirty="0" smtClean="0">
              <a:solidFill>
                <a:schemeClr val="accent2">
                  <a:lumMod val="75000"/>
                </a:schemeClr>
              </a:solidFill>
              <a:latin typeface="+mn-lt"/>
              <a:ea typeface="Times New Roman" charset="0"/>
              <a:cs typeface="Times New Roman" charset="0"/>
            </a:rPr>
            <a:t>natural gas plant liquids</a:t>
          </a:r>
        </a:p>
        <a:p xmlns:a="http://schemas.openxmlformats.org/drawingml/2006/main">
          <a:pPr eaLnBrk="0" hangingPunct="0"/>
          <a:r>
            <a:rPr lang="en-US" sz="1200" b="0" i="0" dirty="0" smtClean="0">
              <a:solidFill>
                <a:schemeClr val="accent1">
                  <a:lumMod val="75000"/>
                </a:schemeClr>
              </a:solidFill>
              <a:latin typeface="+mn-lt"/>
              <a:ea typeface="Times New Roman" charset="0"/>
              <a:cs typeface="Times New Roman" charset="0"/>
            </a:rPr>
            <a:t>hydro</a:t>
          </a:r>
        </a:p>
        <a:p xmlns:a="http://schemas.openxmlformats.org/drawingml/2006/main">
          <a:pPr eaLnBrk="0" hangingPunct="0"/>
          <a:endParaRPr lang="en-US" sz="1200" b="0" i="0" dirty="0" smtClean="0">
            <a:solidFill>
              <a:schemeClr val="accent2">
                <a:lumMod val="50000"/>
              </a:schemeClr>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2">
                <a:lumMod val="50000"/>
              </a:schemeClr>
            </a:solidFill>
            <a:latin typeface="+mn-lt"/>
            <a:ea typeface="Times New Roman" charset="0"/>
            <a:cs typeface="Times New Roman" charset="0"/>
          </a:endParaRPr>
        </a:p>
      </cdr:txBody>
    </cdr:sp>
  </cdr:relSizeAnchor>
  <cdr:relSizeAnchor xmlns:cdr="http://schemas.openxmlformats.org/drawingml/2006/chartDrawing">
    <cdr:from>
      <cdr:x>0.49068</cdr:x>
      <cdr:y>0.06401</cdr:y>
    </cdr:from>
    <cdr:to>
      <cdr:x>0.49068</cdr:x>
      <cdr:y>0.89463</cdr:y>
    </cdr:to>
    <cdr:cxnSp macro="">
      <cdr:nvCxnSpPr>
        <cdr:cNvPr id="5" name="Straight Connector 4"/>
        <cdr:cNvCxnSpPr/>
      </cdr:nvCxnSpPr>
      <cdr:spPr bwMode="auto">
        <a:xfrm xmlns:a="http://schemas.openxmlformats.org/drawingml/2006/main" flipV="1">
          <a:off x="3974700" y="197033"/>
          <a:ext cx="0" cy="2556784"/>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0.39983</cdr:x>
      <cdr:y>0</cdr:y>
    </cdr:from>
    <cdr:to>
      <cdr:x>0.61279</cdr:x>
      <cdr:y>0.13425</cdr:y>
    </cdr:to>
    <cdr:sp macro="" textlink="">
      <cdr:nvSpPr>
        <cdr:cNvPr id="6" name="TextBox 1"/>
        <cdr:cNvSpPr txBox="1"/>
      </cdr:nvSpPr>
      <cdr:spPr bwMode="auto">
        <a:xfrm xmlns:a="http://schemas.openxmlformats.org/drawingml/2006/main">
          <a:off x="3177477" y="-1527175"/>
          <a:ext cx="1692399" cy="58800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   history   </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userShapes>
</file>

<file path=ppt/drawings/drawing40.xml><?xml version="1.0" encoding="utf-8"?>
<c:userShapes xmlns:c="http://schemas.openxmlformats.org/drawingml/2006/chart">
  <cdr:relSizeAnchor xmlns:cdr="http://schemas.openxmlformats.org/drawingml/2006/chartDrawing">
    <cdr:from>
      <cdr:x>0.12611</cdr:x>
      <cdr:y>0.16793</cdr:y>
    </cdr:from>
    <cdr:to>
      <cdr:x>0.12611</cdr:x>
      <cdr:y>0.85975</cdr:y>
    </cdr:to>
    <cdr:cxnSp macro="">
      <cdr:nvCxnSpPr>
        <cdr:cNvPr id="2" name="Straight Connector 1"/>
        <cdr:cNvCxnSpPr/>
      </cdr:nvCxnSpPr>
      <cdr:spPr bwMode="auto">
        <a:xfrm xmlns:a="http://schemas.openxmlformats.org/drawingml/2006/main" flipH="1" flipV="1">
          <a:off x="245304" y="587583"/>
          <a:ext cx="0" cy="2420659"/>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userShapes>
</file>

<file path=ppt/drawings/drawing41.xml><?xml version="1.0" encoding="utf-8"?>
<c:userShapes xmlns:c="http://schemas.openxmlformats.org/drawingml/2006/chart">
  <cdr:relSizeAnchor xmlns:cdr="http://schemas.openxmlformats.org/drawingml/2006/chartDrawing">
    <cdr:from>
      <cdr:x>0</cdr:x>
      <cdr:y>0</cdr:y>
    </cdr:from>
    <cdr:to>
      <cdr:x>0.46875</cdr:x>
      <cdr:y>0.23264</cdr:y>
    </cdr:to>
    <cdr:sp macro="" textlink="">
      <cdr:nvSpPr>
        <cdr:cNvPr id="2" name="TextBox 1"/>
        <cdr:cNvSpPr txBox="1"/>
      </cdr:nvSpPr>
      <cdr:spPr bwMode="auto">
        <a:xfrm xmlns:a="http://schemas.openxmlformats.org/drawingml/2006/main">
          <a:off x="0" y="0"/>
          <a:ext cx="1843237" cy="81360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dirty="0" smtClean="0">
              <a:solidFill>
                <a:sysClr val="windowText" lastClr="000000"/>
              </a:solidFill>
              <a:latin typeface="+mn-lt"/>
              <a:ea typeface="Times New Roman" charset="0"/>
              <a:cs typeface="Times New Roman" charset="0"/>
            </a:rPr>
            <a:t>U.S.</a:t>
          </a:r>
          <a:r>
            <a:rPr lang="en-US" sz="1200" i="0" baseline="0" dirty="0" smtClean="0">
              <a:solidFill>
                <a:sysClr val="windowText" lastClr="000000"/>
              </a:solidFill>
              <a:latin typeface="+mn-lt"/>
              <a:ea typeface="Times New Roman" charset="0"/>
              <a:cs typeface="Times New Roman" charset="0"/>
            </a:rPr>
            <a:t> net electricity generation from select fuels </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billion kilowatthours</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0.66452</cdr:x>
      <cdr:y>0.34635</cdr:y>
    </cdr:from>
    <cdr:to>
      <cdr:x>0.94214</cdr:x>
      <cdr:y>0.42221</cdr:y>
    </cdr:to>
    <cdr:sp macro="" textlink="">
      <cdr:nvSpPr>
        <cdr:cNvPr id="3" name="TextBox 1"/>
        <cdr:cNvSpPr txBox="1"/>
      </cdr:nvSpPr>
      <cdr:spPr bwMode="auto">
        <a:xfrm xmlns:a="http://schemas.openxmlformats.org/drawingml/2006/main">
          <a:off x="2613056" y="1211278"/>
          <a:ext cx="1091668" cy="265302"/>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1"/>
              </a:solidFill>
              <a:latin typeface="+mn-lt"/>
              <a:ea typeface="Times New Roman" charset="0"/>
              <a:cs typeface="Times New Roman" charset="0"/>
            </a:rPr>
            <a:t>natural</a:t>
          </a:r>
          <a:r>
            <a:rPr lang="en-US" sz="1200" b="0" i="0" baseline="0" dirty="0" smtClean="0">
              <a:solidFill>
                <a:schemeClr val="accent1"/>
              </a:solidFill>
              <a:latin typeface="+mn-lt"/>
              <a:ea typeface="Times New Roman" charset="0"/>
              <a:cs typeface="Times New Roman" charset="0"/>
            </a:rPr>
            <a:t> gas</a:t>
          </a:r>
        </a:p>
        <a:p xmlns:a="http://schemas.openxmlformats.org/drawingml/2006/main">
          <a:pPr eaLnBrk="0" hangingPunct="0"/>
          <a:endParaRPr lang="en-US" sz="1200" b="0" i="0" baseline="0" dirty="0" smtClean="0">
            <a:solidFill>
              <a:schemeClr val="accent3"/>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2">
                <a:lumMod val="50000"/>
              </a:schemeClr>
            </a:solidFill>
            <a:latin typeface="+mn-lt"/>
            <a:ea typeface="Times New Roman" charset="0"/>
            <a:cs typeface="Times New Roman" charset="0"/>
          </a:endParaRPr>
        </a:p>
      </cdr:txBody>
    </cdr:sp>
  </cdr:relSizeAnchor>
  <cdr:relSizeAnchor xmlns:cdr="http://schemas.openxmlformats.org/drawingml/2006/chartDrawing">
    <cdr:from>
      <cdr:x>0.61121</cdr:x>
      <cdr:y>0.21424</cdr:y>
    </cdr:from>
    <cdr:to>
      <cdr:x>0.61121</cdr:x>
      <cdr:y>0.92037</cdr:y>
    </cdr:to>
    <cdr:cxnSp macro="">
      <cdr:nvCxnSpPr>
        <cdr:cNvPr id="5" name="Straight Connector 4"/>
        <cdr:cNvCxnSpPr/>
      </cdr:nvCxnSpPr>
      <cdr:spPr bwMode="auto">
        <a:xfrm xmlns:a="http://schemas.openxmlformats.org/drawingml/2006/main" flipV="1">
          <a:off x="2482026" y="749259"/>
          <a:ext cx="0" cy="2469522"/>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0.48112</cdr:x>
      <cdr:y>0.16683</cdr:y>
    </cdr:from>
    <cdr:to>
      <cdr:x>0.7141</cdr:x>
      <cdr:y>0.28249</cdr:y>
    </cdr:to>
    <cdr:sp macro="" textlink="">
      <cdr:nvSpPr>
        <cdr:cNvPr id="6" name="TextBox 1"/>
        <cdr:cNvSpPr txBox="1"/>
      </cdr:nvSpPr>
      <cdr:spPr bwMode="auto">
        <a:xfrm xmlns:a="http://schemas.openxmlformats.org/drawingml/2006/main">
          <a:off x="1953763" y="583448"/>
          <a:ext cx="946096" cy="40449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0.29517</cdr:x>
      <cdr:y>0.23151</cdr:y>
    </cdr:from>
    <cdr:to>
      <cdr:x>0.5065</cdr:x>
      <cdr:y>0.36669</cdr:y>
    </cdr:to>
    <cdr:sp macro="" textlink="">
      <cdr:nvSpPr>
        <cdr:cNvPr id="9" name="TextBox 1"/>
        <cdr:cNvSpPr txBox="1"/>
      </cdr:nvSpPr>
      <cdr:spPr bwMode="auto">
        <a:xfrm xmlns:a="http://schemas.openxmlformats.org/drawingml/2006/main">
          <a:off x="1231415" y="635069"/>
          <a:ext cx="881658" cy="370826"/>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200" b="0" i="0" baseline="0" dirty="0" smtClean="0">
            <a:solidFill>
              <a:schemeClr val="tx1"/>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tx1"/>
              </a:solidFill>
              <a:latin typeface="+mn-lt"/>
              <a:ea typeface="Times New Roman" charset="0"/>
              <a:cs typeface="Times New Roman" charset="0"/>
            </a:rPr>
            <a:t>coal</a:t>
          </a:r>
        </a:p>
        <a:p xmlns:a="http://schemas.openxmlformats.org/drawingml/2006/main">
          <a:pPr eaLnBrk="0" hangingPunct="0"/>
          <a:endParaRPr lang="en-US" sz="1200" b="0" i="0" dirty="0" smtClean="0">
            <a:solidFill>
              <a:schemeClr val="tx1"/>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tx1"/>
            </a:solidFill>
            <a:latin typeface="+mn-lt"/>
            <a:ea typeface="Times New Roman" charset="0"/>
            <a:cs typeface="Times New Roman" charset="0"/>
          </a:endParaRPr>
        </a:p>
      </cdr:txBody>
    </cdr:sp>
  </cdr:relSizeAnchor>
  <cdr:relSizeAnchor xmlns:cdr="http://schemas.openxmlformats.org/drawingml/2006/chartDrawing">
    <cdr:from>
      <cdr:x>0.64055</cdr:x>
      <cdr:y>0.70789</cdr:y>
    </cdr:from>
    <cdr:to>
      <cdr:x>0.85408</cdr:x>
      <cdr:y>0.82879</cdr:y>
    </cdr:to>
    <cdr:sp macro="" textlink="">
      <cdr:nvSpPr>
        <cdr:cNvPr id="10" name="TextBox 1"/>
        <cdr:cNvSpPr txBox="1"/>
      </cdr:nvSpPr>
      <cdr:spPr bwMode="auto">
        <a:xfrm xmlns:a="http://schemas.openxmlformats.org/drawingml/2006/main">
          <a:off x="2518795" y="2475673"/>
          <a:ext cx="839644" cy="422819"/>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3"/>
              </a:solidFill>
              <a:latin typeface="+mn-lt"/>
              <a:ea typeface="Times New Roman" charset="0"/>
              <a:cs typeface="Times New Roman" charset="0"/>
            </a:rPr>
            <a:t>renewable</a:t>
          </a:r>
          <a:r>
            <a:rPr lang="en-US" sz="1200" b="0" i="0" baseline="0" dirty="0" smtClean="0">
              <a:solidFill>
                <a:schemeClr val="accent3"/>
              </a:solidFill>
              <a:latin typeface="+mn-lt"/>
              <a:ea typeface="Times New Roman" charset="0"/>
              <a:cs typeface="Times New Roman" charset="0"/>
            </a:rPr>
            <a:t> energy</a:t>
          </a:r>
          <a:endParaRPr lang="en-US" sz="1200" b="0" i="0" dirty="0" smtClean="0">
            <a:solidFill>
              <a:schemeClr val="accent2">
                <a:lumMod val="50000"/>
              </a:schemeClr>
            </a:solidFill>
            <a:latin typeface="+mn-lt"/>
            <a:ea typeface="Times New Roman" charset="0"/>
            <a:cs typeface="Times New Roman" charset="0"/>
          </a:endParaRPr>
        </a:p>
      </cdr:txBody>
    </cdr:sp>
  </cdr:relSizeAnchor>
  <cdr:relSizeAnchor xmlns:cdr="http://schemas.openxmlformats.org/drawingml/2006/chartDrawing">
    <cdr:from>
      <cdr:x>0.63085</cdr:x>
      <cdr:y>0.04623</cdr:y>
    </cdr:from>
    <cdr:to>
      <cdr:x>0.90206</cdr:x>
      <cdr:y>0.35578</cdr:y>
    </cdr:to>
    <cdr:sp macro="" textlink="">
      <cdr:nvSpPr>
        <cdr:cNvPr id="15" name="TextBox 1"/>
        <cdr:cNvSpPr txBox="1"/>
      </cdr:nvSpPr>
      <cdr:spPr bwMode="auto">
        <a:xfrm xmlns:a="http://schemas.openxmlformats.org/drawingml/2006/main">
          <a:off x="2492686" y="161685"/>
          <a:ext cx="1071629" cy="108255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200" b="1" i="0" dirty="0" smtClean="0">
            <a:solidFill>
              <a:schemeClr val="bg2"/>
            </a:solidFill>
            <a:latin typeface="+mn-lt"/>
            <a:ea typeface="Times New Roman" charset="0"/>
            <a:cs typeface="Times New Roman" charset="0"/>
          </a:endParaRPr>
        </a:p>
        <a:p xmlns:a="http://schemas.openxmlformats.org/drawingml/2006/main">
          <a:pPr eaLnBrk="0" hangingPunct="0"/>
          <a:r>
            <a:rPr lang="en-US" sz="1200" b="1" i="0" dirty="0" smtClean="0">
              <a:solidFill>
                <a:schemeClr val="bg2"/>
              </a:solidFill>
              <a:latin typeface="+mn-lt"/>
              <a:ea typeface="Times New Roman" charset="0"/>
              <a:cs typeface="Times New Roman" charset="0"/>
            </a:rPr>
            <a:t>Reference</a:t>
          </a:r>
          <a:endParaRPr lang="en-US" sz="1200" b="1" i="0" baseline="0" dirty="0" smtClean="0">
            <a:solidFill>
              <a:schemeClr val="bg2"/>
            </a:solidFill>
            <a:latin typeface="+mn-lt"/>
            <a:ea typeface="Times New Roman" charset="0"/>
            <a:cs typeface="Times New Roman" charset="0"/>
          </a:endParaRPr>
        </a:p>
      </cdr:txBody>
    </cdr:sp>
  </cdr:relSizeAnchor>
</c:userShapes>
</file>

<file path=ppt/drawings/drawing42.xml><?xml version="1.0" encoding="utf-8"?>
<c:userShapes xmlns:c="http://schemas.openxmlformats.org/drawingml/2006/chart">
  <cdr:relSizeAnchor xmlns:cdr="http://schemas.openxmlformats.org/drawingml/2006/chartDrawing">
    <cdr:from>
      <cdr:x>0</cdr:x>
      <cdr:y>0</cdr:y>
    </cdr:from>
    <cdr:to>
      <cdr:x>0.72119</cdr:x>
      <cdr:y>0.23264</cdr:y>
    </cdr:to>
    <cdr:sp macro="" textlink="">
      <cdr:nvSpPr>
        <cdr:cNvPr id="2" name="TextBox 1"/>
        <cdr:cNvSpPr txBox="1"/>
      </cdr:nvSpPr>
      <cdr:spPr bwMode="auto">
        <a:xfrm xmlns:a="http://schemas.openxmlformats.org/drawingml/2006/main">
          <a:off x="0" y="0"/>
          <a:ext cx="4017312" cy="63817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endParaRPr lang="en-US" sz="1400" b="0" i="0" baseline="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0.29938</cdr:x>
      <cdr:y>0.07126</cdr:y>
    </cdr:from>
    <cdr:to>
      <cdr:x>0.29938</cdr:x>
      <cdr:y>0.89678</cdr:y>
    </cdr:to>
    <cdr:cxnSp macro="">
      <cdr:nvCxnSpPr>
        <cdr:cNvPr id="5" name="Straight Connector 4"/>
        <cdr:cNvCxnSpPr/>
      </cdr:nvCxnSpPr>
      <cdr:spPr bwMode="auto">
        <a:xfrm xmlns:a="http://schemas.openxmlformats.org/drawingml/2006/main" flipH="1" flipV="1">
          <a:off x="2395339" y="206216"/>
          <a:ext cx="0" cy="2388935"/>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0.23106</cdr:x>
      <cdr:y>0</cdr:y>
    </cdr:from>
    <cdr:to>
      <cdr:x>0.45177</cdr:x>
      <cdr:y>0.13425</cdr:y>
    </cdr:to>
    <cdr:sp macro="" textlink="">
      <cdr:nvSpPr>
        <cdr:cNvPr id="6" name="TextBox 1"/>
        <cdr:cNvSpPr txBox="1"/>
      </cdr:nvSpPr>
      <cdr:spPr bwMode="auto">
        <a:xfrm xmlns:a="http://schemas.openxmlformats.org/drawingml/2006/main">
          <a:off x="1848678" y="0"/>
          <a:ext cx="1765934" cy="38850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0.88977</cdr:x>
      <cdr:y>0.2907</cdr:y>
    </cdr:from>
    <cdr:to>
      <cdr:x>0.96867</cdr:x>
      <cdr:y>0.93277</cdr:y>
    </cdr:to>
    <cdr:sp macro="" textlink="">
      <cdr:nvSpPr>
        <cdr:cNvPr id="7" name="TextBox 1"/>
        <cdr:cNvSpPr txBox="1"/>
      </cdr:nvSpPr>
      <cdr:spPr bwMode="auto">
        <a:xfrm xmlns:a="http://schemas.openxmlformats.org/drawingml/2006/main">
          <a:off x="7119045" y="894814"/>
          <a:ext cx="631279" cy="1976396"/>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marL="0" marR="0" lvl="0" indent="0" defTabSz="914400" eaLnBrk="0" fontAlgn="auto" latinLnBrk="0" hangingPunct="0">
            <a:lnSpc>
              <a:spcPct val="100000"/>
            </a:lnSpc>
            <a:spcBef>
              <a:spcPts val="0"/>
            </a:spcBef>
            <a:spcAft>
              <a:spcPts val="0"/>
            </a:spcAft>
            <a:buClrTx/>
            <a:buSzTx/>
            <a:buFontTx/>
            <a:buNone/>
            <a:tabLst/>
            <a:defRPr/>
          </a:pPr>
          <a:r>
            <a:rPr lang="en-US" sz="1200" b="0" i="0" dirty="0">
              <a:solidFill>
                <a:schemeClr val="accent4"/>
              </a:solidFill>
              <a:effectLst/>
              <a:latin typeface="+mn-lt"/>
              <a:ea typeface="+mn-ea"/>
              <a:cs typeface="+mn-cs"/>
            </a:rPr>
            <a:t>solar</a:t>
          </a:r>
          <a:endParaRPr lang="en-US" sz="1200" b="0" dirty="0">
            <a:solidFill>
              <a:schemeClr val="accent4"/>
            </a:solidFill>
            <a:effectLst/>
          </a:endParaRPr>
        </a:p>
        <a:p xmlns:a="http://schemas.openxmlformats.org/drawingml/2006/main">
          <a:pPr eaLnBrk="0" hangingPunct="0"/>
          <a:r>
            <a:rPr lang="en-US" sz="1200" b="0" i="0" dirty="0" smtClean="0">
              <a:solidFill>
                <a:schemeClr val="accent3"/>
              </a:solidFill>
              <a:latin typeface="+mn-lt"/>
              <a:ea typeface="Times New Roman" charset="0"/>
              <a:cs typeface="Times New Roman" charset="0"/>
            </a:rPr>
            <a:t>wind</a:t>
          </a:r>
        </a:p>
        <a:p xmlns:a="http://schemas.openxmlformats.org/drawingml/2006/main">
          <a:pPr marL="0" marR="0" lvl="0" indent="0" defTabSz="914400" eaLnBrk="0" fontAlgn="auto" latinLnBrk="0" hangingPunct="0">
            <a:lnSpc>
              <a:spcPct val="100000"/>
            </a:lnSpc>
            <a:spcBef>
              <a:spcPts val="0"/>
            </a:spcBef>
            <a:spcAft>
              <a:spcPts val="0"/>
            </a:spcAft>
            <a:buClrTx/>
            <a:buSzTx/>
            <a:buFontTx/>
            <a:buNone/>
            <a:tabLst/>
            <a:defRPr/>
          </a:pPr>
          <a:r>
            <a:rPr lang="en-US" sz="1200" b="0" i="0" dirty="0">
              <a:solidFill>
                <a:schemeClr val="accent1"/>
              </a:solidFill>
              <a:effectLst/>
              <a:latin typeface="+mn-lt"/>
              <a:ea typeface="+mn-ea"/>
              <a:cs typeface="+mn-cs"/>
            </a:rPr>
            <a:t>oil and gas</a:t>
          </a:r>
        </a:p>
        <a:p xmlns:a="http://schemas.openxmlformats.org/drawingml/2006/main">
          <a:pPr marL="0" marR="0" lvl="0" indent="0" defTabSz="914400" eaLnBrk="0" fontAlgn="auto" latinLnBrk="0" hangingPunct="0">
            <a:lnSpc>
              <a:spcPct val="100000"/>
            </a:lnSpc>
            <a:spcBef>
              <a:spcPts val="0"/>
            </a:spcBef>
            <a:spcAft>
              <a:spcPts val="0"/>
            </a:spcAft>
            <a:buClrTx/>
            <a:buSzTx/>
            <a:buFontTx/>
            <a:buNone/>
            <a:tabLst/>
            <a:defRPr/>
          </a:pPr>
          <a:r>
            <a:rPr lang="en-US" sz="1200" b="0" i="0" dirty="0">
              <a:solidFill>
                <a:schemeClr val="accent5"/>
              </a:solidFill>
              <a:effectLst/>
              <a:latin typeface="+mn-lt"/>
              <a:ea typeface="+mn-ea"/>
              <a:cs typeface="+mn-cs"/>
            </a:rPr>
            <a:t>nuclear</a:t>
          </a:r>
          <a:endParaRPr lang="en-US" sz="1200" b="0" dirty="0">
            <a:solidFill>
              <a:schemeClr val="accent5"/>
            </a:solidFill>
            <a:effectLst/>
          </a:endParaRPr>
        </a:p>
        <a:p xmlns:a="http://schemas.openxmlformats.org/drawingml/2006/main">
          <a:pPr eaLnBrk="0" hangingPunct="0"/>
          <a:r>
            <a:rPr lang="en-US" sz="1200" b="0" i="0" dirty="0" smtClean="0">
              <a:solidFill>
                <a:schemeClr val="tx1">
                  <a:lumMod val="50000"/>
                  <a:lumOff val="50000"/>
                </a:schemeClr>
              </a:solidFill>
              <a:latin typeface="+mn-lt"/>
              <a:ea typeface="Times New Roman" charset="0"/>
              <a:cs typeface="Times New Roman" charset="0"/>
            </a:rPr>
            <a:t>other</a:t>
          </a:r>
        </a:p>
        <a:p xmlns:a="http://schemas.openxmlformats.org/drawingml/2006/main">
          <a:pPr eaLnBrk="0" hangingPunct="0"/>
          <a:r>
            <a:rPr lang="en-US" sz="1200" b="0" i="0" dirty="0" smtClean="0">
              <a:solidFill>
                <a:sysClr val="windowText" lastClr="000000"/>
              </a:solidFill>
              <a:latin typeface="+mn-lt"/>
              <a:ea typeface="Times New Roman" charset="0"/>
              <a:cs typeface="Times New Roman" charset="0"/>
            </a:rPr>
            <a:t>coal</a:t>
          </a:r>
        </a:p>
        <a:p xmlns:a="http://schemas.openxmlformats.org/drawingml/2006/main">
          <a:pPr eaLnBrk="0" hangingPunct="0"/>
          <a:endParaRPr lang="en-US" sz="1200" b="0" i="0" dirty="0" smtClean="0">
            <a:solidFill>
              <a:schemeClr val="accent2">
                <a:lumMod val="50000"/>
              </a:schemeClr>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2">
                <a:lumMod val="50000"/>
              </a:schemeClr>
            </a:solidFill>
            <a:latin typeface="+mn-lt"/>
            <a:ea typeface="Times New Roman" charset="0"/>
            <a:cs typeface="Times New Roman" charset="0"/>
          </a:endParaRPr>
        </a:p>
      </cdr:txBody>
    </cdr:sp>
  </cdr:relSizeAnchor>
  <cdr:relSizeAnchor xmlns:cdr="http://schemas.openxmlformats.org/drawingml/2006/chartDrawing">
    <cdr:from>
      <cdr:x>0.76298</cdr:x>
      <cdr:y>0.12572</cdr:y>
    </cdr:from>
    <cdr:to>
      <cdr:x>0.8845</cdr:x>
      <cdr:y>0.70933</cdr:y>
    </cdr:to>
    <cdr:sp macro="" textlink="">
      <cdr:nvSpPr>
        <cdr:cNvPr id="8" name="TextBox 1"/>
        <cdr:cNvSpPr txBox="1"/>
      </cdr:nvSpPr>
      <cdr:spPr bwMode="auto">
        <a:xfrm xmlns:a="http://schemas.openxmlformats.org/drawingml/2006/main">
          <a:off x="6104603" y="363823"/>
          <a:ext cx="972282" cy="168886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eaLnBrk="0" hangingPunct="0"/>
          <a:r>
            <a:rPr lang="en-US" sz="1200" b="0" i="0" dirty="0" smtClean="0">
              <a:solidFill>
                <a:schemeClr val="bg2"/>
              </a:solidFill>
              <a:latin typeface="+mn-lt"/>
              <a:ea typeface="Times New Roman" charset="0"/>
              <a:cs typeface="Times New Roman" charset="0"/>
            </a:rPr>
            <a:t>additions</a:t>
          </a: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r>
            <a:rPr lang="en-US" sz="1200" b="0" i="0" dirty="0" smtClean="0">
              <a:solidFill>
                <a:schemeClr val="bg2"/>
              </a:solidFill>
              <a:latin typeface="+mn-lt"/>
              <a:ea typeface="Times New Roman" charset="0"/>
              <a:cs typeface="Times New Roman" charset="0"/>
            </a:rPr>
            <a:t>retirements</a:t>
          </a:r>
        </a:p>
      </cdr:txBody>
    </cdr:sp>
  </cdr:relSizeAnchor>
</c:userShapes>
</file>

<file path=ppt/drawings/drawing43.xml><?xml version="1.0" encoding="utf-8"?>
<c:userShapes xmlns:c="http://schemas.openxmlformats.org/drawingml/2006/chart">
  <cdr:relSizeAnchor xmlns:cdr="http://schemas.openxmlformats.org/drawingml/2006/chartDrawing">
    <cdr:from>
      <cdr:x>0</cdr:x>
      <cdr:y>0</cdr:y>
    </cdr:from>
    <cdr:to>
      <cdr:x>0.81272</cdr:x>
      <cdr:y>0.23264</cdr:y>
    </cdr:to>
    <cdr:sp macro="" textlink="">
      <cdr:nvSpPr>
        <cdr:cNvPr id="2" name="TextBox 1"/>
        <cdr:cNvSpPr txBox="1"/>
      </cdr:nvSpPr>
      <cdr:spPr bwMode="auto">
        <a:xfrm xmlns:a="http://schemas.openxmlformats.org/drawingml/2006/main">
          <a:off x="0" y="0"/>
          <a:ext cx="3195809" cy="81360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Nuclear electricity generating capacity</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gigawatts</a:t>
          </a:r>
        </a:p>
        <a:p xmlns:a="http://schemas.openxmlformats.org/drawingml/2006/main">
          <a:pPr eaLnBrk="0" hangingPunct="0"/>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0.13396</cdr:x>
      <cdr:y>0.11168</cdr:y>
    </cdr:from>
    <cdr:to>
      <cdr:x>0.55853</cdr:x>
      <cdr:y>0.90983</cdr:y>
    </cdr:to>
    <cdr:grpSp>
      <cdr:nvGrpSpPr>
        <cdr:cNvPr id="5" name="Group 4"/>
        <cdr:cNvGrpSpPr/>
      </cdr:nvGrpSpPr>
      <cdr:grpSpPr>
        <a:xfrm xmlns:a="http://schemas.openxmlformats.org/drawingml/2006/main">
          <a:off x="526763" y="390574"/>
          <a:ext cx="1669510" cy="2791341"/>
          <a:chOff x="-834350" y="75410"/>
          <a:chExt cx="2333426" cy="2204351"/>
        </a:xfrm>
      </cdr:grpSpPr>
      <cdr:cxnSp macro="">
        <cdr:nvCxnSpPr>
          <cdr:cNvPr id="6" name="Straight Connector 5"/>
          <cdr:cNvCxnSpPr/>
        </cdr:nvCxnSpPr>
        <cdr:spPr bwMode="auto">
          <a:xfrm xmlns:a="http://schemas.openxmlformats.org/drawingml/2006/main" flipV="1">
            <a:off x="-81628" y="236010"/>
            <a:ext cx="0" cy="2043751"/>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7" name="TextBox 1"/>
          <cdr:cNvSpPr txBox="1"/>
        </cdr:nvSpPr>
        <cdr:spPr bwMode="auto">
          <a:xfrm xmlns:a="http://schemas.openxmlformats.org/drawingml/2006/main">
            <a:off x="-834350" y="75410"/>
            <a:ext cx="2333426" cy="36827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dr:relSizeAnchor xmlns:cdr="http://schemas.openxmlformats.org/drawingml/2006/chartDrawing">
    <cdr:from>
      <cdr:x>0.69444</cdr:x>
      <cdr:y>0.40552</cdr:y>
    </cdr:from>
    <cdr:to>
      <cdr:x>0.93229</cdr:x>
      <cdr:y>0.54692</cdr:y>
    </cdr:to>
    <cdr:sp macro="" textlink="">
      <cdr:nvSpPr>
        <cdr:cNvPr id="8" name="TextBox 1"/>
        <cdr:cNvSpPr txBox="1"/>
      </cdr:nvSpPr>
      <cdr:spPr bwMode="auto">
        <a:xfrm xmlns:a="http://schemas.openxmlformats.org/drawingml/2006/main">
          <a:off x="2820054" y="1821227"/>
          <a:ext cx="965882" cy="63503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tx2"/>
              </a:solidFill>
              <a:latin typeface="+mn-lt"/>
              <a:ea typeface="Times New Roman" charset="0"/>
              <a:cs typeface="Times New Roman" charset="0"/>
            </a:rPr>
            <a:t>Reference</a:t>
          </a:r>
        </a:p>
      </cdr:txBody>
    </cdr:sp>
  </cdr:relSizeAnchor>
</c:userShapes>
</file>

<file path=ppt/drawings/drawing44.xml><?xml version="1.0" encoding="utf-8"?>
<c:userShapes xmlns:c="http://schemas.openxmlformats.org/drawingml/2006/chart">
  <cdr:relSizeAnchor xmlns:cdr="http://schemas.openxmlformats.org/drawingml/2006/chartDrawing">
    <cdr:from>
      <cdr:x>0</cdr:x>
      <cdr:y>0</cdr:y>
    </cdr:from>
    <cdr:to>
      <cdr:x>0.80631</cdr:x>
      <cdr:y>0.23264</cdr:y>
    </cdr:to>
    <cdr:sp macro="" textlink="">
      <cdr:nvSpPr>
        <cdr:cNvPr id="7" name="TextBox 1"/>
        <cdr:cNvSpPr txBox="1"/>
      </cdr:nvSpPr>
      <cdr:spPr bwMode="auto">
        <a:xfrm xmlns:a="http://schemas.openxmlformats.org/drawingml/2006/main">
          <a:off x="0" y="0"/>
          <a:ext cx="2211857" cy="63817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Year-over-year nuclear capacity changes </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gigawatts</a:t>
          </a:r>
        </a:p>
        <a:p xmlns:a="http://schemas.openxmlformats.org/drawingml/2006/main">
          <a:pPr eaLnBrk="0" hangingPunct="0"/>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0.67699</cdr:x>
      <cdr:y>0.32056</cdr:y>
    </cdr:from>
    <cdr:to>
      <cdr:x>0.91287</cdr:x>
      <cdr:y>0.96176</cdr:y>
    </cdr:to>
    <cdr:sp macro="" textlink="">
      <cdr:nvSpPr>
        <cdr:cNvPr id="8" name="TextBox 1"/>
        <cdr:cNvSpPr txBox="1"/>
      </cdr:nvSpPr>
      <cdr:spPr bwMode="auto">
        <a:xfrm xmlns:a="http://schemas.openxmlformats.org/drawingml/2006/main">
          <a:off x="2723337" y="1121071"/>
          <a:ext cx="948880" cy="224244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eaLnBrk="0" hangingPunct="0"/>
          <a:r>
            <a:rPr lang="en-US" sz="1200" b="0" i="0" dirty="0" smtClean="0">
              <a:solidFill>
                <a:schemeClr val="bg2"/>
              </a:solidFill>
              <a:latin typeface="+mn-lt"/>
              <a:ea typeface="Times New Roman" charset="0"/>
              <a:cs typeface="Times New Roman" charset="0"/>
            </a:rPr>
            <a:t>additions</a:t>
          </a: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dirty="0">
            <a:solidFill>
              <a:schemeClr val="bg2"/>
            </a:solidFill>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dirty="0" smtClean="0">
            <a:solidFill>
              <a:schemeClr val="bg2"/>
            </a:solidFill>
            <a:latin typeface="+mn-lt"/>
            <a:ea typeface="Times New Roman" charset="0"/>
            <a:cs typeface="Times New Roman" charset="0"/>
          </a:endParaRPr>
        </a:p>
        <a:p xmlns:a="http://schemas.openxmlformats.org/drawingml/2006/main">
          <a:pPr algn="r" eaLnBrk="0" hangingPunct="0"/>
          <a:r>
            <a:rPr lang="en-US" sz="1200" b="0" i="0" dirty="0" smtClean="0">
              <a:solidFill>
                <a:schemeClr val="bg2"/>
              </a:solidFill>
              <a:latin typeface="+mn-lt"/>
              <a:ea typeface="Times New Roman" charset="0"/>
              <a:cs typeface="Times New Roman" charset="0"/>
            </a:rPr>
            <a:t>retirements</a:t>
          </a:r>
        </a:p>
      </cdr:txBody>
    </cdr:sp>
  </cdr:relSizeAnchor>
  <cdr:relSizeAnchor xmlns:cdr="http://schemas.openxmlformats.org/drawingml/2006/chartDrawing">
    <cdr:from>
      <cdr:x>0.30671</cdr:x>
      <cdr:y>0.16133</cdr:y>
    </cdr:from>
    <cdr:to>
      <cdr:x>0.63968</cdr:x>
      <cdr:y>0.88511</cdr:y>
    </cdr:to>
    <cdr:sp macro="" textlink="">
      <cdr:nvSpPr>
        <cdr:cNvPr id="9" name="TextBox 1"/>
        <cdr:cNvSpPr txBox="1"/>
      </cdr:nvSpPr>
      <cdr:spPr bwMode="auto">
        <a:xfrm xmlns:a="http://schemas.openxmlformats.org/drawingml/2006/main">
          <a:off x="1259129" y="724557"/>
          <a:ext cx="1366933" cy="325052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3">
                  <a:lumMod val="60000"/>
                  <a:lumOff val="40000"/>
                </a:schemeClr>
              </a:solidFill>
              <a:latin typeface="+mn-lt"/>
              <a:ea typeface="Times New Roman" charset="0"/>
              <a:cs typeface="Times New Roman" charset="0"/>
            </a:rPr>
            <a:t>assumed uprates</a:t>
          </a:r>
        </a:p>
        <a:p xmlns:a="http://schemas.openxmlformats.org/drawingml/2006/main">
          <a:pPr eaLnBrk="0" hangingPunct="0"/>
          <a:r>
            <a:rPr lang="en-US" sz="1200" b="0" i="0" dirty="0" smtClean="0">
              <a:solidFill>
                <a:schemeClr val="accent3">
                  <a:lumMod val="75000"/>
                </a:schemeClr>
              </a:solidFill>
              <a:latin typeface="+mn-lt"/>
              <a:ea typeface="Times New Roman" charset="0"/>
              <a:cs typeface="Times New Roman" charset="0"/>
            </a:rPr>
            <a:t>new reactors</a:t>
          </a:r>
        </a:p>
        <a:p xmlns:a="http://schemas.openxmlformats.org/drawingml/2006/main">
          <a:pPr eaLnBrk="0" hangingPunct="0"/>
          <a:endParaRPr lang="en-US" sz="1200" b="0" i="0" dirty="0" smtClean="0">
            <a:solidFill>
              <a:schemeClr val="accent6"/>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6"/>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6"/>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6"/>
            </a:solidFill>
            <a:latin typeface="+mn-lt"/>
            <a:ea typeface="Times New Roman" charset="0"/>
            <a:cs typeface="Times New Roman" charset="0"/>
          </a:endParaRPr>
        </a:p>
        <a:p xmlns:a="http://schemas.openxmlformats.org/drawingml/2006/main">
          <a:pPr eaLnBrk="0" hangingPunct="0"/>
          <a:endParaRPr lang="en-US" sz="1200" b="0" dirty="0">
            <a:solidFill>
              <a:schemeClr val="accent6"/>
            </a:solidFill>
            <a:ea typeface="Times New Roman" charset="0"/>
            <a:cs typeface="Times New Roman" charset="0"/>
          </a:endParaRPr>
        </a:p>
        <a:p xmlns:a="http://schemas.openxmlformats.org/drawingml/2006/main">
          <a:pPr eaLnBrk="0" hangingPunct="0"/>
          <a:endParaRPr lang="en-US" sz="1200" b="0" i="0" dirty="0" smtClean="0">
            <a:solidFill>
              <a:schemeClr val="accent6"/>
            </a:solidFill>
            <a:latin typeface="+mn-lt"/>
            <a:ea typeface="Times New Roman" charset="0"/>
            <a:cs typeface="Times New Roman" charset="0"/>
          </a:endParaRPr>
        </a:p>
        <a:p xmlns:a="http://schemas.openxmlformats.org/drawingml/2006/main">
          <a:pPr eaLnBrk="0" hangingPunct="0"/>
          <a:endParaRPr lang="en-US" sz="1200" dirty="0">
            <a:solidFill>
              <a:schemeClr val="accent6"/>
            </a:solidFill>
            <a:ea typeface="Times New Roman" charset="0"/>
            <a:cs typeface="Times New Roman" charset="0"/>
          </a:endParaRPr>
        </a:p>
        <a:p xmlns:a="http://schemas.openxmlformats.org/drawingml/2006/main">
          <a:pPr eaLnBrk="0" hangingPunct="0"/>
          <a:r>
            <a:rPr lang="en-US" sz="1200" b="0" i="0" dirty="0" smtClean="0">
              <a:solidFill>
                <a:schemeClr val="accent6"/>
              </a:solidFill>
              <a:latin typeface="+mn-lt"/>
              <a:ea typeface="Times New Roman" charset="0"/>
              <a:cs typeface="Times New Roman" charset="0"/>
            </a:rPr>
            <a:t>actual/announced</a:t>
          </a:r>
        </a:p>
        <a:p xmlns:a="http://schemas.openxmlformats.org/drawingml/2006/main">
          <a:pPr eaLnBrk="0" hangingPunct="0"/>
          <a:r>
            <a:rPr lang="en-US" sz="1200" b="0" i="0" dirty="0" smtClean="0">
              <a:solidFill>
                <a:schemeClr val="accent6"/>
              </a:solidFill>
              <a:latin typeface="+mn-lt"/>
              <a:ea typeface="Times New Roman" charset="0"/>
              <a:cs typeface="Times New Roman" charset="0"/>
            </a:rPr>
            <a:t>retirements</a:t>
          </a:r>
        </a:p>
        <a:p xmlns:a="http://schemas.openxmlformats.org/drawingml/2006/main">
          <a:pPr eaLnBrk="0" hangingPunct="0"/>
          <a:r>
            <a:rPr lang="en-US" sz="1200" b="0" i="0" dirty="0" smtClean="0">
              <a:solidFill>
                <a:schemeClr val="accent2"/>
              </a:solidFill>
              <a:latin typeface="+mn-lt"/>
              <a:ea typeface="Times New Roman" charset="0"/>
              <a:cs typeface="Times New Roman" charset="0"/>
            </a:rPr>
            <a:t>projected</a:t>
          </a:r>
        </a:p>
        <a:p xmlns:a="http://schemas.openxmlformats.org/drawingml/2006/main">
          <a:pPr eaLnBrk="0" hangingPunct="0"/>
          <a:r>
            <a:rPr lang="en-US" sz="1200" b="0" i="0" dirty="0" smtClean="0">
              <a:solidFill>
                <a:schemeClr val="accent2"/>
              </a:solidFill>
              <a:latin typeface="+mn-lt"/>
              <a:ea typeface="Times New Roman" charset="0"/>
              <a:cs typeface="Times New Roman" charset="0"/>
            </a:rPr>
            <a:t>retirements</a:t>
          </a:r>
        </a:p>
      </cdr:txBody>
    </cdr:sp>
  </cdr:relSizeAnchor>
  <cdr:relSizeAnchor xmlns:cdr="http://schemas.openxmlformats.org/drawingml/2006/chartDrawing">
    <cdr:from>
      <cdr:x>0.7026</cdr:x>
      <cdr:y>0.17627</cdr:y>
    </cdr:from>
    <cdr:to>
      <cdr:x>0.92515</cdr:x>
      <cdr:y>0.31767</cdr:y>
    </cdr:to>
    <cdr:sp macro="" textlink="">
      <cdr:nvSpPr>
        <cdr:cNvPr id="6" name="TextBox 1"/>
        <cdr:cNvSpPr txBox="1"/>
      </cdr:nvSpPr>
      <cdr:spPr bwMode="auto">
        <a:xfrm xmlns:a="http://schemas.openxmlformats.org/drawingml/2006/main">
          <a:off x="2884378" y="791646"/>
          <a:ext cx="913634" cy="63503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tx2"/>
              </a:solidFill>
              <a:latin typeface="+mn-lt"/>
              <a:ea typeface="Times New Roman" charset="0"/>
              <a:cs typeface="Times New Roman" charset="0"/>
            </a:rPr>
            <a:t>Reference</a:t>
          </a:r>
        </a:p>
      </cdr:txBody>
    </cdr:sp>
  </cdr:relSizeAnchor>
</c:userShapes>
</file>

<file path=ppt/drawings/drawing45.xml><?xml version="1.0" encoding="utf-8"?>
<c:userShapes xmlns:c="http://schemas.openxmlformats.org/drawingml/2006/chart">
  <cdr:relSizeAnchor xmlns:cdr="http://schemas.openxmlformats.org/drawingml/2006/chartDrawing">
    <cdr:from>
      <cdr:x>0</cdr:x>
      <cdr:y>0</cdr:y>
    </cdr:from>
    <cdr:to>
      <cdr:x>0.86161</cdr:x>
      <cdr:y>0.23264</cdr:y>
    </cdr:to>
    <cdr:sp macro="" textlink="">
      <cdr:nvSpPr>
        <cdr:cNvPr id="2" name="TextBox 1"/>
        <cdr:cNvSpPr txBox="1"/>
      </cdr:nvSpPr>
      <cdr:spPr bwMode="auto">
        <a:xfrm xmlns:a="http://schemas.openxmlformats.org/drawingml/2006/main">
          <a:off x="0" y="0"/>
          <a:ext cx="3388056" cy="81360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Coal production</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million short tons</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cdr:x>
      <cdr:y>0.00921</cdr:y>
    </cdr:from>
    <cdr:to>
      <cdr:x>0</cdr:x>
      <cdr:y>0.00921</cdr:y>
    </cdr:to>
    <cdr:grpSp>
      <cdr:nvGrpSpPr>
        <cdr:cNvPr id="4" name="Group 3"/>
        <cdr:cNvGrpSpPr/>
      </cdr:nvGrpSpPr>
      <cdr:grpSpPr>
        <a:xfrm xmlns:a="http://schemas.openxmlformats.org/drawingml/2006/main">
          <a:off x="0" y="32210"/>
          <a:ext cx="0" cy="0"/>
          <a:chOff x="0" y="32210"/>
          <a:chExt cx="0" cy="0"/>
        </a:xfrm>
      </cdr:grpSpPr>
    </cdr:grpSp>
  </cdr:relSizeAnchor>
  <cdr:relSizeAnchor xmlns:cdr="http://schemas.openxmlformats.org/drawingml/2006/chartDrawing">
    <cdr:from>
      <cdr:x>0.15418</cdr:x>
      <cdr:y>0.2195</cdr:y>
    </cdr:from>
    <cdr:to>
      <cdr:x>0.35449</cdr:x>
      <cdr:y>1</cdr:y>
    </cdr:to>
    <cdr:sp macro="" textlink="">
      <cdr:nvSpPr>
        <cdr:cNvPr id="10" name="TextBox 1"/>
        <cdr:cNvSpPr txBox="1"/>
      </cdr:nvSpPr>
      <cdr:spPr bwMode="auto">
        <a:xfrm xmlns:a="http://schemas.openxmlformats.org/drawingml/2006/main">
          <a:off x="606287" y="767660"/>
          <a:ext cx="787652" cy="272960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tx2"/>
              </a:solidFill>
              <a:latin typeface="+mn-lt"/>
              <a:ea typeface="Times New Roman" charset="0"/>
              <a:cs typeface="Times New Roman" charset="0"/>
            </a:rPr>
            <a:t>total</a:t>
          </a:r>
        </a:p>
        <a:p xmlns:a="http://schemas.openxmlformats.org/drawingml/2006/main">
          <a:pPr eaLnBrk="0" hangingPunct="0"/>
          <a:endParaRPr lang="en-US" sz="1200" b="0" i="0" dirty="0" smtClean="0">
            <a:solidFill>
              <a:schemeClr val="accent2">
                <a:lumMod val="75000"/>
              </a:schemeClr>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2">
                <a:lumMod val="75000"/>
              </a:schemeClr>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2">
                <a:lumMod val="75000"/>
              </a:schemeClr>
            </a:solidFill>
            <a:latin typeface="+mn-lt"/>
            <a:ea typeface="Times New Roman" charset="0"/>
            <a:cs typeface="Times New Roman" charset="0"/>
          </a:endParaRPr>
        </a:p>
        <a:p xmlns:a="http://schemas.openxmlformats.org/drawingml/2006/main">
          <a:pPr eaLnBrk="0" hangingPunct="0"/>
          <a:endParaRPr lang="en-US" sz="800" b="0" i="0" dirty="0" smtClean="0">
            <a:solidFill>
              <a:schemeClr val="accent2">
                <a:lumMod val="75000"/>
              </a:schemeClr>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accent2">
                <a:lumMod val="75000"/>
              </a:schemeClr>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2">
                  <a:lumMod val="75000"/>
                </a:schemeClr>
              </a:solidFill>
              <a:latin typeface="+mn-lt"/>
              <a:ea typeface="Times New Roman" charset="0"/>
              <a:cs typeface="Times New Roman" charset="0"/>
            </a:rPr>
            <a:t>West</a:t>
          </a:r>
        </a:p>
        <a:p xmlns:a="http://schemas.openxmlformats.org/drawingml/2006/main">
          <a:pPr eaLnBrk="0" hangingPunct="0"/>
          <a:endParaRPr lang="en-US" sz="600" b="0" i="0" dirty="0" smtClean="0">
            <a:solidFill>
              <a:schemeClr val="accent3">
                <a:lumMod val="75000"/>
              </a:schemeClr>
            </a:solidFill>
            <a:latin typeface="+mn-lt"/>
            <a:ea typeface="Times New Roman" charset="0"/>
            <a:cs typeface="Times New Roman" charset="0"/>
          </a:endParaRPr>
        </a:p>
        <a:p xmlns:a="http://schemas.openxmlformats.org/drawingml/2006/main">
          <a:pPr eaLnBrk="0" hangingPunct="0"/>
          <a:endParaRPr lang="en-US" sz="600" dirty="0">
            <a:solidFill>
              <a:schemeClr val="accent3">
                <a:lumMod val="75000"/>
              </a:schemeClr>
            </a:solidFill>
            <a:ea typeface="Times New Roman" charset="0"/>
            <a:cs typeface="Times New Roman" charset="0"/>
          </a:endParaRPr>
        </a:p>
        <a:p xmlns:a="http://schemas.openxmlformats.org/drawingml/2006/main">
          <a:pPr eaLnBrk="0" hangingPunct="0"/>
          <a:endParaRPr lang="en-US" sz="400" b="0" i="0" dirty="0" smtClean="0">
            <a:solidFill>
              <a:schemeClr val="accent3">
                <a:lumMod val="75000"/>
              </a:schemeClr>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3">
                  <a:lumMod val="75000"/>
                </a:schemeClr>
              </a:solidFill>
              <a:latin typeface="+mn-lt"/>
              <a:ea typeface="Times New Roman" charset="0"/>
              <a:cs typeface="Times New Roman" charset="0"/>
            </a:rPr>
            <a:t>Appalachia</a:t>
          </a:r>
        </a:p>
        <a:p xmlns:a="http://schemas.openxmlformats.org/drawingml/2006/main">
          <a:pPr eaLnBrk="0" hangingPunct="0"/>
          <a:endParaRPr lang="en-US" sz="1200" b="0" i="0" dirty="0" smtClean="0">
            <a:solidFill>
              <a:schemeClr val="accent1">
                <a:lumMod val="75000"/>
              </a:schemeClr>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5"/>
              </a:solidFill>
              <a:latin typeface="+mn-lt"/>
              <a:ea typeface="Times New Roman" charset="0"/>
              <a:cs typeface="Times New Roman" charset="0"/>
            </a:rPr>
            <a:t>Interior</a:t>
          </a:r>
        </a:p>
        <a:p xmlns:a="http://schemas.openxmlformats.org/drawingml/2006/main">
          <a:pPr eaLnBrk="0" hangingPunct="0"/>
          <a:endParaRPr lang="en-US" sz="1200" b="0" i="0" dirty="0" smtClean="0">
            <a:solidFill>
              <a:schemeClr val="accent2">
                <a:lumMod val="50000"/>
              </a:schemeClr>
            </a:solidFill>
            <a:latin typeface="+mn-lt"/>
            <a:ea typeface="Times New Roman" charset="0"/>
            <a:cs typeface="Times New Roman" charset="0"/>
          </a:endParaRPr>
        </a:p>
      </cdr:txBody>
    </cdr:sp>
  </cdr:relSizeAnchor>
  <cdr:relSizeAnchor xmlns:cdr="http://schemas.openxmlformats.org/drawingml/2006/chartDrawing">
    <cdr:from>
      <cdr:x>0.45244</cdr:x>
      <cdr:y>0.16551</cdr:y>
    </cdr:from>
    <cdr:to>
      <cdr:x>0.45244</cdr:x>
      <cdr:y>0.91294</cdr:y>
    </cdr:to>
    <cdr:cxnSp macro="">
      <cdr:nvCxnSpPr>
        <cdr:cNvPr id="5" name="Straight Connector 4"/>
        <cdr:cNvCxnSpPr/>
      </cdr:nvCxnSpPr>
      <cdr:spPr bwMode="auto">
        <a:xfrm xmlns:a="http://schemas.openxmlformats.org/drawingml/2006/main" flipV="1">
          <a:off x="1779104" y="578816"/>
          <a:ext cx="0" cy="2613992"/>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0.31089</cdr:x>
      <cdr:y>0.12003</cdr:y>
    </cdr:from>
    <cdr:to>
      <cdr:x>0.70267</cdr:x>
      <cdr:y>0.25491</cdr:y>
    </cdr:to>
    <cdr:sp macro="" textlink="">
      <cdr:nvSpPr>
        <cdr:cNvPr id="6" name="TextBox 1"/>
        <cdr:cNvSpPr txBox="1"/>
      </cdr:nvSpPr>
      <cdr:spPr bwMode="auto">
        <a:xfrm xmlns:a="http://schemas.openxmlformats.org/drawingml/2006/main">
          <a:off x="1222513" y="419790"/>
          <a:ext cx="1540565" cy="47171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0.48024</cdr:x>
      <cdr:y>0.26896</cdr:y>
    </cdr:from>
    <cdr:to>
      <cdr:x>0.93116</cdr:x>
      <cdr:y>0.39286</cdr:y>
    </cdr:to>
    <cdr:sp macro="" textlink="">
      <cdr:nvSpPr>
        <cdr:cNvPr id="8" name="TextBox 1"/>
        <cdr:cNvSpPr txBox="1"/>
      </cdr:nvSpPr>
      <cdr:spPr bwMode="auto">
        <a:xfrm xmlns:a="http://schemas.openxmlformats.org/drawingml/2006/main">
          <a:off x="1888435" y="940624"/>
          <a:ext cx="1773108" cy="43332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eaLnBrk="0" hangingPunct="0"/>
          <a:r>
            <a:rPr lang="en-US" sz="1200" b="0" i="0" dirty="0" smtClean="0">
              <a:solidFill>
                <a:schemeClr val="bg2">
                  <a:lumMod val="60000"/>
                  <a:lumOff val="40000"/>
                </a:schemeClr>
              </a:solidFill>
              <a:latin typeface="+mn-lt"/>
              <a:ea typeface="Times New Roman" charset="0"/>
              <a:cs typeface="Times New Roman" charset="0"/>
            </a:rPr>
            <a:t>No Clean</a:t>
          </a:r>
          <a:r>
            <a:rPr lang="en-US" sz="1200" b="0" i="0" baseline="0" dirty="0" smtClean="0">
              <a:solidFill>
                <a:schemeClr val="bg2">
                  <a:lumMod val="60000"/>
                  <a:lumOff val="40000"/>
                </a:schemeClr>
              </a:solidFill>
              <a:latin typeface="+mn-lt"/>
              <a:ea typeface="Times New Roman" charset="0"/>
              <a:cs typeface="Times New Roman" charset="0"/>
            </a:rPr>
            <a:t> Power Plan</a:t>
          </a:r>
          <a:endParaRPr lang="en-US" sz="1200" b="0" i="0" baseline="0" dirty="0" smtClean="0">
            <a:solidFill>
              <a:schemeClr val="bg2"/>
            </a:solidFill>
            <a:latin typeface="+mn-lt"/>
            <a:ea typeface="Times New Roman" charset="0"/>
            <a:cs typeface="Times New Roman" charset="0"/>
          </a:endParaRPr>
        </a:p>
        <a:p xmlns:a="http://schemas.openxmlformats.org/drawingml/2006/main">
          <a:pPr algn="r" eaLnBrk="0" hangingPunct="0"/>
          <a:r>
            <a:rPr lang="en-US" sz="1200" b="0" i="0" baseline="0" dirty="0" smtClean="0">
              <a:solidFill>
                <a:schemeClr val="tx1"/>
              </a:solidFill>
              <a:latin typeface="+mn-lt"/>
              <a:ea typeface="Times New Roman" charset="0"/>
              <a:cs typeface="Times New Roman" charset="0"/>
            </a:rPr>
            <a:t>Reference</a:t>
          </a:r>
          <a:endParaRPr lang="en-US" sz="1200" b="0" i="0" dirty="0" smtClean="0">
            <a:solidFill>
              <a:schemeClr val="tx1"/>
            </a:solidFill>
            <a:latin typeface="+mn-lt"/>
            <a:ea typeface="Times New Roman" charset="0"/>
            <a:cs typeface="Times New Roman" charset="0"/>
          </a:endParaRPr>
        </a:p>
      </cdr:txBody>
    </cdr:sp>
  </cdr:relSizeAnchor>
</c:userShapes>
</file>

<file path=ppt/drawings/drawing46.xml><?xml version="1.0" encoding="utf-8"?>
<c:userShapes xmlns:c="http://schemas.openxmlformats.org/drawingml/2006/chart">
  <cdr:relSizeAnchor xmlns:cdr="http://schemas.openxmlformats.org/drawingml/2006/chartDrawing">
    <cdr:from>
      <cdr:x>0.00521</cdr:x>
      <cdr:y>0</cdr:y>
    </cdr:from>
    <cdr:to>
      <cdr:x>0.97985</cdr:x>
      <cdr:y>0.23264</cdr:y>
    </cdr:to>
    <cdr:sp macro="" textlink="">
      <cdr:nvSpPr>
        <cdr:cNvPr id="2" name="TextBox 1"/>
        <cdr:cNvSpPr txBox="1"/>
      </cdr:nvSpPr>
      <cdr:spPr bwMode="auto">
        <a:xfrm xmlns:a="http://schemas.openxmlformats.org/drawingml/2006/main">
          <a:off x="14267" y="0"/>
          <a:ext cx="2668982" cy="63817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Coal consumption in electric power sector </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million short tons</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cdr:x>
      <cdr:y>0.00921</cdr:y>
    </cdr:from>
    <cdr:to>
      <cdr:x>0</cdr:x>
      <cdr:y>0.00921</cdr:y>
    </cdr:to>
    <cdr:grpSp>
      <cdr:nvGrpSpPr>
        <cdr:cNvPr id="4" name="Group 3"/>
        <cdr:cNvGrpSpPr/>
      </cdr:nvGrpSpPr>
      <cdr:grpSpPr>
        <a:xfrm xmlns:a="http://schemas.openxmlformats.org/drawingml/2006/main">
          <a:off x="0" y="32210"/>
          <a:ext cx="0" cy="0"/>
          <a:chOff x="0" y="32210"/>
          <a:chExt cx="0" cy="0"/>
        </a:xfrm>
      </cdr:grpSpPr>
    </cdr:grpSp>
  </cdr:relSizeAnchor>
  <cdr:relSizeAnchor xmlns:cdr="http://schemas.openxmlformats.org/drawingml/2006/chartDrawing">
    <cdr:from>
      <cdr:x>0.44161</cdr:x>
      <cdr:y>0.1513</cdr:y>
    </cdr:from>
    <cdr:to>
      <cdr:x>0.44161</cdr:x>
      <cdr:y>0.90576</cdr:y>
    </cdr:to>
    <cdr:cxnSp macro="">
      <cdr:nvCxnSpPr>
        <cdr:cNvPr id="11" name="Straight Connector 10"/>
        <cdr:cNvCxnSpPr/>
      </cdr:nvCxnSpPr>
      <cdr:spPr bwMode="auto">
        <a:xfrm xmlns:a="http://schemas.openxmlformats.org/drawingml/2006/main" flipH="1" flipV="1">
          <a:off x="1776482" y="529121"/>
          <a:ext cx="0" cy="2638561"/>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0.31168</cdr:x>
      <cdr:y>0.1069</cdr:y>
    </cdr:from>
    <cdr:to>
      <cdr:x>0.74056</cdr:x>
      <cdr:y>0.23937</cdr:y>
    </cdr:to>
    <cdr:sp macro="" textlink="">
      <cdr:nvSpPr>
        <cdr:cNvPr id="12" name="TextBox 1"/>
        <cdr:cNvSpPr txBox="1"/>
      </cdr:nvSpPr>
      <cdr:spPr bwMode="auto">
        <a:xfrm xmlns:a="http://schemas.openxmlformats.org/drawingml/2006/main">
          <a:off x="1279525" y="480092"/>
          <a:ext cx="1760677" cy="59492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0.59241</cdr:x>
      <cdr:y>0.35925</cdr:y>
    </cdr:from>
    <cdr:to>
      <cdr:x>0.87691</cdr:x>
      <cdr:y>0.83494</cdr:y>
    </cdr:to>
    <cdr:sp macro="" textlink="">
      <cdr:nvSpPr>
        <cdr:cNvPr id="10" name="TextBox 1"/>
        <cdr:cNvSpPr txBox="1"/>
      </cdr:nvSpPr>
      <cdr:spPr bwMode="auto">
        <a:xfrm xmlns:a="http://schemas.openxmlformats.org/drawingml/2006/main">
          <a:off x="2383104" y="1256383"/>
          <a:ext cx="1144465" cy="166361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eaLnBrk="0" hangingPunct="0"/>
          <a:r>
            <a:rPr lang="en-US" sz="1200" b="0" i="0" dirty="0" smtClean="0">
              <a:solidFill>
                <a:schemeClr val="accent1">
                  <a:lumMod val="75000"/>
                </a:schemeClr>
              </a:solidFill>
              <a:latin typeface="+mn-lt"/>
              <a:ea typeface="Times New Roman" charset="0"/>
              <a:cs typeface="Times New Roman" charset="0"/>
            </a:rPr>
            <a:t>No Clean</a:t>
          </a:r>
          <a:r>
            <a:rPr lang="en-US" sz="1200" b="0" i="0" baseline="0" dirty="0" smtClean="0">
              <a:solidFill>
                <a:schemeClr val="accent1">
                  <a:lumMod val="75000"/>
                </a:schemeClr>
              </a:solidFill>
              <a:latin typeface="+mn-lt"/>
              <a:ea typeface="Times New Roman" charset="0"/>
              <a:cs typeface="Times New Roman" charset="0"/>
            </a:rPr>
            <a:t> </a:t>
          </a:r>
        </a:p>
        <a:p xmlns:a="http://schemas.openxmlformats.org/drawingml/2006/main">
          <a:pPr algn="r" eaLnBrk="0" hangingPunct="0"/>
          <a:r>
            <a:rPr lang="en-US" sz="1200" b="0" i="0" baseline="0" dirty="0" smtClean="0">
              <a:solidFill>
                <a:schemeClr val="accent1">
                  <a:lumMod val="75000"/>
                </a:schemeClr>
              </a:solidFill>
              <a:latin typeface="+mn-lt"/>
              <a:ea typeface="Times New Roman" charset="0"/>
              <a:cs typeface="Times New Roman" charset="0"/>
            </a:rPr>
            <a:t>Power Plan</a:t>
          </a:r>
        </a:p>
        <a:p xmlns:a="http://schemas.openxmlformats.org/drawingml/2006/main">
          <a:pPr algn="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algn="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algn="r" eaLnBrk="0" hangingPunct="0"/>
          <a:r>
            <a:rPr lang="en-US" sz="1200" b="0" i="0" baseline="0" dirty="0" smtClean="0">
              <a:solidFill>
                <a:schemeClr val="tx2"/>
              </a:solidFill>
              <a:latin typeface="+mn-lt"/>
              <a:ea typeface="Times New Roman" charset="0"/>
              <a:cs typeface="Times New Roman" charset="0"/>
            </a:rPr>
            <a:t>Reference</a:t>
          </a:r>
          <a:endParaRPr lang="en-US" sz="1200" b="0" i="0" dirty="0" smtClean="0">
            <a:solidFill>
              <a:schemeClr val="tx2"/>
            </a:solidFill>
            <a:latin typeface="+mn-lt"/>
            <a:ea typeface="Times New Roman" charset="0"/>
            <a:cs typeface="Times New Roman" charset="0"/>
          </a:endParaRPr>
        </a:p>
      </cdr:txBody>
    </cdr:sp>
  </cdr:relSizeAnchor>
</c:userShapes>
</file>

<file path=ppt/drawings/drawing47.xml><?xml version="1.0" encoding="utf-8"?>
<c:userShapes xmlns:c="http://schemas.openxmlformats.org/drawingml/2006/chart">
  <cdr:relSizeAnchor xmlns:cdr="http://schemas.openxmlformats.org/drawingml/2006/chartDrawing">
    <cdr:from>
      <cdr:x>0</cdr:x>
      <cdr:y>0</cdr:y>
    </cdr:from>
    <cdr:to>
      <cdr:x>0.76852</cdr:x>
      <cdr:y>0.16551</cdr:y>
    </cdr:to>
    <cdr:sp macro="" textlink="">
      <cdr:nvSpPr>
        <cdr:cNvPr id="2" name="TextBox 1"/>
        <cdr:cNvSpPr txBox="1"/>
      </cdr:nvSpPr>
      <cdr:spPr bwMode="auto">
        <a:xfrm xmlns:a="http://schemas.openxmlformats.org/drawingml/2006/main">
          <a:off x="0" y="0"/>
          <a:ext cx="4216400" cy="45402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Residential sector delivered energy consumption</a:t>
          </a:r>
        </a:p>
        <a:p xmlns:a="http://schemas.openxmlformats.org/drawingml/2006/main">
          <a:pPr eaLnBrk="0" hangingPunct="0"/>
          <a:r>
            <a:rPr lang="en-US" sz="1200" b="0" i="0" baseline="0" dirty="0" smtClean="0">
              <a:solidFill>
                <a:sysClr val="windowText" lastClr="000000"/>
              </a:solidFill>
              <a:latin typeface="+mn-lt"/>
              <a:ea typeface="Times New Roman" charset="0"/>
              <a:cs typeface="Times New Roman" charset="0"/>
            </a:rPr>
            <a:t>quadrillion British thermal units</a:t>
          </a:r>
          <a:endParaRPr lang="en-US" sz="1200" b="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0.76081</cdr:x>
      <cdr:y>0.15766</cdr:y>
    </cdr:from>
    <cdr:to>
      <cdr:x>0.95038</cdr:x>
      <cdr:y>0.28</cdr:y>
    </cdr:to>
    <cdr:sp macro="" textlink="">
      <cdr:nvSpPr>
        <cdr:cNvPr id="6" name="TextBox 1"/>
        <cdr:cNvSpPr txBox="1"/>
      </cdr:nvSpPr>
      <cdr:spPr bwMode="auto">
        <a:xfrm xmlns:a="http://schemas.openxmlformats.org/drawingml/2006/main">
          <a:off x="2991678" y="551386"/>
          <a:ext cx="745435" cy="42785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tx2"/>
              </a:solidFill>
              <a:latin typeface="+mn-lt"/>
              <a:ea typeface="Times New Roman" charset="0"/>
              <a:cs typeface="Times New Roman" charset="0"/>
            </a:rPr>
            <a:t>2016</a:t>
          </a:r>
        </a:p>
        <a:p xmlns:a="http://schemas.openxmlformats.org/drawingml/2006/main">
          <a:pPr eaLnBrk="0" hangingPunct="0"/>
          <a:r>
            <a:rPr lang="en-US" sz="1200" b="0" i="0" dirty="0" smtClean="0">
              <a:solidFill>
                <a:schemeClr val="accent1"/>
              </a:solidFill>
              <a:latin typeface="+mn-lt"/>
              <a:ea typeface="Times New Roman" charset="0"/>
              <a:cs typeface="Times New Roman" charset="0"/>
            </a:rPr>
            <a:t>2040</a:t>
          </a:r>
        </a:p>
      </cdr:txBody>
    </cdr:sp>
  </cdr:relSizeAnchor>
</c:userShapes>
</file>

<file path=ppt/drawings/drawing48.xml><?xml version="1.0" encoding="utf-8"?>
<c:userShapes xmlns:c="http://schemas.openxmlformats.org/drawingml/2006/chart">
  <cdr:relSizeAnchor xmlns:cdr="http://schemas.openxmlformats.org/drawingml/2006/chartDrawing">
    <cdr:from>
      <cdr:x>0</cdr:x>
      <cdr:y>0</cdr:y>
    </cdr:from>
    <cdr:to>
      <cdr:x>0.76852</cdr:x>
      <cdr:y>0.16551</cdr:y>
    </cdr:to>
    <cdr:sp macro="" textlink="">
      <cdr:nvSpPr>
        <cdr:cNvPr id="2" name="TextBox 1"/>
        <cdr:cNvSpPr txBox="1"/>
      </cdr:nvSpPr>
      <cdr:spPr bwMode="auto">
        <a:xfrm xmlns:a="http://schemas.openxmlformats.org/drawingml/2006/main">
          <a:off x="0" y="0"/>
          <a:ext cx="4216408" cy="454027"/>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Commercial sector delivered energy consumption </a:t>
          </a:r>
        </a:p>
        <a:p xmlns:a="http://schemas.openxmlformats.org/drawingml/2006/main">
          <a:pPr eaLnBrk="0" hangingPunct="0"/>
          <a:r>
            <a:rPr lang="en-US" sz="1200" b="0" i="0" baseline="0" dirty="0" smtClean="0">
              <a:solidFill>
                <a:sysClr val="windowText" lastClr="000000"/>
              </a:solidFill>
              <a:latin typeface="+mn-lt"/>
              <a:ea typeface="Times New Roman" charset="0"/>
              <a:cs typeface="Times New Roman" charset="0"/>
            </a:rPr>
            <a:t>quadrillion British thermal units</a:t>
          </a:r>
          <a:endParaRPr lang="en-US" sz="1200" b="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0.51776</cdr:x>
      <cdr:y>0.15545</cdr:y>
    </cdr:from>
    <cdr:to>
      <cdr:x>0.66534</cdr:x>
      <cdr:y>0.26768</cdr:y>
    </cdr:to>
    <cdr:sp macro="" textlink="">
      <cdr:nvSpPr>
        <cdr:cNvPr id="6" name="TextBox 1"/>
        <cdr:cNvSpPr txBox="1"/>
      </cdr:nvSpPr>
      <cdr:spPr bwMode="auto">
        <a:xfrm xmlns:a="http://schemas.openxmlformats.org/drawingml/2006/main">
          <a:off x="2082798" y="543643"/>
          <a:ext cx="593674" cy="392498"/>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tx2"/>
              </a:solidFill>
              <a:latin typeface="+mn-lt"/>
              <a:ea typeface="Times New Roman" charset="0"/>
              <a:cs typeface="Times New Roman" charset="0"/>
            </a:rPr>
            <a:t>2016</a:t>
          </a:r>
        </a:p>
        <a:p xmlns:a="http://schemas.openxmlformats.org/drawingml/2006/main">
          <a:pPr eaLnBrk="0" hangingPunct="0"/>
          <a:r>
            <a:rPr lang="en-US" sz="1200" b="0" i="0" dirty="0" smtClean="0">
              <a:solidFill>
                <a:schemeClr val="accent1"/>
              </a:solidFill>
              <a:latin typeface="+mn-lt"/>
              <a:ea typeface="Times New Roman" charset="0"/>
              <a:cs typeface="Times New Roman" charset="0"/>
            </a:rPr>
            <a:t>2040</a:t>
          </a:r>
        </a:p>
      </cdr:txBody>
    </cdr:sp>
  </cdr:relSizeAnchor>
</c:userShapes>
</file>

<file path=ppt/drawings/drawing49.xml><?xml version="1.0" encoding="utf-8"?>
<c:userShapes xmlns:c="http://schemas.openxmlformats.org/drawingml/2006/chart">
  <cdr:relSizeAnchor xmlns:cdr="http://schemas.openxmlformats.org/drawingml/2006/chartDrawing">
    <cdr:from>
      <cdr:x>0</cdr:x>
      <cdr:y>0</cdr:y>
    </cdr:from>
    <cdr:to>
      <cdr:x>0.48264</cdr:x>
      <cdr:y>0.17361</cdr:y>
    </cdr:to>
    <cdr:sp macro="" textlink="">
      <cdr:nvSpPr>
        <cdr:cNvPr id="2" name="TextBox 1"/>
        <cdr:cNvSpPr txBox="1"/>
      </cdr:nvSpPr>
      <cdr:spPr bwMode="auto">
        <a:xfrm xmlns:a="http://schemas.openxmlformats.org/drawingml/2006/main">
          <a:off x="0" y="0"/>
          <a:ext cx="2647950" cy="47625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4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0.64391</cdr:x>
      <cdr:y>0</cdr:y>
    </cdr:from>
    <cdr:to>
      <cdr:x>0.72493</cdr:x>
      <cdr:y>0.12969</cdr:y>
    </cdr:to>
    <cdr:sp macro="" textlink="">
      <cdr:nvSpPr>
        <cdr:cNvPr id="3" name="TextBox 1"/>
        <cdr:cNvSpPr txBox="1"/>
      </cdr:nvSpPr>
      <cdr:spPr bwMode="auto">
        <a:xfrm xmlns:a="http://schemas.openxmlformats.org/drawingml/2006/main">
          <a:off x="5151923" y="0"/>
          <a:ext cx="648241" cy="399207"/>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5">
                  <a:lumMod val="50000"/>
                </a:schemeClr>
              </a:solidFill>
              <a:latin typeface="+mn-lt"/>
              <a:ea typeface="Times New Roman" charset="0"/>
              <a:cs typeface="Times New Roman" charset="0"/>
            </a:rPr>
            <a:t>2016</a:t>
          </a:r>
        </a:p>
        <a:p xmlns:a="http://schemas.openxmlformats.org/drawingml/2006/main">
          <a:pPr eaLnBrk="0" hangingPunct="0"/>
          <a:r>
            <a:rPr lang="en-US" sz="1200" b="0" i="0" dirty="0" smtClean="0">
              <a:solidFill>
                <a:schemeClr val="accent5">
                  <a:lumMod val="60000"/>
                  <a:lumOff val="40000"/>
                </a:schemeClr>
              </a:solidFill>
              <a:latin typeface="+mn-lt"/>
              <a:ea typeface="Times New Roman" charset="0"/>
              <a:cs typeface="Times New Roman" charset="0"/>
            </a:rPr>
            <a:t>2040</a:t>
          </a:r>
        </a:p>
      </cdr:txBody>
    </cdr:sp>
  </cdr:relSizeAnchor>
</c:userShapes>
</file>

<file path=ppt/drawings/drawing5.xml><?xml version="1.0" encoding="utf-8"?>
<c:userShapes xmlns:c="http://schemas.openxmlformats.org/drawingml/2006/chart">
  <cdr:relSizeAnchor xmlns:cdr="http://schemas.openxmlformats.org/drawingml/2006/chartDrawing">
    <cdr:from>
      <cdr:x>0.80863</cdr:x>
      <cdr:y>0.14127</cdr:y>
    </cdr:from>
    <cdr:to>
      <cdr:x>0.99005</cdr:x>
      <cdr:y>0.77438</cdr:y>
    </cdr:to>
    <cdr:sp macro="" textlink="">
      <cdr:nvSpPr>
        <cdr:cNvPr id="2" name="TextBox 1"/>
        <cdr:cNvSpPr txBox="1"/>
      </cdr:nvSpPr>
      <cdr:spPr bwMode="auto">
        <a:xfrm xmlns:a="http://schemas.openxmlformats.org/drawingml/2006/main">
          <a:off x="6469869" y="434863"/>
          <a:ext cx="1451541" cy="1948816"/>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baseline="0" dirty="0" smtClean="0">
              <a:solidFill>
                <a:schemeClr val="accent5"/>
              </a:solidFill>
              <a:latin typeface="+mn-lt"/>
              <a:ea typeface="Times New Roman" charset="0"/>
              <a:cs typeface="Times New Roman" charset="0"/>
            </a:rPr>
            <a:t>Low Oil Price</a:t>
          </a:r>
        </a:p>
        <a:p xmlns:a="http://schemas.openxmlformats.org/drawingml/2006/main">
          <a:pPr eaLnBrk="0" hangingPunct="0"/>
          <a:r>
            <a:rPr lang="en-US" sz="1200" b="0" i="0" baseline="0" dirty="0" smtClean="0">
              <a:solidFill>
                <a:schemeClr val="accent2"/>
              </a:solidFill>
              <a:latin typeface="+mn-lt"/>
              <a:ea typeface="Times New Roman" charset="0"/>
              <a:cs typeface="Times New Roman" charset="0"/>
            </a:rPr>
            <a:t>Low Oil and Gas Resource and Technology</a:t>
          </a:r>
        </a:p>
        <a:p xmlns:a="http://schemas.openxmlformats.org/drawingml/2006/main">
          <a:pPr eaLnBrk="0" hangingPunct="0"/>
          <a:r>
            <a:rPr lang="en-US" sz="1200" b="0" i="0" baseline="0" dirty="0" smtClean="0">
              <a:solidFill>
                <a:schemeClr val="accent1"/>
              </a:solidFill>
              <a:latin typeface="+mn-lt"/>
              <a:ea typeface="Times New Roman" charset="0"/>
              <a:cs typeface="Times New Roman" charset="0"/>
            </a:rPr>
            <a:t>High Economic Growth</a:t>
          </a:r>
        </a:p>
        <a:p xmlns:a="http://schemas.openxmlformats.org/drawingml/2006/main">
          <a:pPr eaLnBrk="0" hangingPunct="0"/>
          <a:r>
            <a:rPr lang="en-US" sz="1200" b="0" i="0" baseline="0" dirty="0" smtClean="0">
              <a:solidFill>
                <a:schemeClr val="tx2"/>
              </a:solidFill>
              <a:latin typeface="+mn-lt"/>
              <a:ea typeface="Times New Roman" charset="0"/>
              <a:cs typeface="Times New Roman" charset="0"/>
            </a:rPr>
            <a:t>Reference case</a:t>
          </a:r>
        </a:p>
        <a:p xmlns:a="http://schemas.openxmlformats.org/drawingml/2006/main">
          <a:pPr eaLnBrk="0" hangingPunct="0"/>
          <a:r>
            <a:rPr lang="en-US" sz="1200" b="0" i="0" baseline="0" dirty="0" smtClean="0">
              <a:solidFill>
                <a:schemeClr val="accent6"/>
              </a:solidFill>
              <a:latin typeface="+mn-lt"/>
              <a:ea typeface="Times New Roman" charset="0"/>
              <a:cs typeface="Times New Roman" charset="0"/>
            </a:rPr>
            <a:t>Low Economic Growth</a:t>
          </a:r>
        </a:p>
        <a:p xmlns:a="http://schemas.openxmlformats.org/drawingml/2006/main">
          <a:pPr eaLnBrk="0" hangingPunct="0"/>
          <a:r>
            <a:rPr lang="en-US" sz="1200" b="0" i="0" baseline="0" dirty="0" smtClean="0">
              <a:solidFill>
                <a:schemeClr val="accent4"/>
              </a:solidFill>
              <a:latin typeface="+mn-lt"/>
              <a:ea typeface="Times New Roman" charset="0"/>
              <a:cs typeface="Times New Roman" charset="0"/>
            </a:rPr>
            <a:t>High Oil Price</a:t>
          </a:r>
        </a:p>
        <a:p xmlns:a="http://schemas.openxmlformats.org/drawingml/2006/main">
          <a:pPr eaLnBrk="0" hangingPunct="0"/>
          <a:r>
            <a:rPr lang="en-US" sz="1200" b="0" i="0" baseline="0" dirty="0" smtClean="0">
              <a:solidFill>
                <a:schemeClr val="accent3"/>
              </a:solidFill>
              <a:latin typeface="+mn-lt"/>
              <a:ea typeface="Times New Roman" charset="0"/>
              <a:cs typeface="Times New Roman" charset="0"/>
            </a:rPr>
            <a:t>High Oil and Gas Resource and Technology</a:t>
          </a:r>
          <a:endParaRPr lang="en-US" sz="1200" b="0" i="0" dirty="0" smtClean="0">
            <a:solidFill>
              <a:schemeClr val="accent6"/>
            </a:solidFill>
            <a:latin typeface="+mn-lt"/>
            <a:ea typeface="Times New Roman" charset="0"/>
            <a:cs typeface="Times New Roman" charset="0"/>
          </a:endParaRPr>
        </a:p>
      </cdr:txBody>
    </cdr:sp>
  </cdr:relSizeAnchor>
  <cdr:relSizeAnchor xmlns:cdr="http://schemas.openxmlformats.org/drawingml/2006/chartDrawing">
    <cdr:from>
      <cdr:x>0.00936</cdr:x>
      <cdr:y>0</cdr:y>
    </cdr:from>
    <cdr:to>
      <cdr:x>0.46772</cdr:x>
      <cdr:y>0.23264</cdr:y>
    </cdr:to>
    <cdr:sp macro="" textlink="">
      <cdr:nvSpPr>
        <cdr:cNvPr id="3" name="TextBox 1"/>
        <cdr:cNvSpPr txBox="1"/>
      </cdr:nvSpPr>
      <cdr:spPr bwMode="auto">
        <a:xfrm xmlns:a="http://schemas.openxmlformats.org/drawingml/2006/main">
          <a:off x="81448" y="0"/>
          <a:ext cx="3987496" cy="104381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27432" tIns="27432" rIns="27432" bIns="27432"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endParaRPr lang="en-US" sz="14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0.49878</cdr:x>
      <cdr:y>0.08741</cdr:y>
    </cdr:from>
    <cdr:to>
      <cdr:x>0.49878</cdr:x>
      <cdr:y>0.91078</cdr:y>
    </cdr:to>
    <cdr:cxnSp macro="">
      <cdr:nvCxnSpPr>
        <cdr:cNvPr id="4" name="Straight Connector 3"/>
        <cdr:cNvCxnSpPr/>
      </cdr:nvCxnSpPr>
      <cdr:spPr bwMode="auto">
        <a:xfrm xmlns:a="http://schemas.openxmlformats.org/drawingml/2006/main" flipV="1">
          <a:off x="4055166" y="269048"/>
          <a:ext cx="0" cy="2534477"/>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0.4291</cdr:x>
      <cdr:y>0.02286</cdr:y>
    </cdr:from>
    <cdr:to>
      <cdr:x>0.63063</cdr:x>
      <cdr:y>0.179</cdr:y>
    </cdr:to>
    <cdr:sp macro="" textlink="">
      <cdr:nvSpPr>
        <cdr:cNvPr id="5" name="TextBox 1"/>
        <cdr:cNvSpPr txBox="1"/>
      </cdr:nvSpPr>
      <cdr:spPr bwMode="auto">
        <a:xfrm xmlns:a="http://schemas.openxmlformats.org/drawingml/2006/main">
          <a:off x="3488635" y="70362"/>
          <a:ext cx="1638519" cy="48063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0.27662</cdr:x>
      <cdr:y>0.44138</cdr:y>
    </cdr:from>
    <cdr:to>
      <cdr:x>0.34144</cdr:x>
      <cdr:y>0.63119</cdr:y>
    </cdr:to>
    <cdr:sp macro="" textlink="">
      <cdr:nvSpPr>
        <cdr:cNvPr id="6" name="TextBox 1"/>
        <cdr:cNvSpPr txBox="1"/>
      </cdr:nvSpPr>
      <cdr:spPr bwMode="auto">
        <a:xfrm xmlns:a="http://schemas.openxmlformats.org/drawingml/2006/main">
          <a:off x="2213276" y="1358631"/>
          <a:ext cx="518625" cy="584266"/>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net</a:t>
          </a:r>
          <a:r>
            <a:rPr lang="en-US" sz="1200" b="0" i="0" baseline="0" dirty="0" smtClean="0">
              <a:solidFill>
                <a:schemeClr val="bg2"/>
              </a:solidFill>
              <a:latin typeface="+mn-lt"/>
              <a:ea typeface="Times New Roman" charset="0"/>
              <a:cs typeface="Times New Roman" charset="0"/>
            </a:rPr>
            <a:t> imports</a:t>
          </a:r>
        </a:p>
        <a:p xmlns:a="http://schemas.openxmlformats.org/drawingml/2006/main">
          <a:pP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bg2"/>
              </a:solidFill>
              <a:latin typeface="+mn-lt"/>
              <a:ea typeface="Times New Roman" charset="0"/>
              <a:cs typeface="Times New Roman" charset="0"/>
            </a:rPr>
            <a:t>net exports</a:t>
          </a:r>
          <a:endParaRPr lang="en-US" sz="1200" b="0" i="0" dirty="0" smtClean="0">
            <a:solidFill>
              <a:schemeClr val="bg2"/>
            </a:solidFill>
            <a:latin typeface="+mn-lt"/>
            <a:ea typeface="Times New Roman" charset="0"/>
            <a:cs typeface="Times New Roman" charset="0"/>
          </a:endParaRPr>
        </a:p>
      </cdr:txBody>
    </cdr:sp>
  </cdr:relSizeAnchor>
</c:userShapes>
</file>

<file path=ppt/drawings/drawing50.xml><?xml version="1.0" encoding="utf-8"?>
<c:userShapes xmlns:c="http://schemas.openxmlformats.org/drawingml/2006/chart">
  <cdr:relSizeAnchor xmlns:cdr="http://schemas.openxmlformats.org/drawingml/2006/chartDrawing">
    <cdr:from>
      <cdr:x>0.42981</cdr:x>
      <cdr:y>0</cdr:y>
    </cdr:from>
    <cdr:to>
      <cdr:x>0.65686</cdr:x>
      <cdr:y>0.88056</cdr:y>
    </cdr:to>
    <cdr:grpSp>
      <cdr:nvGrpSpPr>
        <cdr:cNvPr id="2" name="Group 1"/>
        <cdr:cNvGrpSpPr/>
      </cdr:nvGrpSpPr>
      <cdr:grpSpPr>
        <a:xfrm xmlns:a="http://schemas.openxmlformats.org/drawingml/2006/main">
          <a:off x="3438910" y="0"/>
          <a:ext cx="1816627" cy="2643828"/>
          <a:chOff x="852962" y="-1941825"/>
          <a:chExt cx="671059" cy="3278476"/>
        </a:xfrm>
      </cdr:grpSpPr>
      <cdr:cxnSp macro="">
        <cdr:nvCxnSpPr>
          <cdr:cNvPr id="7" name="Straight Connector 6"/>
          <cdr:cNvCxnSpPr/>
        </cdr:nvCxnSpPr>
        <cdr:spPr>
          <a:xfrm xmlns:a="http://schemas.openxmlformats.org/drawingml/2006/main" flipV="1">
            <a:off x="1086317" y="-1652796"/>
            <a:ext cx="0" cy="2989447"/>
          </a:xfrm>
          <a:prstGeom xmlns:a="http://schemas.openxmlformats.org/drawingml/2006/main" prst="line">
            <a:avLst/>
          </a:prstGeom>
          <a:ln xmlns:a="http://schemas.openxmlformats.org/drawingml/2006/main">
            <a:solidFill>
              <a:schemeClr val="bg1">
                <a:lumMod val="65000"/>
              </a:schemeClr>
            </a:solidFill>
            <a:prstDash val="lgDash"/>
          </a:ln>
        </cdr:spPr>
        <cdr:style>
          <a:lnRef xmlns:a="http://schemas.openxmlformats.org/drawingml/2006/main" idx="1">
            <a:schemeClr val="accent3"/>
          </a:lnRef>
          <a:fillRef xmlns:a="http://schemas.openxmlformats.org/drawingml/2006/main" idx="0">
            <a:schemeClr val="accent3"/>
          </a:fillRef>
          <a:effectRef xmlns:a="http://schemas.openxmlformats.org/drawingml/2006/main" idx="0">
            <a:schemeClr val="accent3"/>
          </a:effectRef>
          <a:fontRef xmlns:a="http://schemas.openxmlformats.org/drawingml/2006/main" idx="minor">
            <a:schemeClr val="tx1"/>
          </a:fontRef>
        </cdr:style>
      </cdr:cxnSp>
      <cdr:sp macro="" textlink="">
        <cdr:nvSpPr>
          <cdr:cNvPr id="11" name="TextBox 8"/>
          <cdr:cNvSpPr txBox="1"/>
        </cdr:nvSpPr>
        <cdr:spPr>
          <a:xfrm xmlns:a="http://schemas.openxmlformats.org/drawingml/2006/main">
            <a:off x="852962" y="-1941825"/>
            <a:ext cx="671059" cy="572487"/>
          </a:xfrm>
          <a:prstGeom xmlns:a="http://schemas.openxmlformats.org/drawingml/2006/main" prst="rect">
            <a:avLst/>
          </a:prstGeom>
          <a:noFill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txBody>
          <a:bodyPr xmlns:a="http://schemas.openxmlformats.org/drawingml/2006/main" wrap="square" rtlCol="0" anchor="t">
            <a:spAutoFit/>
          </a:bodyPr>
          <a:lstStyle xmlns:a="http://schemas.openxmlformats.org/drawingml/2006/main">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xmlns:a="http://schemas.openxmlformats.org/drawingml/2006/main">
            <a:r>
              <a:rPr lang="en-US" sz="1200" dirty="0" smtClean="0">
                <a:solidFill>
                  <a:schemeClr val="bg2"/>
                </a:solidFill>
              </a:rPr>
              <a:t>         2016</a:t>
            </a:r>
          </a:p>
          <a:p xmlns:a="http://schemas.openxmlformats.org/drawingml/2006/main">
            <a:r>
              <a:rPr lang="en-US" sz="1200" dirty="0" smtClean="0">
                <a:solidFill>
                  <a:schemeClr val="bg2"/>
                </a:solidFill>
              </a:rPr>
              <a:t>history      </a:t>
            </a:r>
            <a:r>
              <a:rPr lang="en-US" sz="1200" dirty="0">
                <a:solidFill>
                  <a:schemeClr val="bg2"/>
                </a:solidFill>
              </a:rPr>
              <a:t>projections</a:t>
            </a:r>
          </a:p>
        </cdr:txBody>
      </cdr:sp>
    </cdr:grpSp>
  </cdr:relSizeAnchor>
  <cdr:relSizeAnchor xmlns:cdr="http://schemas.openxmlformats.org/drawingml/2006/chartDrawing">
    <cdr:from>
      <cdr:x>1.24984E-7</cdr:x>
      <cdr:y>0.85887</cdr:y>
    </cdr:from>
    <cdr:to>
      <cdr:x>0.03106</cdr:x>
      <cdr:y>0.91597</cdr:y>
    </cdr:to>
    <cdr:sp macro="" textlink="">
      <cdr:nvSpPr>
        <cdr:cNvPr id="8" name="TextBox 1"/>
        <cdr:cNvSpPr txBox="1"/>
      </cdr:nvSpPr>
      <cdr:spPr bwMode="auto">
        <a:xfrm xmlns:a="http://schemas.openxmlformats.org/drawingml/2006/main">
          <a:off x="1" y="2578714"/>
          <a:ext cx="248478" cy="171430"/>
        </a:xfrm>
        <a:prstGeom xmlns:a="http://schemas.openxmlformats.org/drawingml/2006/main" prst="rect">
          <a:avLst/>
        </a:prstGeom>
        <a:solidFill xmlns:a="http://schemas.openxmlformats.org/drawingml/2006/main">
          <a:sysClr val="window" lastClr="FFFFFF"/>
        </a:solidFill>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eaLnBrk="0" hangingPunct="0"/>
          <a:r>
            <a:rPr lang="en-US" sz="1000" i="1" dirty="0" smtClean="0">
              <a:solidFill>
                <a:sysClr val="windowText" lastClr="000000"/>
              </a:solidFill>
              <a:latin typeface="Times New Roman" charset="0"/>
              <a:ea typeface="Times New Roman" charset="0"/>
              <a:cs typeface="Times New Roman" charset="0"/>
            </a:rPr>
            <a:t>//</a:t>
          </a:r>
        </a:p>
      </cdr:txBody>
    </cdr:sp>
  </cdr:relSizeAnchor>
  <cdr:relSizeAnchor xmlns:cdr="http://schemas.openxmlformats.org/drawingml/2006/chartDrawing">
    <cdr:from>
      <cdr:x>0.84779</cdr:x>
      <cdr:y>0</cdr:y>
    </cdr:from>
    <cdr:to>
      <cdr:x>0.99394</cdr:x>
      <cdr:y>0.89774</cdr:y>
    </cdr:to>
    <cdr:sp macro="" textlink="">
      <cdr:nvSpPr>
        <cdr:cNvPr id="9" name="Rectangle 8"/>
        <cdr:cNvSpPr/>
      </cdr:nvSpPr>
      <cdr:spPr>
        <a:xfrm xmlns:a="http://schemas.openxmlformats.org/drawingml/2006/main">
          <a:off x="6783149" y="0"/>
          <a:ext cx="1169365" cy="2763390"/>
        </a:xfrm>
        <a:prstGeom xmlns:a="http://schemas.openxmlformats.org/drawingml/2006/main" prst="rect">
          <a:avLst/>
        </a:prstGeom>
        <a:solidFill xmlns:a="http://schemas.openxmlformats.org/drawingml/2006/main">
          <a:schemeClr val="bg1"/>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lIns="18288" tIns="18288" rIns="18288" bIns="18288" rtlCol="0" anchor="t"/>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l"/>
          <a:endParaRPr lang="en-US" sz="1200" b="0" dirty="0">
            <a:solidFill>
              <a:schemeClr val="tx2"/>
            </a:solidFill>
          </a:endParaRPr>
        </a:p>
        <a:p xmlns:a="http://schemas.openxmlformats.org/drawingml/2006/main">
          <a:pPr algn="l"/>
          <a:r>
            <a:rPr lang="en-US" sz="1200" b="0" dirty="0" smtClean="0">
              <a:solidFill>
                <a:schemeClr val="accent4"/>
              </a:solidFill>
            </a:rPr>
            <a:t>High </a:t>
          </a:r>
          <a:r>
            <a:rPr lang="en-US" sz="1200" b="0" dirty="0">
              <a:solidFill>
                <a:schemeClr val="accent4"/>
              </a:solidFill>
            </a:rPr>
            <a:t>Oil Price</a:t>
          </a:r>
        </a:p>
        <a:p xmlns:a="http://schemas.openxmlformats.org/drawingml/2006/main">
          <a:pPr algn="l"/>
          <a:r>
            <a:rPr lang="en-US" sz="1200" b="0" dirty="0">
              <a:solidFill>
                <a:schemeClr val="accent1"/>
              </a:solidFill>
            </a:rPr>
            <a:t>High</a:t>
          </a:r>
          <a:r>
            <a:rPr lang="en-US" sz="1200" b="0" baseline="0" dirty="0">
              <a:solidFill>
                <a:schemeClr val="accent1"/>
              </a:solidFill>
            </a:rPr>
            <a:t> Economic Growth</a:t>
          </a:r>
          <a:endParaRPr lang="en-US" sz="1200" b="0" dirty="0">
            <a:solidFill>
              <a:schemeClr val="accent1"/>
            </a:solidFill>
          </a:endParaRPr>
        </a:p>
        <a:p xmlns:a="http://schemas.openxmlformats.org/drawingml/2006/main">
          <a:pPr algn="l"/>
          <a:r>
            <a:rPr lang="en-US" sz="1200" b="0" dirty="0">
              <a:solidFill>
                <a:schemeClr val="accent3"/>
              </a:solidFill>
            </a:rPr>
            <a:t>High Oil and Gas Resource</a:t>
          </a:r>
          <a:r>
            <a:rPr lang="en-US" sz="1200" b="0" baseline="0" dirty="0">
              <a:solidFill>
                <a:schemeClr val="accent3"/>
              </a:solidFill>
            </a:rPr>
            <a:t> and Technology </a:t>
          </a:r>
        </a:p>
        <a:p xmlns:a="http://schemas.openxmlformats.org/drawingml/2006/main">
          <a:pPr algn="l"/>
          <a:r>
            <a:rPr lang="en-US" sz="1200" b="0" dirty="0">
              <a:solidFill>
                <a:schemeClr val="tx2"/>
              </a:solidFill>
            </a:rPr>
            <a:t>Reference </a:t>
          </a:r>
          <a:r>
            <a:rPr lang="en-US" sz="1200" b="0" dirty="0" smtClean="0">
              <a:solidFill>
                <a:schemeClr val="tx2"/>
              </a:solidFill>
            </a:rPr>
            <a:t>  </a:t>
          </a:r>
          <a:endParaRPr lang="en-US" sz="1200" b="0" dirty="0">
            <a:solidFill>
              <a:schemeClr val="tx2"/>
            </a:solidFill>
          </a:endParaRPr>
        </a:p>
        <a:p xmlns:a="http://schemas.openxmlformats.org/drawingml/2006/main">
          <a:pPr algn="l"/>
          <a:r>
            <a:rPr lang="en-US" sz="1200" b="0" dirty="0">
              <a:solidFill>
                <a:schemeClr val="accent2"/>
              </a:solidFill>
            </a:rPr>
            <a:t>Low</a:t>
          </a:r>
          <a:r>
            <a:rPr lang="en-US" sz="1200" b="0" baseline="0" dirty="0">
              <a:solidFill>
                <a:schemeClr val="accent2"/>
              </a:solidFill>
            </a:rPr>
            <a:t> Oil and Gas Resource and Technology</a:t>
          </a:r>
        </a:p>
        <a:p xmlns:a="http://schemas.openxmlformats.org/drawingml/2006/main">
          <a:pPr algn="l"/>
          <a:r>
            <a:rPr lang="en-US" sz="1200" b="0" baseline="0" dirty="0">
              <a:solidFill>
                <a:schemeClr val="accent6">
                  <a:lumMod val="75000"/>
                </a:schemeClr>
              </a:solidFill>
            </a:rPr>
            <a:t>Low Economic Growth</a:t>
          </a:r>
        </a:p>
        <a:p xmlns:a="http://schemas.openxmlformats.org/drawingml/2006/main">
          <a:pPr marL="0" marR="0" lvl="0" indent="0" algn="l"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A33340"/>
              </a:solidFill>
              <a:effectLst/>
              <a:uLnTx/>
              <a:uFillTx/>
              <a:latin typeface="+mn-lt"/>
              <a:ea typeface="+mn-ea"/>
              <a:cs typeface="+mn-cs"/>
            </a:rPr>
            <a:t>Low Oil Price</a:t>
          </a:r>
        </a:p>
        <a:p xmlns:a="http://schemas.openxmlformats.org/drawingml/2006/main">
          <a:pPr algn="l"/>
          <a:endParaRPr lang="en-US" sz="1200" b="0" dirty="0">
            <a:solidFill>
              <a:schemeClr val="accent2"/>
            </a:solidFill>
          </a:endParaRPr>
        </a:p>
      </cdr:txBody>
    </cdr:sp>
  </cdr:relSizeAnchor>
</c:userShapes>
</file>

<file path=ppt/drawings/drawing51.xml><?xml version="1.0" encoding="utf-8"?>
<c:userShapes xmlns:c="http://schemas.openxmlformats.org/drawingml/2006/chart">
  <cdr:relSizeAnchor xmlns:cdr="http://schemas.openxmlformats.org/drawingml/2006/chartDrawing">
    <cdr:from>
      <cdr:x>0.04726</cdr:x>
      <cdr:y>0</cdr:y>
    </cdr:from>
    <cdr:to>
      <cdr:x>0.92515</cdr:x>
      <cdr:y>0.1352</cdr:y>
    </cdr:to>
    <cdr:sp macro="" textlink="">
      <cdr:nvSpPr>
        <cdr:cNvPr id="2" name="TextBox 1"/>
        <cdr:cNvSpPr txBox="1"/>
      </cdr:nvSpPr>
      <cdr:spPr bwMode="auto">
        <a:xfrm xmlns:a="http://schemas.openxmlformats.org/drawingml/2006/main">
          <a:off x="206098" y="0"/>
          <a:ext cx="3828161" cy="47283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0" tIns="0" rIns="0" rtlCol="0">
          <a:prstTxWarp prst="textNoShape">
            <a:avLst/>
          </a:prstTxWarp>
        </a:bodyPr>
        <a:lstStyle xmlns:a="http://schemas.openxmlformats.org/drawingml/2006/main"/>
        <a:p xmlns:a="http://schemas.openxmlformats.org/drawingml/2006/main">
          <a:pPr eaLnBrk="0" hangingPunct="0"/>
          <a:r>
            <a:rPr lang="en-US" sz="1200" i="0" dirty="0" smtClean="0">
              <a:solidFill>
                <a:sysClr val="windowText" lastClr="000000"/>
              </a:solidFill>
              <a:ea typeface="Times New Roman" charset="0"/>
              <a:cs typeface="Times New Roman" charset="0"/>
            </a:rPr>
            <a:t>Industrial energy consumption </a:t>
          </a:r>
        </a:p>
        <a:p xmlns:a="http://schemas.openxmlformats.org/drawingml/2006/main">
          <a:pPr eaLnBrk="0" hangingPunct="0"/>
          <a:r>
            <a:rPr lang="en-US" sz="1200" i="0" baseline="0" dirty="0">
              <a:effectLst/>
            </a:rPr>
            <a:t>quadrillion British thermal units</a:t>
          </a:r>
          <a:endParaRPr lang="en-US" sz="1200" dirty="0">
            <a:effectLst/>
          </a:endParaRPr>
        </a:p>
      </cdr:txBody>
    </cdr:sp>
  </cdr:relSizeAnchor>
  <cdr:relSizeAnchor xmlns:cdr="http://schemas.openxmlformats.org/drawingml/2006/chartDrawing">
    <cdr:from>
      <cdr:x>0.06322</cdr:x>
      <cdr:y>0.14628</cdr:y>
    </cdr:from>
    <cdr:to>
      <cdr:x>0.32354</cdr:x>
      <cdr:y>0.26838</cdr:y>
    </cdr:to>
    <cdr:sp macro="" textlink="">
      <cdr:nvSpPr>
        <cdr:cNvPr id="3" name="TextBox 1"/>
        <cdr:cNvSpPr txBox="1"/>
      </cdr:nvSpPr>
      <cdr:spPr bwMode="auto">
        <a:xfrm xmlns:a="http://schemas.openxmlformats.org/drawingml/2006/main">
          <a:off x="275673" y="511589"/>
          <a:ext cx="1135173" cy="427006"/>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0.18781</cdr:x>
      <cdr:y>0.20312</cdr:y>
    </cdr:from>
    <cdr:to>
      <cdr:x>0.18858</cdr:x>
      <cdr:y>0.87364</cdr:y>
    </cdr:to>
    <cdr:cxnSp macro="">
      <cdr:nvCxnSpPr>
        <cdr:cNvPr id="4" name="Straight Connector 3"/>
        <cdr:cNvCxnSpPr/>
      </cdr:nvCxnSpPr>
      <cdr:spPr bwMode="auto">
        <a:xfrm xmlns:a="http://schemas.openxmlformats.org/drawingml/2006/main" flipV="1">
          <a:off x="818960" y="710371"/>
          <a:ext cx="3365" cy="2344978"/>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0.69914</cdr:x>
      <cdr:y>0.16138</cdr:y>
    </cdr:from>
    <cdr:to>
      <cdr:x>0.99758</cdr:x>
      <cdr:y>0.76213</cdr:y>
    </cdr:to>
    <cdr:sp macro="" textlink="">
      <cdr:nvSpPr>
        <cdr:cNvPr id="5" name="TextBox 1"/>
        <cdr:cNvSpPr txBox="1"/>
      </cdr:nvSpPr>
      <cdr:spPr bwMode="auto">
        <a:xfrm xmlns:a="http://schemas.openxmlformats.org/drawingml/2006/main">
          <a:off x="3048690" y="564400"/>
          <a:ext cx="1301399" cy="210098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dirty="0" smtClean="0">
              <a:solidFill>
                <a:schemeClr val="accent3"/>
              </a:solidFill>
              <a:latin typeface="+mn-lt"/>
              <a:ea typeface="Times New Roman" charset="0"/>
              <a:cs typeface="Times New Roman" charset="0"/>
            </a:rPr>
            <a:t>non-</a:t>
          </a:r>
        </a:p>
        <a:p xmlns:a="http://schemas.openxmlformats.org/drawingml/2006/main">
          <a:pPr eaLnBrk="0" hangingPunct="0"/>
          <a:r>
            <a:rPr lang="en-US" sz="1200" i="0" dirty="0" smtClean="0">
              <a:solidFill>
                <a:schemeClr val="accent3"/>
              </a:solidFill>
              <a:latin typeface="+mn-lt"/>
              <a:ea typeface="Times New Roman" charset="0"/>
              <a:cs typeface="Times New Roman" charset="0"/>
            </a:rPr>
            <a:t>manufacturing</a:t>
          </a:r>
        </a:p>
        <a:p xmlns:a="http://schemas.openxmlformats.org/drawingml/2006/main">
          <a:pPr eaLnBrk="0" hangingPunct="0"/>
          <a:r>
            <a:rPr lang="en-US" sz="1200" i="0" dirty="0" smtClean="0">
              <a:solidFill>
                <a:schemeClr val="accent2"/>
              </a:solidFill>
              <a:latin typeface="+mn-lt"/>
              <a:ea typeface="Times New Roman" charset="0"/>
              <a:cs typeface="Times New Roman" charset="0"/>
            </a:rPr>
            <a:t>other non-energy</a:t>
          </a:r>
        </a:p>
        <a:p xmlns:a="http://schemas.openxmlformats.org/drawingml/2006/main">
          <a:pPr eaLnBrk="0" hangingPunct="0"/>
          <a:r>
            <a:rPr lang="en-US" sz="1200" i="0" dirty="0" smtClean="0">
              <a:solidFill>
                <a:schemeClr val="accent2"/>
              </a:solidFill>
              <a:latin typeface="+mn-lt"/>
              <a:ea typeface="Times New Roman" charset="0"/>
              <a:cs typeface="Times New Roman" charset="0"/>
            </a:rPr>
            <a:t>intensive</a:t>
          </a:r>
        </a:p>
        <a:p xmlns:a="http://schemas.openxmlformats.org/drawingml/2006/main">
          <a:pPr eaLnBrk="0" hangingPunct="0"/>
          <a:r>
            <a:rPr lang="en-US" sz="1200" i="0" dirty="0" smtClean="0">
              <a:solidFill>
                <a:schemeClr val="tx2">
                  <a:lumMod val="90000"/>
                  <a:lumOff val="10000"/>
                </a:schemeClr>
              </a:solidFill>
              <a:latin typeface="+mn-lt"/>
              <a:ea typeface="Times New Roman" charset="0"/>
              <a:cs typeface="Times New Roman" charset="0"/>
            </a:rPr>
            <a:t>metal durables</a:t>
          </a:r>
        </a:p>
        <a:p xmlns:a="http://schemas.openxmlformats.org/drawingml/2006/main">
          <a:pPr eaLnBrk="0" hangingPunct="0"/>
          <a:r>
            <a:rPr lang="en-US" sz="1200" i="0" dirty="0" smtClean="0">
              <a:solidFill>
                <a:schemeClr val="accent4">
                  <a:lumMod val="75000"/>
                </a:schemeClr>
              </a:solidFill>
              <a:latin typeface="+mn-lt"/>
              <a:ea typeface="Times New Roman" charset="0"/>
              <a:cs typeface="Times New Roman" charset="0"/>
            </a:rPr>
            <a:t>refining</a:t>
          </a:r>
        </a:p>
        <a:p xmlns:a="http://schemas.openxmlformats.org/drawingml/2006/main">
          <a:pPr eaLnBrk="0" hangingPunct="0"/>
          <a:r>
            <a:rPr lang="en-US" sz="1200" i="0" dirty="0" smtClean="0">
              <a:solidFill>
                <a:schemeClr val="accent2">
                  <a:lumMod val="50000"/>
                </a:schemeClr>
              </a:solidFill>
              <a:latin typeface="+mn-lt"/>
              <a:ea typeface="Times New Roman" charset="0"/>
              <a:cs typeface="Times New Roman" charset="0"/>
            </a:rPr>
            <a:t>bulk</a:t>
          </a:r>
          <a:r>
            <a:rPr lang="en-US" sz="1200" i="0" baseline="0" dirty="0" smtClean="0">
              <a:solidFill>
                <a:schemeClr val="accent2">
                  <a:lumMod val="50000"/>
                </a:schemeClr>
              </a:solidFill>
              <a:latin typeface="+mn-lt"/>
              <a:ea typeface="Times New Roman" charset="0"/>
              <a:cs typeface="Times New Roman" charset="0"/>
            </a:rPr>
            <a:t> chemical </a:t>
          </a:r>
        </a:p>
        <a:p xmlns:a="http://schemas.openxmlformats.org/drawingml/2006/main">
          <a:pPr eaLnBrk="0" hangingPunct="0"/>
          <a:r>
            <a:rPr lang="en-US" sz="1200" i="0" baseline="0" dirty="0" smtClean="0">
              <a:solidFill>
                <a:schemeClr val="accent2">
                  <a:lumMod val="50000"/>
                </a:schemeClr>
              </a:solidFill>
              <a:latin typeface="+mn-lt"/>
              <a:ea typeface="Times New Roman" charset="0"/>
              <a:cs typeface="Times New Roman" charset="0"/>
            </a:rPr>
            <a:t>feedstock</a:t>
          </a:r>
          <a:endParaRPr lang="en-US" sz="1200" i="0" baseline="0" dirty="0" smtClean="0">
            <a:solidFill>
              <a:schemeClr val="accent5"/>
            </a:solidFill>
            <a:latin typeface="+mn-lt"/>
            <a:ea typeface="Times New Roman" charset="0"/>
            <a:cs typeface="Times New Roman" charset="0"/>
          </a:endParaRPr>
        </a:p>
        <a:p xmlns:a="http://schemas.openxmlformats.org/drawingml/2006/main">
          <a:pPr eaLnBrk="0" hangingPunct="0"/>
          <a:r>
            <a:rPr lang="en-US" sz="1200" i="0" baseline="0" dirty="0" smtClean="0">
              <a:solidFill>
                <a:schemeClr val="accent5"/>
              </a:solidFill>
              <a:latin typeface="+mn-lt"/>
              <a:ea typeface="Times New Roman" charset="0"/>
              <a:cs typeface="Times New Roman" charset="0"/>
            </a:rPr>
            <a:t>bulk chemical </a:t>
          </a:r>
        </a:p>
        <a:p xmlns:a="http://schemas.openxmlformats.org/drawingml/2006/main">
          <a:pPr eaLnBrk="0" hangingPunct="0"/>
          <a:r>
            <a:rPr lang="en-US" sz="1200" i="0" baseline="0" dirty="0" smtClean="0">
              <a:solidFill>
                <a:schemeClr val="accent5"/>
              </a:solidFill>
              <a:latin typeface="+mn-lt"/>
              <a:ea typeface="Times New Roman" charset="0"/>
              <a:cs typeface="Times New Roman" charset="0"/>
            </a:rPr>
            <a:t>heat &amp; power</a:t>
          </a:r>
        </a:p>
        <a:p xmlns:a="http://schemas.openxmlformats.org/drawingml/2006/main">
          <a:pPr eaLnBrk="0" hangingPunct="0"/>
          <a:r>
            <a:rPr lang="en-US" sz="1200" i="0" baseline="0" dirty="0" smtClean="0">
              <a:solidFill>
                <a:schemeClr val="accent4"/>
              </a:solidFill>
              <a:latin typeface="+mn-lt"/>
              <a:ea typeface="Times New Roman" charset="0"/>
              <a:cs typeface="Times New Roman" charset="0"/>
            </a:rPr>
            <a:t>food</a:t>
          </a:r>
        </a:p>
        <a:p xmlns:a="http://schemas.openxmlformats.org/drawingml/2006/main">
          <a:pPr eaLnBrk="0" hangingPunct="0"/>
          <a:r>
            <a:rPr lang="en-US" sz="1200" i="0" baseline="0" dirty="0" smtClean="0">
              <a:solidFill>
                <a:schemeClr val="accent2">
                  <a:lumMod val="60000"/>
                  <a:lumOff val="40000"/>
                </a:schemeClr>
              </a:solidFill>
              <a:latin typeface="+mn-lt"/>
              <a:ea typeface="Times New Roman" charset="0"/>
              <a:cs typeface="Times New Roman" charset="0"/>
            </a:rPr>
            <a:t>iron &amp; steel</a:t>
          </a:r>
        </a:p>
        <a:p xmlns:a="http://schemas.openxmlformats.org/drawingml/2006/main">
          <a:pPr eaLnBrk="0" hangingPunct="0"/>
          <a:r>
            <a:rPr lang="en-US" sz="1200" i="0" baseline="0" dirty="0" smtClean="0">
              <a:solidFill>
                <a:schemeClr val="tx2">
                  <a:lumMod val="50000"/>
                  <a:lumOff val="50000"/>
                </a:schemeClr>
              </a:solidFill>
              <a:latin typeface="+mn-lt"/>
              <a:ea typeface="Times New Roman" charset="0"/>
              <a:cs typeface="Times New Roman" charset="0"/>
            </a:rPr>
            <a:t>paper</a:t>
          </a:r>
        </a:p>
        <a:p xmlns:a="http://schemas.openxmlformats.org/drawingml/2006/main">
          <a:pPr eaLnBrk="0" hangingPunct="0"/>
          <a:r>
            <a:rPr lang="en-US" sz="1200" i="0" baseline="0" dirty="0" smtClean="0">
              <a:solidFill>
                <a:schemeClr val="accent3"/>
              </a:solidFill>
              <a:latin typeface="+mn-lt"/>
              <a:ea typeface="Times New Roman" charset="0"/>
              <a:cs typeface="Times New Roman" charset="0"/>
            </a:rPr>
            <a:t>other energy </a:t>
          </a:r>
        </a:p>
        <a:p xmlns:a="http://schemas.openxmlformats.org/drawingml/2006/main">
          <a:pPr eaLnBrk="0" hangingPunct="0"/>
          <a:r>
            <a:rPr lang="en-US" sz="1200" i="0" baseline="0" dirty="0" smtClean="0">
              <a:solidFill>
                <a:schemeClr val="accent3"/>
              </a:solidFill>
              <a:latin typeface="+mn-lt"/>
              <a:ea typeface="Times New Roman" charset="0"/>
              <a:cs typeface="Times New Roman" charset="0"/>
            </a:rPr>
            <a:t>intensive</a:t>
          </a:r>
        </a:p>
        <a:p xmlns:a="http://schemas.openxmlformats.org/drawingml/2006/main">
          <a:pPr eaLnBrk="0" hangingPunct="0"/>
          <a:endParaRPr lang="en-US" sz="1200" i="0" dirty="0" smtClean="0">
            <a:solidFill>
              <a:schemeClr val="accent3"/>
            </a:solidFill>
            <a:latin typeface="+mn-lt"/>
            <a:ea typeface="Times New Roman" charset="0"/>
            <a:cs typeface="Times New Roman" charset="0"/>
          </a:endParaRPr>
        </a:p>
      </cdr:txBody>
    </cdr:sp>
  </cdr:relSizeAnchor>
</c:userShapes>
</file>

<file path=ppt/drawings/drawing52.xml><?xml version="1.0" encoding="utf-8"?>
<c:userShapes xmlns:c="http://schemas.openxmlformats.org/drawingml/2006/chart">
  <cdr:relSizeAnchor xmlns:cdr="http://schemas.openxmlformats.org/drawingml/2006/chartDrawing">
    <cdr:from>
      <cdr:x>0.01751</cdr:x>
      <cdr:y>0</cdr:y>
    </cdr:from>
    <cdr:to>
      <cdr:x>0.47615</cdr:x>
      <cdr:y>0.23264</cdr:y>
    </cdr:to>
    <cdr:sp macro="" textlink="">
      <cdr:nvSpPr>
        <cdr:cNvPr id="2" name="TextBox 1"/>
        <cdr:cNvSpPr txBox="1"/>
      </cdr:nvSpPr>
      <cdr:spPr bwMode="auto">
        <a:xfrm xmlns:a="http://schemas.openxmlformats.org/drawingml/2006/main">
          <a:off x="70402" y="-892175"/>
          <a:ext cx="1844508" cy="81360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dirty="0" smtClean="0">
              <a:solidFill>
                <a:sysClr val="windowText" lastClr="000000"/>
              </a:solidFill>
              <a:latin typeface="+mn-lt"/>
              <a:ea typeface="Times New Roman" charset="0"/>
              <a:cs typeface="Times New Roman" charset="0"/>
            </a:rPr>
            <a:t>Industrial energy consumption</a:t>
          </a:r>
          <a:endParaRPr lang="en-US" sz="1200" i="0" baseline="0" dirty="0" smtClean="0">
            <a:solidFill>
              <a:sysClr val="windowText" lastClr="000000"/>
            </a:solidFill>
            <a:latin typeface="+mn-lt"/>
            <a:ea typeface="Times New Roman" charset="0"/>
            <a:cs typeface="Times New Roman" charset="0"/>
          </a:endParaRP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quadrillion British thermal units</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0.48192</cdr:x>
      <cdr:y>0.21666</cdr:y>
    </cdr:from>
    <cdr:to>
      <cdr:x>0.48192</cdr:x>
      <cdr:y>0.87011</cdr:y>
    </cdr:to>
    <cdr:cxnSp macro="">
      <cdr:nvCxnSpPr>
        <cdr:cNvPr id="5" name="Straight Connector 4"/>
        <cdr:cNvCxnSpPr/>
      </cdr:nvCxnSpPr>
      <cdr:spPr bwMode="auto">
        <a:xfrm xmlns:a="http://schemas.openxmlformats.org/drawingml/2006/main" flipH="1" flipV="1">
          <a:off x="1938133" y="772507"/>
          <a:ext cx="0" cy="2329892"/>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0.348</cdr:x>
      <cdr:y>0.15828</cdr:y>
    </cdr:from>
    <cdr:to>
      <cdr:x>0.72559</cdr:x>
      <cdr:y>0.2877</cdr:y>
    </cdr:to>
    <cdr:sp macro="" textlink="">
      <cdr:nvSpPr>
        <cdr:cNvPr id="6" name="TextBox 1"/>
        <cdr:cNvSpPr txBox="1"/>
      </cdr:nvSpPr>
      <cdr:spPr bwMode="auto">
        <a:xfrm xmlns:a="http://schemas.openxmlformats.org/drawingml/2006/main">
          <a:off x="1399540" y="553532"/>
          <a:ext cx="1518550" cy="452616"/>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dirty="0" smtClean="0">
              <a:solidFill>
                <a:schemeClr val="bg2"/>
              </a:solidFill>
              <a:latin typeface="+mn-lt"/>
              <a:ea typeface="Times New Roman" charset="0"/>
              <a:cs typeface="Times New Roman" charset="0"/>
            </a:rPr>
            <a:t>         2016</a:t>
          </a:r>
          <a:endParaRPr lang="en-US" sz="1200" b="0" i="0" dirty="0" smtClean="0">
            <a:solidFill>
              <a:schemeClr val="bg2"/>
            </a:solidFill>
            <a:latin typeface="+mn-lt"/>
            <a:ea typeface="Times New Roman" charset="0"/>
            <a:cs typeface="Times New Roman" charset="0"/>
          </a:endParaRP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0.72348</cdr:x>
      <cdr:y>0.83743</cdr:y>
    </cdr:from>
    <cdr:to>
      <cdr:x>0.86209</cdr:x>
      <cdr:y>0.95399</cdr:y>
    </cdr:to>
    <cdr:sp macro="" textlink="">
      <cdr:nvSpPr>
        <cdr:cNvPr id="3" name="TextBox 2"/>
        <cdr:cNvSpPr txBox="1"/>
      </cdr:nvSpPr>
      <cdr:spPr bwMode="auto">
        <a:xfrm xmlns:a="http://schemas.openxmlformats.org/drawingml/2006/main">
          <a:off x="2844915" y="2928699"/>
          <a:ext cx="545047" cy="40764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0" tIns="0" rIns="0" rtlCol="0">
          <a:prstTxWarp prst="textNoShape">
            <a:avLst/>
          </a:prstTxWarp>
        </a:bodyPr>
        <a:lstStyle xmlns:a="http://schemas.openxmlformats.org/drawingml/2006/main"/>
        <a:p xmlns:a="http://schemas.openxmlformats.org/drawingml/2006/main">
          <a:pPr eaLnBrk="0" hangingPunct="0"/>
          <a:r>
            <a:rPr lang="en-US" sz="1200" i="0" dirty="0" smtClean="0">
              <a:solidFill>
                <a:schemeClr val="tx1"/>
              </a:solidFill>
              <a:latin typeface="+mn-lt"/>
              <a:ea typeface="Times New Roman" charset="0"/>
              <a:cs typeface="Times New Roman" charset="0"/>
            </a:rPr>
            <a:t>coal</a:t>
          </a:r>
        </a:p>
      </cdr:txBody>
    </cdr:sp>
  </cdr:relSizeAnchor>
  <cdr:relSizeAnchor xmlns:cdr="http://schemas.openxmlformats.org/drawingml/2006/chartDrawing">
    <cdr:from>
      <cdr:x>0.72125</cdr:x>
      <cdr:y>0.7815</cdr:y>
    </cdr:from>
    <cdr:to>
      <cdr:x>0.85986</cdr:x>
      <cdr:y>0.89807</cdr:y>
    </cdr:to>
    <cdr:sp macro="" textlink="">
      <cdr:nvSpPr>
        <cdr:cNvPr id="7" name="TextBox 1"/>
        <cdr:cNvSpPr txBox="1"/>
      </cdr:nvSpPr>
      <cdr:spPr bwMode="auto">
        <a:xfrm xmlns:a="http://schemas.openxmlformats.org/drawingml/2006/main">
          <a:off x="3168549" y="3509766"/>
          <a:ext cx="608933" cy="52352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dirty="0" smtClean="0">
              <a:solidFill>
                <a:schemeClr val="accent4"/>
              </a:solidFill>
              <a:latin typeface="+mn-lt"/>
              <a:ea typeface="Times New Roman" charset="0"/>
              <a:cs typeface="Times New Roman" charset="0"/>
            </a:rPr>
            <a:t>electricity</a:t>
          </a:r>
        </a:p>
      </cdr:txBody>
    </cdr:sp>
  </cdr:relSizeAnchor>
  <cdr:relSizeAnchor xmlns:cdr="http://schemas.openxmlformats.org/drawingml/2006/chartDrawing">
    <cdr:from>
      <cdr:x>0.72258</cdr:x>
      <cdr:y>0.72371</cdr:y>
    </cdr:from>
    <cdr:to>
      <cdr:x>0.86118</cdr:x>
      <cdr:y>0.84028</cdr:y>
    </cdr:to>
    <cdr:sp macro="" textlink="">
      <cdr:nvSpPr>
        <cdr:cNvPr id="8" name="TextBox 1"/>
        <cdr:cNvSpPr txBox="1"/>
      </cdr:nvSpPr>
      <cdr:spPr bwMode="auto">
        <a:xfrm xmlns:a="http://schemas.openxmlformats.org/drawingml/2006/main">
          <a:off x="3174390" y="3250189"/>
          <a:ext cx="608890" cy="52352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dirty="0" smtClean="0">
              <a:solidFill>
                <a:schemeClr val="accent3"/>
              </a:solidFill>
              <a:latin typeface="+mn-lt"/>
              <a:ea typeface="Times New Roman" charset="0"/>
              <a:cs typeface="Times New Roman" charset="0"/>
            </a:rPr>
            <a:t>renewables</a:t>
          </a:r>
        </a:p>
      </cdr:txBody>
    </cdr:sp>
  </cdr:relSizeAnchor>
  <cdr:relSizeAnchor xmlns:cdr="http://schemas.openxmlformats.org/drawingml/2006/chartDrawing">
    <cdr:from>
      <cdr:x>0.71522</cdr:x>
      <cdr:y>0.54473</cdr:y>
    </cdr:from>
    <cdr:to>
      <cdr:x>0.85382</cdr:x>
      <cdr:y>0.6613</cdr:y>
    </cdr:to>
    <cdr:sp macro="" textlink="">
      <cdr:nvSpPr>
        <cdr:cNvPr id="9" name="TextBox 1"/>
        <cdr:cNvSpPr txBox="1"/>
      </cdr:nvSpPr>
      <cdr:spPr bwMode="auto">
        <a:xfrm xmlns:a="http://schemas.openxmlformats.org/drawingml/2006/main">
          <a:off x="3142055" y="2446416"/>
          <a:ext cx="608889" cy="52352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dirty="0" smtClean="0">
              <a:solidFill>
                <a:schemeClr val="accent1"/>
              </a:solidFill>
              <a:latin typeface="+mn-lt"/>
              <a:ea typeface="Times New Roman" charset="0"/>
              <a:cs typeface="Times New Roman" charset="0"/>
            </a:rPr>
            <a:t>natural gas</a:t>
          </a:r>
        </a:p>
      </cdr:txBody>
    </cdr:sp>
  </cdr:relSizeAnchor>
  <cdr:relSizeAnchor xmlns:cdr="http://schemas.openxmlformats.org/drawingml/2006/chartDrawing">
    <cdr:from>
      <cdr:x>0.72174</cdr:x>
      <cdr:y>0.29373</cdr:y>
    </cdr:from>
    <cdr:to>
      <cdr:x>0.97869</cdr:x>
      <cdr:y>0.4103</cdr:y>
    </cdr:to>
    <cdr:sp macro="" textlink="">
      <cdr:nvSpPr>
        <cdr:cNvPr id="10" name="TextBox 1"/>
        <cdr:cNvSpPr txBox="1"/>
      </cdr:nvSpPr>
      <cdr:spPr bwMode="auto">
        <a:xfrm xmlns:a="http://schemas.openxmlformats.org/drawingml/2006/main">
          <a:off x="3170685" y="1319133"/>
          <a:ext cx="1128850" cy="52352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i="0" dirty="0" smtClean="0">
              <a:solidFill>
                <a:schemeClr val="accent6"/>
              </a:solidFill>
              <a:latin typeface="+mn-lt"/>
              <a:ea typeface="Times New Roman" charset="0"/>
              <a:cs typeface="Times New Roman" charset="0"/>
            </a:rPr>
            <a:t>hydrocarbon</a:t>
          </a:r>
        </a:p>
        <a:p xmlns:a="http://schemas.openxmlformats.org/drawingml/2006/main">
          <a:pPr eaLnBrk="0" hangingPunct="0"/>
          <a:r>
            <a:rPr lang="en-US" sz="1200" dirty="0" smtClean="0">
              <a:solidFill>
                <a:schemeClr val="accent6"/>
              </a:solidFill>
              <a:ea typeface="Times New Roman" charset="0"/>
              <a:cs typeface="Times New Roman" charset="0"/>
            </a:rPr>
            <a:t>gas liquids</a:t>
          </a:r>
          <a:endParaRPr lang="en-US" sz="1200" i="0" dirty="0" smtClean="0">
            <a:solidFill>
              <a:schemeClr val="accent6"/>
            </a:solidFill>
            <a:ea typeface="Times New Roman" charset="0"/>
            <a:cs typeface="Times New Roman" charset="0"/>
          </a:endParaRPr>
        </a:p>
        <a:p xmlns:a="http://schemas.openxmlformats.org/drawingml/2006/main">
          <a:pPr eaLnBrk="0" hangingPunct="0"/>
          <a:r>
            <a:rPr lang="en-US" sz="1200" i="0" dirty="0" smtClean="0">
              <a:solidFill>
                <a:schemeClr val="accent2"/>
              </a:solidFill>
              <a:latin typeface="+mn-lt"/>
              <a:ea typeface="Times New Roman" charset="0"/>
              <a:cs typeface="Times New Roman" charset="0"/>
            </a:rPr>
            <a:t>petroleum</a:t>
          </a:r>
        </a:p>
      </cdr:txBody>
    </cdr:sp>
  </cdr:relSizeAnchor>
</c:userShapes>
</file>

<file path=ppt/drawings/drawing6.xml><?xml version="1.0" encoding="utf-8"?>
<c:userShapes xmlns:c="http://schemas.openxmlformats.org/drawingml/2006/chart">
  <cdr:relSizeAnchor xmlns:cdr="http://schemas.openxmlformats.org/drawingml/2006/chartDrawing">
    <cdr:from>
      <cdr:x>0</cdr:x>
      <cdr:y>0</cdr:y>
    </cdr:from>
    <cdr:to>
      <cdr:x>0.46875</cdr:x>
      <cdr:y>0.23264</cdr:y>
    </cdr:to>
    <cdr:sp macro="" textlink="">
      <cdr:nvSpPr>
        <cdr:cNvPr id="2" name="TextBox 1"/>
        <cdr:cNvSpPr txBox="1"/>
      </cdr:nvSpPr>
      <cdr:spPr bwMode="auto">
        <a:xfrm xmlns:a="http://schemas.openxmlformats.org/drawingml/2006/main">
          <a:off x="0" y="0"/>
          <a:ext cx="1861261" cy="813603"/>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Energy trade (Reference case)</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quadrillion British thermal units</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0.74136</cdr:x>
      <cdr:y>0.35119</cdr:y>
    </cdr:from>
    <cdr:to>
      <cdr:x>0.94185</cdr:x>
      <cdr:y>0.61904</cdr:y>
    </cdr:to>
    <cdr:sp macro="" textlink="">
      <cdr:nvSpPr>
        <cdr:cNvPr id="3" name="TextBox 1"/>
        <cdr:cNvSpPr txBox="1"/>
      </cdr:nvSpPr>
      <cdr:spPr bwMode="auto">
        <a:xfrm xmlns:a="http://schemas.openxmlformats.org/drawingml/2006/main">
          <a:off x="2994062" y="1577225"/>
          <a:ext cx="809699" cy="120292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5"/>
              </a:solidFill>
              <a:latin typeface="+mn-lt"/>
              <a:ea typeface="Times New Roman" charset="0"/>
              <a:cs typeface="Times New Roman" charset="0"/>
            </a:rPr>
            <a:t>exports</a:t>
          </a:r>
        </a:p>
        <a:p xmlns:a="http://schemas.openxmlformats.org/drawingml/2006/main">
          <a:pPr eaLnBrk="0" hangingPunct="0"/>
          <a:endParaRPr lang="en-US" sz="1200" b="0" i="0" dirty="0" smtClean="0">
            <a:solidFill>
              <a:schemeClr val="tx2"/>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tx2"/>
            </a:solidFill>
            <a:latin typeface="+mn-lt"/>
            <a:ea typeface="Times New Roman" charset="0"/>
            <a:cs typeface="Times New Roman" charset="0"/>
          </a:endParaRPr>
        </a:p>
        <a:p xmlns:a="http://schemas.openxmlformats.org/drawingml/2006/main">
          <a:pPr eaLnBrk="0" hangingPunct="0"/>
          <a:endParaRPr lang="en-US" sz="1200" b="0" i="0" dirty="0" smtClean="0">
            <a:solidFill>
              <a:schemeClr val="tx2"/>
            </a:solidFill>
            <a:latin typeface="+mn-lt"/>
            <a:ea typeface="Times New Roman" charset="0"/>
            <a:cs typeface="Times New Roman" charset="0"/>
          </a:endParaRPr>
        </a:p>
        <a:p xmlns:a="http://schemas.openxmlformats.org/drawingml/2006/main">
          <a:pPr eaLnBrk="0" hangingPunct="0"/>
          <a:r>
            <a:rPr lang="en-US" sz="1200" b="0" i="0" dirty="0" smtClean="0">
              <a:solidFill>
                <a:schemeClr val="tx2"/>
              </a:solidFill>
              <a:latin typeface="+mn-lt"/>
              <a:ea typeface="Times New Roman" charset="0"/>
              <a:cs typeface="Times New Roman" charset="0"/>
            </a:rPr>
            <a:t>imports</a:t>
          </a:r>
        </a:p>
      </cdr:txBody>
    </cdr:sp>
  </cdr:relSizeAnchor>
  <cdr:relSizeAnchor xmlns:cdr="http://schemas.openxmlformats.org/drawingml/2006/chartDrawing">
    <cdr:from>
      <cdr:x>0.5829</cdr:x>
      <cdr:y>0.18824</cdr:y>
    </cdr:from>
    <cdr:to>
      <cdr:x>0.5829</cdr:x>
      <cdr:y>0.91003</cdr:y>
    </cdr:to>
    <cdr:cxnSp macro="">
      <cdr:nvCxnSpPr>
        <cdr:cNvPr id="5" name="Straight Connector 4"/>
        <cdr:cNvCxnSpPr/>
      </cdr:nvCxnSpPr>
      <cdr:spPr bwMode="auto">
        <a:xfrm xmlns:a="http://schemas.openxmlformats.org/drawingml/2006/main" flipH="1" flipV="1">
          <a:off x="2314511" y="658329"/>
          <a:ext cx="0" cy="2524286"/>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0.43772</cdr:x>
      <cdr:y>0.13424</cdr:y>
    </cdr:from>
    <cdr:to>
      <cdr:x>0.68302</cdr:x>
      <cdr:y>0.23087</cdr:y>
    </cdr:to>
    <cdr:sp macro="" textlink="">
      <cdr:nvSpPr>
        <cdr:cNvPr id="6" name="TextBox 1"/>
        <cdr:cNvSpPr txBox="1"/>
      </cdr:nvSpPr>
      <cdr:spPr bwMode="auto">
        <a:xfrm xmlns:a="http://schemas.openxmlformats.org/drawingml/2006/main">
          <a:off x="1738042" y="469486"/>
          <a:ext cx="974034" cy="33793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 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userShapes>
</file>

<file path=ppt/drawings/drawing7.xml><?xml version="1.0" encoding="utf-8"?>
<c:userShapes xmlns:c="http://schemas.openxmlformats.org/drawingml/2006/chart">
  <cdr:relSizeAnchor xmlns:cdr="http://schemas.openxmlformats.org/drawingml/2006/chartDrawing">
    <cdr:from>
      <cdr:x>0.00521</cdr:x>
      <cdr:y>0</cdr:y>
    </cdr:from>
    <cdr:to>
      <cdr:x>0.75787</cdr:x>
      <cdr:y>0.12288</cdr:y>
    </cdr:to>
    <cdr:sp macro="" textlink="">
      <cdr:nvSpPr>
        <cdr:cNvPr id="2" name="TextBox 1"/>
        <cdr:cNvSpPr txBox="1"/>
      </cdr:nvSpPr>
      <cdr:spPr bwMode="auto">
        <a:xfrm xmlns:a="http://schemas.openxmlformats.org/drawingml/2006/main">
          <a:off x="20958" y="0"/>
          <a:ext cx="3027732" cy="429729"/>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vertOverflow="clip" wrap="none" lIns="27432" tIns="27432" rIns="27432" bIns="27432" rtlCol="0">
          <a:prstTxWarp prst="textNoShape">
            <a:avLst/>
          </a:prstTxWarp>
        </a:bodyPr>
        <a:lstStyle xmlns:a="http://schemas.openxmlformats.org/drawingml/2006/main"/>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Net energy trade (Reference case)</a:t>
          </a:r>
        </a:p>
        <a:p xmlns:a="http://schemas.openxmlformats.org/drawingml/2006/main">
          <a:pPr eaLnBrk="0" hangingPunct="0"/>
          <a:r>
            <a:rPr lang="en-US" sz="1200" i="0" baseline="0" dirty="0" smtClean="0">
              <a:solidFill>
                <a:sysClr val="windowText" lastClr="000000"/>
              </a:solidFill>
              <a:latin typeface="+mn-lt"/>
              <a:ea typeface="Times New Roman" charset="0"/>
              <a:cs typeface="Times New Roman" charset="0"/>
            </a:rPr>
            <a:t>quadrillion British thermal units</a:t>
          </a:r>
          <a:endParaRPr lang="en-US" sz="1200" i="0" dirty="0" smtClean="0">
            <a:solidFill>
              <a:sysClr val="windowText" lastClr="000000"/>
            </a:solidFill>
            <a:latin typeface="+mn-lt"/>
            <a:ea typeface="Times New Roman" charset="0"/>
            <a:cs typeface="Times New Roman" charset="0"/>
          </a:endParaRPr>
        </a:p>
      </cdr:txBody>
    </cdr:sp>
  </cdr:relSizeAnchor>
  <cdr:relSizeAnchor xmlns:cdr="http://schemas.openxmlformats.org/drawingml/2006/chartDrawing">
    <cdr:from>
      <cdr:x>0.78059</cdr:x>
      <cdr:y>0.44402</cdr:y>
    </cdr:from>
    <cdr:to>
      <cdr:x>0.99587</cdr:x>
      <cdr:y>0.81298</cdr:y>
    </cdr:to>
    <cdr:sp macro="" textlink="">
      <cdr:nvSpPr>
        <cdr:cNvPr id="3" name="TextBox 1"/>
        <cdr:cNvSpPr txBox="1"/>
      </cdr:nvSpPr>
      <cdr:spPr bwMode="auto">
        <a:xfrm xmlns:a="http://schemas.openxmlformats.org/drawingml/2006/main">
          <a:off x="3140099" y="1552852"/>
          <a:ext cx="866012" cy="1290354"/>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accent2"/>
              </a:solidFill>
              <a:latin typeface="+mn-lt"/>
              <a:ea typeface="Times New Roman" charset="0"/>
              <a:cs typeface="Times New Roman" charset="0"/>
            </a:rPr>
            <a:t>petroleum</a:t>
          </a:r>
          <a:r>
            <a:rPr lang="en-US" sz="1200" b="0" i="0" baseline="0" dirty="0" smtClean="0">
              <a:solidFill>
                <a:schemeClr val="accent2"/>
              </a:solidFill>
              <a:latin typeface="+mn-lt"/>
              <a:ea typeface="Times New Roman" charset="0"/>
              <a:cs typeface="Times New Roman" charset="0"/>
            </a:rPr>
            <a:t> and other l</a:t>
          </a:r>
          <a:r>
            <a:rPr lang="en-US" sz="1200" b="0" i="0" dirty="0" smtClean="0">
              <a:solidFill>
                <a:schemeClr val="accent2"/>
              </a:solidFill>
              <a:latin typeface="+mn-lt"/>
              <a:ea typeface="Times New Roman" charset="0"/>
              <a:cs typeface="Times New Roman" charset="0"/>
            </a:rPr>
            <a:t>iquids</a:t>
          </a:r>
        </a:p>
        <a:p xmlns:a="http://schemas.openxmlformats.org/drawingml/2006/main">
          <a:pPr eaLnBrk="0" hangingPunct="0"/>
          <a:endParaRPr lang="en-US" sz="1200" b="0" i="0" dirty="0" smtClean="0">
            <a:solidFill>
              <a:schemeClr val="accent2">
                <a:lumMod val="50000"/>
              </a:schemeClr>
            </a:solidFill>
            <a:latin typeface="+mn-lt"/>
            <a:ea typeface="Times New Roman" charset="0"/>
            <a:cs typeface="Times New Roman" charset="0"/>
          </a:endParaRPr>
        </a:p>
        <a:p xmlns:a="http://schemas.openxmlformats.org/drawingml/2006/main">
          <a:pPr eaLnBrk="0" hangingPunct="0"/>
          <a:endParaRPr lang="en-US" sz="500" b="0" i="0" dirty="0" smtClean="0">
            <a:solidFill>
              <a:schemeClr val="accent2">
                <a:lumMod val="50000"/>
              </a:schemeClr>
            </a:solidFill>
            <a:latin typeface="+mn-lt"/>
            <a:ea typeface="Times New Roman" charset="0"/>
            <a:cs typeface="Times New Roman" charset="0"/>
          </a:endParaRPr>
        </a:p>
        <a:p xmlns:a="http://schemas.openxmlformats.org/drawingml/2006/main">
          <a:pPr eaLnBrk="0" hangingPunct="0"/>
          <a:r>
            <a:rPr lang="en-US" sz="1200" b="0" i="0" dirty="0" smtClean="0">
              <a:solidFill>
                <a:schemeClr val="accent4"/>
              </a:solidFill>
              <a:latin typeface="+mn-lt"/>
              <a:ea typeface="Times New Roman" charset="0"/>
              <a:cs typeface="Times New Roman" charset="0"/>
            </a:rPr>
            <a:t>electricity</a:t>
          </a:r>
        </a:p>
        <a:p xmlns:a="http://schemas.openxmlformats.org/drawingml/2006/main">
          <a:pPr eaLnBrk="0" hangingPunct="0"/>
          <a:r>
            <a:rPr lang="en-US" sz="1200" b="0" i="0" dirty="0" smtClean="0">
              <a:solidFill>
                <a:schemeClr val="tx1">
                  <a:lumMod val="65000"/>
                  <a:lumOff val="35000"/>
                </a:schemeClr>
              </a:solidFill>
              <a:latin typeface="+mn-lt"/>
              <a:ea typeface="Times New Roman" charset="0"/>
              <a:cs typeface="Times New Roman" charset="0"/>
            </a:rPr>
            <a:t>coal and coke</a:t>
          </a:r>
        </a:p>
        <a:p xmlns:a="http://schemas.openxmlformats.org/drawingml/2006/main">
          <a:pPr eaLnBrk="0" hangingPunct="0"/>
          <a:r>
            <a:rPr lang="en-US" sz="1200" b="0" i="0" dirty="0" smtClean="0">
              <a:solidFill>
                <a:schemeClr val="accent1"/>
              </a:solidFill>
              <a:latin typeface="+mn-lt"/>
              <a:ea typeface="Times New Roman" charset="0"/>
              <a:cs typeface="Times New Roman" charset="0"/>
            </a:rPr>
            <a:t>natural gas</a:t>
          </a:r>
        </a:p>
      </cdr:txBody>
    </cdr:sp>
  </cdr:relSizeAnchor>
  <cdr:relSizeAnchor xmlns:cdr="http://schemas.openxmlformats.org/drawingml/2006/chartDrawing">
    <cdr:from>
      <cdr:x>0.47373</cdr:x>
      <cdr:y>0.18256</cdr:y>
    </cdr:from>
    <cdr:to>
      <cdr:x>0.47373</cdr:x>
      <cdr:y>0.90385</cdr:y>
    </cdr:to>
    <cdr:cxnSp macro="">
      <cdr:nvCxnSpPr>
        <cdr:cNvPr id="5" name="Straight Connector 4"/>
        <cdr:cNvCxnSpPr/>
      </cdr:nvCxnSpPr>
      <cdr:spPr bwMode="auto">
        <a:xfrm xmlns:a="http://schemas.openxmlformats.org/drawingml/2006/main" flipH="1" flipV="1">
          <a:off x="1905690" y="638451"/>
          <a:ext cx="0" cy="2522550"/>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relSizeAnchor>
  <cdr:relSizeAnchor xmlns:cdr="http://schemas.openxmlformats.org/drawingml/2006/chartDrawing">
    <cdr:from>
      <cdr:x>0.32796</cdr:x>
      <cdr:y>0.12572</cdr:y>
    </cdr:from>
    <cdr:to>
      <cdr:x>0.5724</cdr:x>
      <cdr:y>0.25515</cdr:y>
    </cdr:to>
    <cdr:sp macro="" textlink="">
      <cdr:nvSpPr>
        <cdr:cNvPr id="6" name="TextBox 1"/>
        <cdr:cNvSpPr txBox="1"/>
      </cdr:nvSpPr>
      <cdr:spPr bwMode="auto">
        <a:xfrm xmlns:a="http://schemas.openxmlformats.org/drawingml/2006/main">
          <a:off x="1319283" y="439668"/>
          <a:ext cx="983326" cy="452659"/>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 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relSizeAnchor>
  <cdr:relSizeAnchor xmlns:cdr="http://schemas.openxmlformats.org/drawingml/2006/chartDrawing">
    <cdr:from>
      <cdr:x>0.195</cdr:x>
      <cdr:y>0.56306</cdr:y>
    </cdr:from>
    <cdr:to>
      <cdr:x>0.32463</cdr:x>
      <cdr:y>0.75287</cdr:y>
    </cdr:to>
    <cdr:sp macro="" textlink="">
      <cdr:nvSpPr>
        <cdr:cNvPr id="7" name="TextBox 1"/>
        <cdr:cNvSpPr txBox="1"/>
      </cdr:nvSpPr>
      <cdr:spPr bwMode="auto">
        <a:xfrm xmlns:a="http://schemas.openxmlformats.org/drawingml/2006/main">
          <a:off x="784450" y="1938775"/>
          <a:ext cx="521466" cy="65357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net</a:t>
          </a:r>
          <a:r>
            <a:rPr lang="en-US" sz="1200" b="0" i="0" baseline="0" dirty="0" smtClean="0">
              <a:solidFill>
                <a:schemeClr val="bg2"/>
              </a:solidFill>
              <a:latin typeface="+mn-lt"/>
              <a:ea typeface="Times New Roman" charset="0"/>
              <a:cs typeface="Times New Roman" charset="0"/>
            </a:rPr>
            <a:t> imports</a:t>
          </a:r>
        </a:p>
        <a:p xmlns:a="http://schemas.openxmlformats.org/drawingml/2006/main">
          <a:pP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eaLnBrk="0" hangingPunct="0"/>
          <a:endParaRPr lang="en-US" sz="1200" b="0" i="0" baseline="0" dirty="0" smtClean="0">
            <a:solidFill>
              <a:schemeClr val="bg2"/>
            </a:solidFill>
            <a:latin typeface="+mn-lt"/>
            <a:ea typeface="Times New Roman" charset="0"/>
            <a:cs typeface="Times New Roman" charset="0"/>
          </a:endParaRPr>
        </a:p>
        <a:p xmlns:a="http://schemas.openxmlformats.org/drawingml/2006/main">
          <a:pPr eaLnBrk="0" hangingPunct="0"/>
          <a:r>
            <a:rPr lang="en-US" sz="1200" b="0" i="0" baseline="0" dirty="0" smtClean="0">
              <a:solidFill>
                <a:schemeClr val="bg2"/>
              </a:solidFill>
              <a:latin typeface="+mn-lt"/>
              <a:ea typeface="Times New Roman" charset="0"/>
              <a:cs typeface="Times New Roman" charset="0"/>
            </a:rPr>
            <a:t>net exports</a:t>
          </a:r>
          <a:endParaRPr lang="en-US" sz="1200" b="0" i="0" dirty="0" smtClean="0">
            <a:solidFill>
              <a:schemeClr val="bg2"/>
            </a:solidFill>
            <a:latin typeface="+mn-lt"/>
            <a:ea typeface="Times New Roman" charset="0"/>
            <a:cs typeface="Times New Roman" charset="0"/>
          </a:endParaRPr>
        </a:p>
      </cdr:txBody>
    </cdr:sp>
  </cdr:relSizeAnchor>
</c:userShapes>
</file>

<file path=ppt/drawings/drawing8.xml><?xml version="1.0" encoding="utf-8"?>
<c:userShapes xmlns:c="http://schemas.openxmlformats.org/drawingml/2006/chart">
  <cdr:relSizeAnchor xmlns:cdr="http://schemas.openxmlformats.org/drawingml/2006/chartDrawing">
    <cdr:from>
      <cdr:x>0.41615</cdr:x>
      <cdr:y>0</cdr:y>
    </cdr:from>
    <cdr:to>
      <cdr:x>0.60497</cdr:x>
      <cdr:y>0.90667</cdr:y>
    </cdr:to>
    <cdr:grpSp>
      <cdr:nvGrpSpPr>
        <cdr:cNvPr id="4" name="Group 3"/>
        <cdr:cNvGrpSpPr/>
      </cdr:nvGrpSpPr>
      <cdr:grpSpPr>
        <a:xfrm xmlns:a="http://schemas.openxmlformats.org/drawingml/2006/main">
          <a:off x="3329616" y="0"/>
          <a:ext cx="1510749" cy="2852769"/>
          <a:chOff x="3029597" y="-1181322"/>
          <a:chExt cx="1241576" cy="3291581"/>
        </a:xfrm>
      </cdr:grpSpPr>
      <cdr:cxnSp macro="">
        <cdr:nvCxnSpPr>
          <cdr:cNvPr id="5" name="Straight Connector 4"/>
          <cdr:cNvCxnSpPr/>
        </cdr:nvCxnSpPr>
        <cdr:spPr bwMode="auto">
          <a:xfrm xmlns:a="http://schemas.openxmlformats.org/drawingml/2006/main" flipV="1">
            <a:off x="3486177" y="-981047"/>
            <a:ext cx="0" cy="3091306"/>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6" name="TextBox 1"/>
          <cdr:cNvSpPr txBox="1"/>
        </cdr:nvSpPr>
        <cdr:spPr bwMode="auto">
          <a:xfrm xmlns:a="http://schemas.openxmlformats.org/drawingml/2006/main">
            <a:off x="3029597" y="-1181322"/>
            <a:ext cx="1241576" cy="36827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 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dr:relSizeAnchor xmlns:cdr="http://schemas.openxmlformats.org/drawingml/2006/chartDrawing">
    <cdr:from>
      <cdr:x>0.80259</cdr:x>
      <cdr:y>0.05312</cdr:y>
    </cdr:from>
    <cdr:to>
      <cdr:x>0.99703</cdr:x>
      <cdr:y>0.68276</cdr:y>
    </cdr:to>
    <cdr:sp macro="" textlink="">
      <cdr:nvSpPr>
        <cdr:cNvPr id="7" name="TextBox 1"/>
        <cdr:cNvSpPr txBox="1"/>
      </cdr:nvSpPr>
      <cdr:spPr bwMode="auto">
        <a:xfrm xmlns:a="http://schemas.openxmlformats.org/drawingml/2006/main">
          <a:off x="6421537" y="163499"/>
          <a:ext cx="1555714" cy="1938135"/>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squar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baseline="0" dirty="0" smtClean="0">
              <a:solidFill>
                <a:schemeClr val="accent5">
                  <a:lumMod val="60000"/>
                  <a:lumOff val="40000"/>
                </a:schemeClr>
              </a:solidFill>
              <a:latin typeface="+mn-lt"/>
              <a:ea typeface="Times New Roman" charset="0"/>
              <a:cs typeface="Times New Roman" charset="0"/>
            </a:rPr>
            <a:t>No Clean Power Plan</a:t>
          </a:r>
        </a:p>
        <a:p xmlns:a="http://schemas.openxmlformats.org/drawingml/2006/main">
          <a:pPr eaLnBrk="0" hangingPunct="0"/>
          <a:r>
            <a:rPr lang="en-US" sz="1200" b="0" i="0" baseline="0" dirty="0" smtClean="0">
              <a:solidFill>
                <a:schemeClr val="accent1"/>
              </a:solidFill>
              <a:latin typeface="+mn-lt"/>
              <a:ea typeface="Times New Roman" charset="0"/>
              <a:cs typeface="Times New Roman" charset="0"/>
            </a:rPr>
            <a:t>High Economic Growth</a:t>
          </a:r>
        </a:p>
        <a:p xmlns:a="http://schemas.openxmlformats.org/drawingml/2006/main">
          <a:pPr eaLnBrk="0" hangingPunct="0"/>
          <a:r>
            <a:rPr lang="en-US" sz="1200" b="0" i="0" baseline="0" dirty="0" smtClean="0">
              <a:solidFill>
                <a:schemeClr val="accent5"/>
              </a:solidFill>
              <a:latin typeface="+mn-lt"/>
              <a:ea typeface="Times New Roman" charset="0"/>
              <a:cs typeface="Times New Roman" charset="0"/>
            </a:rPr>
            <a:t>Low Oil Price</a:t>
          </a:r>
        </a:p>
        <a:p xmlns:a="http://schemas.openxmlformats.org/drawingml/2006/main">
          <a:pPr eaLnBrk="0" hangingPunct="0"/>
          <a:r>
            <a:rPr lang="en-US" sz="1200" b="0" i="0" baseline="0" dirty="0" smtClean="0">
              <a:solidFill>
                <a:schemeClr val="accent3"/>
              </a:solidFill>
              <a:latin typeface="+mn-lt"/>
              <a:ea typeface="Times New Roman" charset="0"/>
              <a:cs typeface="Times New Roman" charset="0"/>
            </a:rPr>
            <a:t>High Oil and Gas </a:t>
          </a:r>
        </a:p>
        <a:p xmlns:a="http://schemas.openxmlformats.org/drawingml/2006/main">
          <a:pPr eaLnBrk="0" hangingPunct="0"/>
          <a:r>
            <a:rPr lang="en-US" sz="1200" b="0" i="0" baseline="0" dirty="0" smtClean="0">
              <a:solidFill>
                <a:schemeClr val="accent3"/>
              </a:solidFill>
              <a:latin typeface="+mn-lt"/>
              <a:ea typeface="Times New Roman" charset="0"/>
              <a:cs typeface="Times New Roman" charset="0"/>
            </a:rPr>
            <a:t>Resource and Technology</a:t>
          </a:r>
        </a:p>
        <a:p xmlns:a="http://schemas.openxmlformats.org/drawingml/2006/main">
          <a:pPr eaLnBrk="0" hangingPunct="0"/>
          <a:r>
            <a:rPr lang="en-US" sz="1200" b="0" i="0" baseline="0" dirty="0" smtClean="0">
              <a:solidFill>
                <a:schemeClr val="tx2"/>
              </a:solidFill>
              <a:latin typeface="+mn-lt"/>
              <a:ea typeface="Times New Roman" charset="0"/>
              <a:cs typeface="Times New Roman" charset="0"/>
            </a:rPr>
            <a:t>Reference case</a:t>
          </a:r>
        </a:p>
        <a:p xmlns:a="http://schemas.openxmlformats.org/drawingml/2006/main">
          <a:pPr eaLnBrk="0" hangingPunct="0"/>
          <a:r>
            <a:rPr lang="en-US" sz="1200" b="0" i="0" baseline="0" dirty="0" smtClean="0">
              <a:solidFill>
                <a:schemeClr val="accent4"/>
              </a:solidFill>
              <a:latin typeface="+mn-lt"/>
              <a:ea typeface="Times New Roman" charset="0"/>
              <a:cs typeface="Times New Roman" charset="0"/>
            </a:rPr>
            <a:t>High Oil Price</a:t>
          </a:r>
        </a:p>
        <a:p xmlns:a="http://schemas.openxmlformats.org/drawingml/2006/main">
          <a:pPr eaLnBrk="0" hangingPunct="0"/>
          <a:r>
            <a:rPr lang="en-US" sz="1200" b="0" i="0" baseline="0" dirty="0" smtClean="0">
              <a:solidFill>
                <a:schemeClr val="accent2"/>
              </a:solidFill>
              <a:latin typeface="+mn-lt"/>
              <a:ea typeface="Times New Roman" charset="0"/>
              <a:cs typeface="Times New Roman" charset="0"/>
            </a:rPr>
            <a:t>Low Oil and Gas Resource </a:t>
          </a:r>
        </a:p>
        <a:p xmlns:a="http://schemas.openxmlformats.org/drawingml/2006/main">
          <a:pPr eaLnBrk="0" hangingPunct="0"/>
          <a:r>
            <a:rPr lang="en-US" sz="1200" b="0" i="0" baseline="0" dirty="0" smtClean="0">
              <a:solidFill>
                <a:schemeClr val="accent2"/>
              </a:solidFill>
              <a:latin typeface="+mn-lt"/>
              <a:ea typeface="Times New Roman" charset="0"/>
              <a:cs typeface="Times New Roman" charset="0"/>
            </a:rPr>
            <a:t>and Technology </a:t>
          </a:r>
        </a:p>
        <a:p xmlns:a="http://schemas.openxmlformats.org/drawingml/2006/main">
          <a:pPr eaLnBrk="0" hangingPunct="0"/>
          <a:r>
            <a:rPr lang="en-US" sz="1200" b="0" i="0" baseline="0" dirty="0" smtClean="0">
              <a:solidFill>
                <a:schemeClr val="accent6"/>
              </a:solidFill>
              <a:latin typeface="+mn-lt"/>
              <a:ea typeface="Times New Roman" charset="0"/>
              <a:cs typeface="Times New Roman" charset="0"/>
            </a:rPr>
            <a:t>Low Economic Growth</a:t>
          </a:r>
          <a:endParaRPr lang="en-US" sz="1200" b="0" i="0" dirty="0" smtClean="0">
            <a:solidFill>
              <a:schemeClr val="accent6"/>
            </a:solidFill>
            <a:latin typeface="+mn-lt"/>
            <a:ea typeface="Times New Roman" charset="0"/>
            <a:cs typeface="Times New Roman" charset="0"/>
          </a:endParaRPr>
        </a:p>
      </cdr:txBody>
    </cdr:sp>
  </cdr:relSizeAnchor>
</c:userShapes>
</file>

<file path=ppt/drawings/drawing9.xml><?xml version="1.0" encoding="utf-8"?>
<c:userShapes xmlns:c="http://schemas.openxmlformats.org/drawingml/2006/chart">
  <cdr:relSizeAnchor xmlns:cdr="http://schemas.openxmlformats.org/drawingml/2006/chartDrawing">
    <cdr:from>
      <cdr:x>0.62207</cdr:x>
      <cdr:y>0.33743</cdr:y>
    </cdr:from>
    <cdr:to>
      <cdr:x>0.93968</cdr:x>
      <cdr:y>0.85967</cdr:y>
    </cdr:to>
    <cdr:sp macro="" textlink="">
      <cdr:nvSpPr>
        <cdr:cNvPr id="3" name="TextBox 1"/>
        <cdr:cNvSpPr txBox="1"/>
      </cdr:nvSpPr>
      <cdr:spPr bwMode="auto">
        <a:xfrm xmlns:a="http://schemas.openxmlformats.org/drawingml/2006/main">
          <a:off x="2446124" y="1180066"/>
          <a:ext cx="1248918" cy="1826411"/>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eaLnBrk="0" hangingPunct="0"/>
          <a:endParaRPr lang="en-US" sz="900" b="0" i="0" dirty="0" smtClean="0">
            <a:solidFill>
              <a:schemeClr val="tx2"/>
            </a:solidFill>
            <a:latin typeface="+mn-lt"/>
            <a:ea typeface="Times New Roman" charset="0"/>
            <a:cs typeface="Times New Roman" charset="0"/>
          </a:endParaRPr>
        </a:p>
        <a:p xmlns:a="http://schemas.openxmlformats.org/drawingml/2006/main">
          <a:pPr algn="r" eaLnBrk="0" hangingPunct="0"/>
          <a:r>
            <a:rPr lang="en-US" sz="1200" b="0" i="0" dirty="0" smtClean="0">
              <a:solidFill>
                <a:schemeClr val="tx2"/>
              </a:solidFill>
              <a:latin typeface="+mn-lt"/>
              <a:ea typeface="Times New Roman" charset="0"/>
              <a:cs typeface="Times New Roman" charset="0"/>
            </a:rPr>
            <a:t>transportation</a:t>
          </a:r>
        </a:p>
        <a:p xmlns:a="http://schemas.openxmlformats.org/drawingml/2006/main">
          <a:pPr algn="r" eaLnBrk="0" hangingPunct="0"/>
          <a:endParaRPr lang="en-US" sz="1200" b="0" i="0" dirty="0" smtClean="0">
            <a:solidFill>
              <a:schemeClr val="accent1"/>
            </a:solidFill>
            <a:latin typeface="+mn-lt"/>
            <a:ea typeface="Times New Roman" charset="0"/>
            <a:cs typeface="Times New Roman" charset="0"/>
          </a:endParaRPr>
        </a:p>
        <a:p xmlns:a="http://schemas.openxmlformats.org/drawingml/2006/main">
          <a:pPr algn="r" eaLnBrk="0" hangingPunct="0"/>
          <a:endParaRPr lang="en-US" sz="1400" b="0" i="0" dirty="0" smtClean="0">
            <a:solidFill>
              <a:schemeClr val="accent1"/>
            </a:solidFill>
            <a:latin typeface="+mn-lt"/>
            <a:ea typeface="Times New Roman" charset="0"/>
            <a:cs typeface="Times New Roman" charset="0"/>
          </a:endParaRPr>
        </a:p>
        <a:p xmlns:a="http://schemas.openxmlformats.org/drawingml/2006/main">
          <a:pPr algn="r" eaLnBrk="0" hangingPunct="0"/>
          <a:r>
            <a:rPr lang="en-US" sz="1200" b="0" i="0" dirty="0" smtClean="0">
              <a:solidFill>
                <a:schemeClr val="accent2"/>
              </a:solidFill>
              <a:latin typeface="+mn-lt"/>
              <a:ea typeface="Times New Roman" charset="0"/>
              <a:cs typeface="Times New Roman" charset="0"/>
            </a:rPr>
            <a:t>electric power</a:t>
          </a:r>
        </a:p>
        <a:p xmlns:a="http://schemas.openxmlformats.org/drawingml/2006/main">
          <a:pPr algn="r" eaLnBrk="0" hangingPunct="0"/>
          <a:endParaRPr lang="en-US" sz="1400" b="0" i="0" dirty="0" smtClean="0">
            <a:solidFill>
              <a:schemeClr val="accent2"/>
            </a:solidFill>
            <a:latin typeface="+mn-lt"/>
            <a:ea typeface="Times New Roman" charset="0"/>
            <a:cs typeface="Times New Roman" charset="0"/>
          </a:endParaRPr>
        </a:p>
        <a:p xmlns:a="http://schemas.openxmlformats.org/drawingml/2006/main">
          <a:pPr algn="r" eaLnBrk="0" hangingPunct="0"/>
          <a:r>
            <a:rPr lang="en-US" sz="1200" b="0" i="0" dirty="0" smtClean="0">
              <a:solidFill>
                <a:schemeClr val="accent3"/>
              </a:solidFill>
              <a:latin typeface="+mn-lt"/>
              <a:ea typeface="Times New Roman" charset="0"/>
              <a:cs typeface="Times New Roman" charset="0"/>
            </a:rPr>
            <a:t>industrial</a:t>
          </a:r>
        </a:p>
        <a:p xmlns:a="http://schemas.openxmlformats.org/drawingml/2006/main">
          <a:pPr algn="r" eaLnBrk="0" hangingPunct="0"/>
          <a:endParaRPr lang="en-US" sz="900" b="0" i="0" dirty="0" smtClean="0">
            <a:solidFill>
              <a:schemeClr val="accent2"/>
            </a:solidFill>
            <a:latin typeface="+mn-lt"/>
            <a:ea typeface="Times New Roman" charset="0"/>
            <a:cs typeface="Times New Roman" charset="0"/>
          </a:endParaRPr>
        </a:p>
        <a:p xmlns:a="http://schemas.openxmlformats.org/drawingml/2006/main">
          <a:pPr algn="r" eaLnBrk="0" hangingPunct="0"/>
          <a:endParaRPr lang="en-US" sz="800" b="0" i="0" dirty="0" smtClean="0">
            <a:solidFill>
              <a:schemeClr val="accent2"/>
            </a:solidFill>
            <a:latin typeface="+mn-lt"/>
            <a:ea typeface="Times New Roman" charset="0"/>
            <a:cs typeface="Times New Roman" charset="0"/>
          </a:endParaRPr>
        </a:p>
        <a:p xmlns:a="http://schemas.openxmlformats.org/drawingml/2006/main">
          <a:pPr algn="r" eaLnBrk="0" hangingPunct="0"/>
          <a:r>
            <a:rPr lang="en-US" sz="1200" b="0" dirty="0">
              <a:solidFill>
                <a:schemeClr val="accent5">
                  <a:lumMod val="75000"/>
                </a:schemeClr>
              </a:solidFill>
              <a:ea typeface="Times New Roman" charset="0"/>
              <a:cs typeface="Times New Roman" charset="0"/>
            </a:rPr>
            <a:t>r</a:t>
          </a:r>
          <a:r>
            <a:rPr lang="en-US" sz="1200" b="0" i="0" dirty="0" smtClean="0">
              <a:solidFill>
                <a:schemeClr val="accent5">
                  <a:lumMod val="75000"/>
                </a:schemeClr>
              </a:solidFill>
              <a:latin typeface="+mn-lt"/>
              <a:ea typeface="Times New Roman" charset="0"/>
              <a:cs typeface="Times New Roman" charset="0"/>
            </a:rPr>
            <a:t>esidential</a:t>
          </a:r>
        </a:p>
        <a:p xmlns:a="http://schemas.openxmlformats.org/drawingml/2006/main">
          <a:pPr algn="r" eaLnBrk="0" hangingPunct="0"/>
          <a:endParaRPr lang="en-US" sz="600" b="0" i="0" dirty="0" smtClean="0">
            <a:solidFill>
              <a:schemeClr val="accent5">
                <a:lumMod val="60000"/>
                <a:lumOff val="40000"/>
              </a:schemeClr>
            </a:solidFill>
            <a:latin typeface="+mn-lt"/>
            <a:ea typeface="Times New Roman" charset="0"/>
            <a:cs typeface="Times New Roman" charset="0"/>
          </a:endParaRPr>
        </a:p>
        <a:p xmlns:a="http://schemas.openxmlformats.org/drawingml/2006/main">
          <a:pPr algn="r" eaLnBrk="0" hangingPunct="0"/>
          <a:r>
            <a:rPr lang="en-US" sz="1200" b="0" i="0" dirty="0" smtClean="0">
              <a:solidFill>
                <a:schemeClr val="accent5">
                  <a:lumMod val="60000"/>
                  <a:lumOff val="40000"/>
                </a:schemeClr>
              </a:solidFill>
              <a:latin typeface="+mn-lt"/>
              <a:ea typeface="Times New Roman" charset="0"/>
              <a:cs typeface="Times New Roman" charset="0"/>
            </a:rPr>
            <a:t>commercial</a:t>
          </a:r>
        </a:p>
      </cdr:txBody>
    </cdr:sp>
  </cdr:relSizeAnchor>
  <cdr:relSizeAnchor xmlns:cdr="http://schemas.openxmlformats.org/drawingml/2006/chartDrawing">
    <cdr:from>
      <cdr:x>0.45608</cdr:x>
      <cdr:y>0.13201</cdr:y>
    </cdr:from>
    <cdr:to>
      <cdr:x>0.87447</cdr:x>
      <cdr:y>0.89846</cdr:y>
    </cdr:to>
    <cdr:grpSp>
      <cdr:nvGrpSpPr>
        <cdr:cNvPr id="7" name="Group 6"/>
        <cdr:cNvGrpSpPr/>
      </cdr:nvGrpSpPr>
      <cdr:grpSpPr>
        <a:xfrm xmlns:a="http://schemas.openxmlformats.org/drawingml/2006/main">
          <a:off x="1838745" y="461674"/>
          <a:ext cx="1686794" cy="2680477"/>
          <a:chOff x="69952" y="124756"/>
          <a:chExt cx="2302259" cy="2102558"/>
        </a:xfrm>
      </cdr:grpSpPr>
      <cdr:cxnSp macro="">
        <cdr:nvCxnSpPr>
          <cdr:cNvPr id="9" name="Straight Connector 8"/>
          <cdr:cNvCxnSpPr/>
        </cdr:nvCxnSpPr>
        <cdr:spPr bwMode="auto">
          <a:xfrm xmlns:a="http://schemas.openxmlformats.org/drawingml/2006/main" flipV="1">
            <a:off x="811320" y="231962"/>
            <a:ext cx="0" cy="1995352"/>
          </a:xfrm>
          <a:prstGeom xmlns:a="http://schemas.openxmlformats.org/drawingml/2006/main" prst="line">
            <a:avLst/>
          </a:prstGeom>
          <a:solidFill xmlns:a="http://schemas.openxmlformats.org/drawingml/2006/main">
            <a:schemeClr val="accent1"/>
          </a:solidFill>
          <a:ln xmlns:a="http://schemas.openxmlformats.org/drawingml/2006/main" w="9525" cap="flat" cmpd="sng" algn="ctr">
            <a:solidFill>
              <a:schemeClr val="bg1">
                <a:lumMod val="65000"/>
              </a:schemeClr>
            </a:solidFill>
            <a:prstDash val="lgDash"/>
            <a:round/>
            <a:headEnd type="none" w="med" len="med"/>
            <a:tailEnd type="none" w="med" len="med"/>
          </a:ln>
          <a:effectLst xmlns:a="http://schemas.openxmlformats.org/drawingml/2006/main"/>
        </cdr:spPr>
      </cdr:cxnSp>
      <cdr:sp macro="" textlink="">
        <cdr:nvSpPr>
          <cdr:cNvPr id="10" name="TextBox 1"/>
          <cdr:cNvSpPr txBox="1"/>
        </cdr:nvSpPr>
        <cdr:spPr bwMode="auto">
          <a:xfrm xmlns:a="http://schemas.openxmlformats.org/drawingml/2006/main">
            <a:off x="69952" y="124756"/>
            <a:ext cx="2302259" cy="332300"/>
          </a:xfrm>
          <a:prstGeom xmlns:a="http://schemas.openxmlformats.org/drawingml/2006/main" prst="rect">
            <a:avLst/>
          </a:prstGeom>
          <a:noFill xmlns:a="http://schemas.openxmlformats.org/drawingml/2006/main"/>
          <a:ln xmlns:a="http://schemas.openxmlformats.org/drawingml/2006/main" w="9525">
            <a:noFill/>
            <a:miter lim="800000"/>
            <a:headEnd/>
            <a:tailEnd/>
          </a:ln>
        </cdr:spPr>
        <cdr:txBody>
          <a:bodyPr xmlns:a="http://schemas.openxmlformats.org/drawingml/2006/main" wrap="none" lIns="0" tIns="0" rIns="0" rtlCol="0">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eaLnBrk="0" hangingPunct="0"/>
            <a:r>
              <a:rPr lang="en-US" sz="1200" b="0" i="0" dirty="0" smtClean="0">
                <a:solidFill>
                  <a:schemeClr val="bg2"/>
                </a:solidFill>
                <a:latin typeface="+mn-lt"/>
                <a:ea typeface="Times New Roman" charset="0"/>
                <a:cs typeface="Times New Roman" charset="0"/>
              </a:rPr>
              <a:t>         2016</a:t>
            </a:r>
          </a:p>
          <a:p xmlns:a="http://schemas.openxmlformats.org/drawingml/2006/main">
            <a:pPr eaLnBrk="0" hangingPunct="0"/>
            <a:r>
              <a:rPr lang="en-US" sz="1200" b="0" i="0" dirty="0" smtClean="0">
                <a:solidFill>
                  <a:schemeClr val="bg2"/>
                </a:solidFill>
                <a:latin typeface="+mn-lt"/>
                <a:ea typeface="Times New Roman" charset="0"/>
                <a:cs typeface="Times New Roman" charset="0"/>
              </a:rPr>
              <a:t>history</a:t>
            </a:r>
            <a:r>
              <a:rPr lang="en-US" sz="1200" b="0" i="0" baseline="0" dirty="0" smtClean="0">
                <a:solidFill>
                  <a:schemeClr val="bg2"/>
                </a:solidFill>
                <a:latin typeface="+mn-lt"/>
                <a:ea typeface="Times New Roman" charset="0"/>
                <a:cs typeface="Times New Roman" charset="0"/>
              </a:rPr>
              <a:t>     projections</a:t>
            </a:r>
            <a:endParaRPr lang="en-US" sz="1200" b="0" i="0" dirty="0" smtClean="0">
              <a:solidFill>
                <a:schemeClr val="bg2"/>
              </a:solidFill>
              <a:latin typeface="+mn-lt"/>
              <a:ea typeface="Times New Roman" charset="0"/>
              <a:cs typeface="Times New Roman" charset="0"/>
            </a:endParaRPr>
          </a:p>
        </cdr:txBody>
      </cdr:sp>
    </cdr:grp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38475" cy="465138"/>
          </a:xfrm>
          <a:prstGeom prst="rect">
            <a:avLst/>
          </a:prstGeom>
        </p:spPr>
        <p:txBody>
          <a:bodyPr vert="horz" lIns="91419" tIns="45709" rIns="91419" bIns="45709" rtlCol="0"/>
          <a:lstStyle>
            <a:lvl1pPr algn="l" fontAlgn="auto">
              <a:spcBef>
                <a:spcPts val="0"/>
              </a:spcBef>
              <a:spcAft>
                <a:spcPts val="0"/>
              </a:spcAft>
              <a:defRPr sz="1200">
                <a:latin typeface="+mn-lt"/>
                <a:cs typeface="+mn-cs"/>
              </a:defRPr>
            </a:lvl1pPr>
          </a:lstStyle>
          <a:p>
            <a:pPr>
              <a:defRPr/>
            </a:pPr>
            <a:endParaRPr lang="en-US" dirty="0"/>
          </a:p>
        </p:txBody>
      </p:sp>
      <p:sp>
        <p:nvSpPr>
          <p:cNvPr id="3" name="Date Placeholder 2"/>
          <p:cNvSpPr>
            <a:spLocks noGrp="1"/>
          </p:cNvSpPr>
          <p:nvPr>
            <p:ph type="dt" sz="quarter" idx="1"/>
          </p:nvPr>
        </p:nvSpPr>
        <p:spPr>
          <a:xfrm>
            <a:off x="3970338" y="1"/>
            <a:ext cx="3038475" cy="465138"/>
          </a:xfrm>
          <a:prstGeom prst="rect">
            <a:avLst/>
          </a:prstGeom>
        </p:spPr>
        <p:txBody>
          <a:bodyPr vert="horz" lIns="91419" tIns="45709" rIns="91419" bIns="45709" rtlCol="0"/>
          <a:lstStyle>
            <a:lvl1pPr algn="r" fontAlgn="auto">
              <a:spcBef>
                <a:spcPts val="0"/>
              </a:spcBef>
              <a:spcAft>
                <a:spcPts val="0"/>
              </a:spcAft>
              <a:defRPr sz="1200">
                <a:latin typeface="+mn-lt"/>
                <a:cs typeface="+mn-cs"/>
              </a:defRPr>
            </a:lvl1pPr>
          </a:lstStyle>
          <a:p>
            <a:pPr>
              <a:defRPr/>
            </a:pPr>
            <a:fld id="{0ED25893-A83F-48CE-B658-2412045A40A5}" type="datetimeFigureOut">
              <a:rPr lang="en-US"/>
              <a:pPr>
                <a:defRPr/>
              </a:pPr>
              <a:t>1/5/2017</a:t>
            </a:fld>
            <a:endParaRPr lang="en-US" dirty="0"/>
          </a:p>
        </p:txBody>
      </p:sp>
      <p:sp>
        <p:nvSpPr>
          <p:cNvPr id="4" name="Footer Placeholder 3"/>
          <p:cNvSpPr>
            <a:spLocks noGrp="1"/>
          </p:cNvSpPr>
          <p:nvPr>
            <p:ph type="ftr" sz="quarter" idx="2"/>
          </p:nvPr>
        </p:nvSpPr>
        <p:spPr>
          <a:xfrm>
            <a:off x="1" y="8829675"/>
            <a:ext cx="3038475" cy="465138"/>
          </a:xfrm>
          <a:prstGeom prst="rect">
            <a:avLst/>
          </a:prstGeom>
        </p:spPr>
        <p:txBody>
          <a:bodyPr vert="horz" lIns="91419" tIns="45709" rIns="91419" bIns="45709" rtlCol="0" anchor="b"/>
          <a:lstStyle>
            <a:lvl1pPr algn="l" fontAlgn="auto">
              <a:spcBef>
                <a:spcPts val="0"/>
              </a:spcBef>
              <a:spcAft>
                <a:spcPts val="0"/>
              </a:spcAft>
              <a:defRPr sz="1200">
                <a:latin typeface="+mn-lt"/>
                <a:cs typeface="+mn-cs"/>
              </a:defRPr>
            </a:lvl1pPr>
          </a:lstStyle>
          <a:p>
            <a:pPr>
              <a:defRPr/>
            </a:pPr>
            <a:endParaRPr lang="en-US" dirty="0"/>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19" tIns="45709" rIns="91419" bIns="45709" rtlCol="0" anchor="b"/>
          <a:lstStyle>
            <a:lvl1pPr algn="r" fontAlgn="auto">
              <a:spcBef>
                <a:spcPts val="0"/>
              </a:spcBef>
              <a:spcAft>
                <a:spcPts val="0"/>
              </a:spcAft>
              <a:defRPr sz="1200">
                <a:latin typeface="+mn-lt"/>
                <a:cs typeface="+mn-cs"/>
              </a:defRPr>
            </a:lvl1pPr>
          </a:lstStyle>
          <a:p>
            <a:pPr>
              <a:defRPr/>
            </a:pPr>
            <a:fld id="{491D3A1A-398C-4278-B50A-5F8985FF0309}" type="slidenum">
              <a:rPr lang="en-US"/>
              <a:pPr>
                <a:defRPr/>
              </a:pPr>
              <a:t>‹#›</a:t>
            </a:fld>
            <a:endParaRPr lang="en-US" dirty="0"/>
          </a:p>
        </p:txBody>
      </p:sp>
    </p:spTree>
    <p:extLst>
      <p:ext uri="{BB962C8B-B14F-4D97-AF65-F5344CB8AC3E}">
        <p14:creationId xmlns:p14="http://schemas.microsoft.com/office/powerpoint/2010/main" val="59737461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38475" cy="465138"/>
          </a:xfrm>
          <a:prstGeom prst="rect">
            <a:avLst/>
          </a:prstGeom>
        </p:spPr>
        <p:txBody>
          <a:bodyPr vert="horz" lIns="93150" tIns="46576" rIns="93150" bIns="46576" rtlCol="0"/>
          <a:lstStyle>
            <a:lvl1pPr algn="l" fontAlgn="auto">
              <a:spcBef>
                <a:spcPts val="0"/>
              </a:spcBef>
              <a:spcAft>
                <a:spcPts val="0"/>
              </a:spcAft>
              <a:defRPr sz="1200">
                <a:latin typeface="+mn-lt"/>
                <a:cs typeface="+mn-cs"/>
              </a:defRPr>
            </a:lvl1pPr>
          </a:lstStyle>
          <a:p>
            <a:pPr>
              <a:defRPr/>
            </a:pPr>
            <a:endParaRPr lang="en-US" dirty="0"/>
          </a:p>
        </p:txBody>
      </p:sp>
      <p:sp>
        <p:nvSpPr>
          <p:cNvPr id="3" name="Date Placeholder 2"/>
          <p:cNvSpPr>
            <a:spLocks noGrp="1"/>
          </p:cNvSpPr>
          <p:nvPr>
            <p:ph type="dt" idx="1"/>
          </p:nvPr>
        </p:nvSpPr>
        <p:spPr>
          <a:xfrm>
            <a:off x="3970338" y="1"/>
            <a:ext cx="3038475" cy="465138"/>
          </a:xfrm>
          <a:prstGeom prst="rect">
            <a:avLst/>
          </a:prstGeom>
        </p:spPr>
        <p:txBody>
          <a:bodyPr vert="horz" lIns="93150" tIns="46576" rIns="93150" bIns="46576" rtlCol="0"/>
          <a:lstStyle>
            <a:lvl1pPr algn="r" fontAlgn="auto">
              <a:spcBef>
                <a:spcPts val="0"/>
              </a:spcBef>
              <a:spcAft>
                <a:spcPts val="0"/>
              </a:spcAft>
              <a:defRPr sz="1200">
                <a:latin typeface="+mn-lt"/>
                <a:cs typeface="+mn-cs"/>
              </a:defRPr>
            </a:lvl1pPr>
          </a:lstStyle>
          <a:p>
            <a:pPr>
              <a:defRPr/>
            </a:pPr>
            <a:fld id="{6F5DD0C8-C8A1-48F2-871C-E859113BC4F1}" type="datetimeFigureOut">
              <a:rPr lang="en-US"/>
              <a:pPr>
                <a:defRPr/>
              </a:pPr>
              <a:t>1/5/2017</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50" tIns="46576" rIns="93150" bIns="46576" rtlCol="0" anchor="ctr"/>
          <a:lstStyle/>
          <a:p>
            <a:pPr lvl="0"/>
            <a:endParaRPr lang="en-US" noProof="0" dirty="0"/>
          </a:p>
        </p:txBody>
      </p:sp>
      <p:sp>
        <p:nvSpPr>
          <p:cNvPr id="5" name="Notes Placeholder 4"/>
          <p:cNvSpPr>
            <a:spLocks noGrp="1"/>
          </p:cNvSpPr>
          <p:nvPr>
            <p:ph type="body" sz="quarter" idx="3"/>
          </p:nvPr>
        </p:nvSpPr>
        <p:spPr>
          <a:xfrm>
            <a:off x="701676" y="4416425"/>
            <a:ext cx="5607050" cy="4183063"/>
          </a:xfrm>
          <a:prstGeom prst="rect">
            <a:avLst/>
          </a:prstGeom>
        </p:spPr>
        <p:txBody>
          <a:bodyPr vert="horz" lIns="93150" tIns="46576" rIns="93150" bIns="46576"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1" y="8829675"/>
            <a:ext cx="3038475" cy="465138"/>
          </a:xfrm>
          <a:prstGeom prst="rect">
            <a:avLst/>
          </a:prstGeom>
        </p:spPr>
        <p:txBody>
          <a:bodyPr vert="horz" lIns="93150" tIns="46576" rIns="93150" bIns="46576" rtlCol="0" anchor="b"/>
          <a:lstStyle>
            <a:lvl1pPr algn="l" fontAlgn="auto">
              <a:spcBef>
                <a:spcPts val="0"/>
              </a:spcBef>
              <a:spcAft>
                <a:spcPts val="0"/>
              </a:spcAft>
              <a:defRPr sz="1200">
                <a:latin typeface="+mn-lt"/>
                <a:cs typeface="+mn-cs"/>
              </a:defRPr>
            </a:lvl1pPr>
          </a:lstStyle>
          <a:p>
            <a:pPr>
              <a:defRPr/>
            </a:pPr>
            <a:endParaRPr lang="en-US" dirty="0"/>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3150" tIns="46576" rIns="93150" bIns="46576" rtlCol="0" anchor="b"/>
          <a:lstStyle>
            <a:lvl1pPr algn="r" fontAlgn="auto">
              <a:spcBef>
                <a:spcPts val="0"/>
              </a:spcBef>
              <a:spcAft>
                <a:spcPts val="0"/>
              </a:spcAft>
              <a:defRPr sz="1200">
                <a:latin typeface="+mn-lt"/>
                <a:cs typeface="+mn-cs"/>
              </a:defRPr>
            </a:lvl1pPr>
          </a:lstStyle>
          <a:p>
            <a:pPr>
              <a:defRPr/>
            </a:pPr>
            <a:fld id="{AC049336-6624-4A1E-9498-510DC43D0CD8}" type="slidenum">
              <a:rPr lang="en-US"/>
              <a:pPr>
                <a:defRPr/>
              </a:pPr>
              <a:t>‹#›</a:t>
            </a:fld>
            <a:endParaRPr lang="en-US" dirty="0"/>
          </a:p>
        </p:txBody>
      </p:sp>
    </p:spTree>
    <p:extLst>
      <p:ext uri="{BB962C8B-B14F-4D97-AF65-F5344CB8AC3E}">
        <p14:creationId xmlns:p14="http://schemas.microsoft.com/office/powerpoint/2010/main" val="414415560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bwMode="auto">
          <a:xfrm>
            <a:off x="406400" y="696913"/>
            <a:ext cx="6197600" cy="3486150"/>
          </a:xfrm>
          <a:noFill/>
          <a:ln>
            <a:solidFill>
              <a:srgbClr val="000000"/>
            </a:solidFill>
            <a:miter lim="800000"/>
            <a:headEnd/>
            <a:tailEnd/>
          </a:ln>
        </p:spPr>
      </p:sp>
      <p:sp>
        <p:nvSpPr>
          <p:cNvPr id="6246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altLang="en-US" baseline="0" dirty="0" smtClean="0"/>
          </a:p>
        </p:txBody>
      </p:sp>
      <p:sp>
        <p:nvSpPr>
          <p:cNvPr id="4" name="Slide Number Placeholder 3"/>
          <p:cNvSpPr>
            <a:spLocks noGrp="1"/>
          </p:cNvSpPr>
          <p:nvPr>
            <p:ph type="sldNum" sz="quarter" idx="5"/>
          </p:nvPr>
        </p:nvSpPr>
        <p:spPr/>
        <p:txBody>
          <a:bodyPr/>
          <a:lstStyle/>
          <a:p>
            <a:pPr>
              <a:defRPr/>
            </a:pPr>
            <a:fld id="{CBA20FFC-0C66-41FA-820D-8C3C4E7FBD77}" type="slidenum">
              <a:rPr lang="en-US" smtClean="0"/>
              <a:pPr>
                <a:defRPr/>
              </a:pPr>
              <a:t>1</a:t>
            </a:fld>
            <a:endParaRPr lang="en-US" dirty="0"/>
          </a:p>
        </p:txBody>
      </p:sp>
    </p:spTree>
    <p:extLst>
      <p:ext uri="{BB962C8B-B14F-4D97-AF65-F5344CB8AC3E}">
        <p14:creationId xmlns:p14="http://schemas.microsoft.com/office/powerpoint/2010/main" val="32067499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10</a:t>
            </a:fld>
            <a:endParaRPr lang="en-US"/>
          </a:p>
        </p:txBody>
      </p:sp>
    </p:spTree>
    <p:extLst>
      <p:ext uri="{BB962C8B-B14F-4D97-AF65-F5344CB8AC3E}">
        <p14:creationId xmlns:p14="http://schemas.microsoft.com/office/powerpoint/2010/main" val="33106447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11</a:t>
            </a:fld>
            <a:endParaRPr lang="en-US"/>
          </a:p>
        </p:txBody>
      </p:sp>
    </p:spTree>
    <p:extLst>
      <p:ext uri="{BB962C8B-B14F-4D97-AF65-F5344CB8AC3E}">
        <p14:creationId xmlns:p14="http://schemas.microsoft.com/office/powerpoint/2010/main" val="18865832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12</a:t>
            </a:fld>
            <a:endParaRPr lang="en-US"/>
          </a:p>
        </p:txBody>
      </p:sp>
    </p:spTree>
    <p:extLst>
      <p:ext uri="{BB962C8B-B14F-4D97-AF65-F5344CB8AC3E}">
        <p14:creationId xmlns:p14="http://schemas.microsoft.com/office/powerpoint/2010/main" val="39957220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13</a:t>
            </a:fld>
            <a:endParaRPr lang="en-US"/>
          </a:p>
        </p:txBody>
      </p:sp>
    </p:spTree>
    <p:extLst>
      <p:ext uri="{BB962C8B-B14F-4D97-AF65-F5344CB8AC3E}">
        <p14:creationId xmlns:p14="http://schemas.microsoft.com/office/powerpoint/2010/main" val="40475235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14</a:t>
            </a:fld>
            <a:endParaRPr lang="en-US" dirty="0"/>
          </a:p>
        </p:txBody>
      </p:sp>
    </p:spTree>
    <p:extLst>
      <p:ext uri="{BB962C8B-B14F-4D97-AF65-F5344CB8AC3E}">
        <p14:creationId xmlns:p14="http://schemas.microsoft.com/office/powerpoint/2010/main" val="18161827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15</a:t>
            </a:fld>
            <a:endParaRPr lang="en-US" dirty="0"/>
          </a:p>
        </p:txBody>
      </p:sp>
    </p:spTree>
    <p:extLst>
      <p:ext uri="{BB962C8B-B14F-4D97-AF65-F5344CB8AC3E}">
        <p14:creationId xmlns:p14="http://schemas.microsoft.com/office/powerpoint/2010/main" val="22010388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16</a:t>
            </a:fld>
            <a:endParaRPr lang="en-US"/>
          </a:p>
        </p:txBody>
      </p:sp>
    </p:spTree>
    <p:extLst>
      <p:ext uri="{BB962C8B-B14F-4D97-AF65-F5344CB8AC3E}">
        <p14:creationId xmlns:p14="http://schemas.microsoft.com/office/powerpoint/2010/main" val="20949792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17</a:t>
            </a:fld>
            <a:endParaRPr lang="en-US"/>
          </a:p>
        </p:txBody>
      </p:sp>
    </p:spTree>
    <p:extLst>
      <p:ext uri="{BB962C8B-B14F-4D97-AF65-F5344CB8AC3E}">
        <p14:creationId xmlns:p14="http://schemas.microsoft.com/office/powerpoint/2010/main" val="25783035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18</a:t>
            </a:fld>
            <a:endParaRPr lang="en-US"/>
          </a:p>
        </p:txBody>
      </p:sp>
    </p:spTree>
    <p:extLst>
      <p:ext uri="{BB962C8B-B14F-4D97-AF65-F5344CB8AC3E}">
        <p14:creationId xmlns:p14="http://schemas.microsoft.com/office/powerpoint/2010/main" val="9503271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19</a:t>
            </a:fld>
            <a:endParaRPr lang="en-US"/>
          </a:p>
        </p:txBody>
      </p:sp>
    </p:spTree>
    <p:extLst>
      <p:ext uri="{BB962C8B-B14F-4D97-AF65-F5344CB8AC3E}">
        <p14:creationId xmlns:p14="http://schemas.microsoft.com/office/powerpoint/2010/main" val="3288060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2</a:t>
            </a:fld>
            <a:endParaRPr lang="en-US" dirty="0"/>
          </a:p>
        </p:txBody>
      </p:sp>
    </p:spTree>
    <p:extLst>
      <p:ext uri="{BB962C8B-B14F-4D97-AF65-F5344CB8AC3E}">
        <p14:creationId xmlns:p14="http://schemas.microsoft.com/office/powerpoint/2010/main" val="12882966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20</a:t>
            </a:fld>
            <a:endParaRPr lang="en-US"/>
          </a:p>
        </p:txBody>
      </p:sp>
    </p:spTree>
    <p:extLst>
      <p:ext uri="{BB962C8B-B14F-4D97-AF65-F5344CB8AC3E}">
        <p14:creationId xmlns:p14="http://schemas.microsoft.com/office/powerpoint/2010/main" val="11116189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21</a:t>
            </a:fld>
            <a:endParaRPr lang="en-US"/>
          </a:p>
        </p:txBody>
      </p:sp>
    </p:spTree>
    <p:extLst>
      <p:ext uri="{BB962C8B-B14F-4D97-AF65-F5344CB8AC3E}">
        <p14:creationId xmlns:p14="http://schemas.microsoft.com/office/powerpoint/2010/main" val="42358610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22</a:t>
            </a:fld>
            <a:endParaRPr lang="en-US" dirty="0"/>
          </a:p>
        </p:txBody>
      </p:sp>
    </p:spTree>
    <p:extLst>
      <p:ext uri="{BB962C8B-B14F-4D97-AF65-F5344CB8AC3E}">
        <p14:creationId xmlns:p14="http://schemas.microsoft.com/office/powerpoint/2010/main" val="36594857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23</a:t>
            </a:fld>
            <a:endParaRPr lang="en-US"/>
          </a:p>
        </p:txBody>
      </p:sp>
    </p:spTree>
    <p:extLst>
      <p:ext uri="{BB962C8B-B14F-4D97-AF65-F5344CB8AC3E}">
        <p14:creationId xmlns:p14="http://schemas.microsoft.com/office/powerpoint/2010/main" val="13150071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24</a:t>
            </a:fld>
            <a:endParaRPr lang="en-US"/>
          </a:p>
        </p:txBody>
      </p:sp>
    </p:spTree>
    <p:extLst>
      <p:ext uri="{BB962C8B-B14F-4D97-AF65-F5344CB8AC3E}">
        <p14:creationId xmlns:p14="http://schemas.microsoft.com/office/powerpoint/2010/main" val="19747448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25</a:t>
            </a:fld>
            <a:endParaRPr lang="en-US" dirty="0"/>
          </a:p>
        </p:txBody>
      </p:sp>
    </p:spTree>
    <p:extLst>
      <p:ext uri="{BB962C8B-B14F-4D97-AF65-F5344CB8AC3E}">
        <p14:creationId xmlns:p14="http://schemas.microsoft.com/office/powerpoint/2010/main" val="8126177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26</a:t>
            </a:fld>
            <a:endParaRPr lang="en-US"/>
          </a:p>
        </p:txBody>
      </p:sp>
    </p:spTree>
    <p:extLst>
      <p:ext uri="{BB962C8B-B14F-4D97-AF65-F5344CB8AC3E}">
        <p14:creationId xmlns:p14="http://schemas.microsoft.com/office/powerpoint/2010/main" val="29641155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27</a:t>
            </a:fld>
            <a:endParaRPr lang="en-US"/>
          </a:p>
        </p:txBody>
      </p:sp>
    </p:spTree>
    <p:extLst>
      <p:ext uri="{BB962C8B-B14F-4D97-AF65-F5344CB8AC3E}">
        <p14:creationId xmlns:p14="http://schemas.microsoft.com/office/powerpoint/2010/main" val="12673940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28</a:t>
            </a:fld>
            <a:endParaRPr lang="en-US" dirty="0"/>
          </a:p>
        </p:txBody>
      </p:sp>
    </p:spTree>
    <p:extLst>
      <p:ext uri="{BB962C8B-B14F-4D97-AF65-F5344CB8AC3E}">
        <p14:creationId xmlns:p14="http://schemas.microsoft.com/office/powerpoint/2010/main" val="42338827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29</a:t>
            </a:fld>
            <a:endParaRPr lang="en-US"/>
          </a:p>
        </p:txBody>
      </p:sp>
    </p:spTree>
    <p:extLst>
      <p:ext uri="{BB962C8B-B14F-4D97-AF65-F5344CB8AC3E}">
        <p14:creationId xmlns:p14="http://schemas.microsoft.com/office/powerpoint/2010/main" val="39396471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3</a:t>
            </a:fld>
            <a:endParaRPr lang="en-US" dirty="0"/>
          </a:p>
        </p:txBody>
      </p:sp>
    </p:spTree>
    <p:extLst>
      <p:ext uri="{BB962C8B-B14F-4D97-AF65-F5344CB8AC3E}">
        <p14:creationId xmlns:p14="http://schemas.microsoft.com/office/powerpoint/2010/main" val="18020086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30</a:t>
            </a:fld>
            <a:endParaRPr lang="en-US"/>
          </a:p>
        </p:txBody>
      </p:sp>
    </p:spTree>
    <p:extLst>
      <p:ext uri="{BB962C8B-B14F-4D97-AF65-F5344CB8AC3E}">
        <p14:creationId xmlns:p14="http://schemas.microsoft.com/office/powerpoint/2010/main" val="28940230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31</a:t>
            </a:fld>
            <a:endParaRPr lang="en-US" dirty="0"/>
          </a:p>
        </p:txBody>
      </p:sp>
    </p:spTree>
    <p:extLst>
      <p:ext uri="{BB962C8B-B14F-4D97-AF65-F5344CB8AC3E}">
        <p14:creationId xmlns:p14="http://schemas.microsoft.com/office/powerpoint/2010/main" val="32356244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32</a:t>
            </a:fld>
            <a:endParaRPr lang="en-US"/>
          </a:p>
        </p:txBody>
      </p:sp>
    </p:spTree>
    <p:extLst>
      <p:ext uri="{BB962C8B-B14F-4D97-AF65-F5344CB8AC3E}">
        <p14:creationId xmlns:p14="http://schemas.microsoft.com/office/powerpoint/2010/main" val="33656881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33</a:t>
            </a:fld>
            <a:endParaRPr lang="en-US"/>
          </a:p>
        </p:txBody>
      </p:sp>
    </p:spTree>
    <p:extLst>
      <p:ext uri="{BB962C8B-B14F-4D97-AF65-F5344CB8AC3E}">
        <p14:creationId xmlns:p14="http://schemas.microsoft.com/office/powerpoint/2010/main" val="2047230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34</a:t>
            </a:fld>
            <a:endParaRPr lang="en-US"/>
          </a:p>
        </p:txBody>
      </p:sp>
    </p:spTree>
    <p:extLst>
      <p:ext uri="{BB962C8B-B14F-4D97-AF65-F5344CB8AC3E}">
        <p14:creationId xmlns:p14="http://schemas.microsoft.com/office/powerpoint/2010/main" val="13771767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35</a:t>
            </a:fld>
            <a:endParaRPr lang="en-US" dirty="0"/>
          </a:p>
        </p:txBody>
      </p:sp>
    </p:spTree>
    <p:extLst>
      <p:ext uri="{BB962C8B-B14F-4D97-AF65-F5344CB8AC3E}">
        <p14:creationId xmlns:p14="http://schemas.microsoft.com/office/powerpoint/2010/main" val="31918828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36</a:t>
            </a:fld>
            <a:endParaRPr lang="en-US"/>
          </a:p>
        </p:txBody>
      </p:sp>
    </p:spTree>
    <p:extLst>
      <p:ext uri="{BB962C8B-B14F-4D97-AF65-F5344CB8AC3E}">
        <p14:creationId xmlns:p14="http://schemas.microsoft.com/office/powerpoint/2010/main" val="34310416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r>
              <a:rPr lang="en-US" dirty="0" smtClean="0"/>
              <a:t/>
            </a:r>
            <a:br>
              <a:rPr lang="en-US" dirty="0" smtClean="0"/>
            </a:br>
            <a:endParaRPr lang="en-US" dirty="0" smtClean="0"/>
          </a:p>
          <a:p>
            <a:pPr marL="0" indent="0">
              <a:buNone/>
            </a:pPr>
            <a:r>
              <a:rPr lang="en-US" dirty="0" smtClean="0"/>
              <a:t/>
            </a:r>
            <a:br>
              <a:rPr lang="en-US" dirty="0" smtClean="0"/>
            </a:br>
            <a:r>
              <a:rPr lang="en-US" dirty="0" smtClean="0"/>
              <a:t>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37</a:t>
            </a:fld>
            <a:endParaRPr lang="en-US"/>
          </a:p>
        </p:txBody>
      </p:sp>
    </p:spTree>
    <p:extLst>
      <p:ext uri="{BB962C8B-B14F-4D97-AF65-F5344CB8AC3E}">
        <p14:creationId xmlns:p14="http://schemas.microsoft.com/office/powerpoint/2010/main" val="15455321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38</a:t>
            </a:fld>
            <a:endParaRPr lang="en-US"/>
          </a:p>
        </p:txBody>
      </p:sp>
    </p:spTree>
    <p:extLst>
      <p:ext uri="{BB962C8B-B14F-4D97-AF65-F5344CB8AC3E}">
        <p14:creationId xmlns:p14="http://schemas.microsoft.com/office/powerpoint/2010/main" val="10111174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39</a:t>
            </a:fld>
            <a:endParaRPr lang="en-US"/>
          </a:p>
        </p:txBody>
      </p:sp>
    </p:spTree>
    <p:extLst>
      <p:ext uri="{BB962C8B-B14F-4D97-AF65-F5344CB8AC3E}">
        <p14:creationId xmlns:p14="http://schemas.microsoft.com/office/powerpoint/2010/main" val="14223167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4</a:t>
            </a:fld>
            <a:endParaRPr lang="en-US" dirty="0"/>
          </a:p>
        </p:txBody>
      </p:sp>
    </p:spTree>
    <p:extLst>
      <p:ext uri="{BB962C8B-B14F-4D97-AF65-F5344CB8AC3E}">
        <p14:creationId xmlns:p14="http://schemas.microsoft.com/office/powerpoint/2010/main" val="34399286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40</a:t>
            </a:fld>
            <a:endParaRPr lang="en-US" dirty="0"/>
          </a:p>
        </p:txBody>
      </p:sp>
    </p:spTree>
    <p:extLst>
      <p:ext uri="{BB962C8B-B14F-4D97-AF65-F5344CB8AC3E}">
        <p14:creationId xmlns:p14="http://schemas.microsoft.com/office/powerpoint/2010/main" val="857621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AC049336-6624-4A1E-9498-510DC43D0CD8}" type="slidenum">
              <a:rPr lang="en-US" smtClean="0"/>
              <a:pPr>
                <a:defRPr/>
              </a:pPr>
              <a:t>5</a:t>
            </a:fld>
            <a:endParaRPr lang="en-US" dirty="0"/>
          </a:p>
        </p:txBody>
      </p:sp>
    </p:spTree>
    <p:extLst>
      <p:ext uri="{BB962C8B-B14F-4D97-AF65-F5344CB8AC3E}">
        <p14:creationId xmlns:p14="http://schemas.microsoft.com/office/powerpoint/2010/main" val="3976224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	</a:t>
            </a:r>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6</a:t>
            </a:fld>
            <a:endParaRPr lang="en-US"/>
          </a:p>
        </p:txBody>
      </p:sp>
    </p:spTree>
    <p:extLst>
      <p:ext uri="{BB962C8B-B14F-4D97-AF65-F5344CB8AC3E}">
        <p14:creationId xmlns:p14="http://schemas.microsoft.com/office/powerpoint/2010/main" val="838728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7</a:t>
            </a:fld>
            <a:endParaRPr lang="en-US"/>
          </a:p>
        </p:txBody>
      </p:sp>
    </p:spTree>
    <p:extLst>
      <p:ext uri="{BB962C8B-B14F-4D97-AF65-F5344CB8AC3E}">
        <p14:creationId xmlns:p14="http://schemas.microsoft.com/office/powerpoint/2010/main" val="1372780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8</a:t>
            </a:fld>
            <a:endParaRPr lang="en-US"/>
          </a:p>
        </p:txBody>
      </p:sp>
    </p:spTree>
    <p:extLst>
      <p:ext uri="{BB962C8B-B14F-4D97-AF65-F5344CB8AC3E}">
        <p14:creationId xmlns:p14="http://schemas.microsoft.com/office/powerpoint/2010/main" val="3872338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0EBA4C88-B6CE-4DF6-AC5C-0E11A83F5D76}" type="slidenum">
              <a:rPr lang="en-US" smtClean="0"/>
              <a:pPr/>
              <a:t>9</a:t>
            </a:fld>
            <a:endParaRPr lang="en-US"/>
          </a:p>
        </p:txBody>
      </p:sp>
    </p:spTree>
    <p:extLst>
      <p:ext uri="{BB962C8B-B14F-4D97-AF65-F5344CB8AC3E}">
        <p14:creationId xmlns:p14="http://schemas.microsoft.com/office/powerpoint/2010/main" val="21009448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resentation title slide">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7924801" y="4828781"/>
            <a:ext cx="811213" cy="230832"/>
          </a:xfrm>
          <a:prstGeom prst="rect">
            <a:avLst/>
          </a:prstGeom>
          <a:noFill/>
          <a:ln>
            <a:noFill/>
          </a:ln>
          <a:extLst/>
        </p:spPr>
        <p:txBody>
          <a:bodyPr lIns="0" tIns="0" rIns="0">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r>
              <a:rPr lang="en-US" altLang="en-US" sz="1200" dirty="0" smtClean="0">
                <a:solidFill>
                  <a:schemeClr val="bg1"/>
                </a:solidFill>
                <a:latin typeface="Times New Roman" pitchFamily="18" charset="0"/>
                <a:cs typeface="Times New Roman" pitchFamily="18" charset="0"/>
              </a:rPr>
              <a:t>www.eia.gov</a:t>
            </a:r>
          </a:p>
        </p:txBody>
      </p:sp>
      <p:cxnSp>
        <p:nvCxnSpPr>
          <p:cNvPr id="5" name="Straight Connector 12"/>
          <p:cNvCxnSpPr>
            <a:cxnSpLocks noChangeShapeType="1"/>
          </p:cNvCxnSpPr>
          <p:nvPr/>
        </p:nvCxnSpPr>
        <p:spPr bwMode="auto">
          <a:xfrm rot="5400000">
            <a:off x="7757914" y="4904385"/>
            <a:ext cx="136922" cy="0"/>
          </a:xfrm>
          <a:prstGeom prst="line">
            <a:avLst/>
          </a:prstGeom>
          <a:noFill/>
          <a:ln w="9525">
            <a:solidFill>
              <a:schemeClr val="bg1">
                <a:alpha val="39999"/>
              </a:schemeClr>
            </a:solidFill>
            <a:round/>
            <a:headEnd/>
            <a:tailEnd/>
          </a:ln>
        </p:spPr>
      </p:cxnSp>
      <p:cxnSp>
        <p:nvCxnSpPr>
          <p:cNvPr id="6" name="Straight Connector 10"/>
          <p:cNvCxnSpPr>
            <a:cxnSpLocks noChangeShapeType="1"/>
          </p:cNvCxnSpPr>
          <p:nvPr/>
        </p:nvCxnSpPr>
        <p:spPr bwMode="auto">
          <a:xfrm rot="10800000" flipH="1">
            <a:off x="608013" y="2384546"/>
            <a:ext cx="8050212" cy="0"/>
          </a:xfrm>
          <a:prstGeom prst="line">
            <a:avLst/>
          </a:prstGeom>
          <a:noFill/>
          <a:ln w="28575" algn="ctr">
            <a:solidFill>
              <a:schemeClr val="accent1"/>
            </a:solidFill>
            <a:round/>
            <a:headEnd/>
            <a:tailEnd/>
          </a:ln>
        </p:spPr>
      </p:cxnSp>
      <p:pic>
        <p:nvPicPr>
          <p:cNvPr id="7" name="Picture 11" descr="icon_row-01.png"/>
          <p:cNvPicPr>
            <a:picLocks noChangeAspect="1"/>
          </p:cNvPicPr>
          <p:nvPr/>
        </p:nvPicPr>
        <p:blipFill>
          <a:blip r:embed="rId2" cstate="print"/>
          <a:srcRect/>
          <a:stretch>
            <a:fillRect/>
          </a:stretch>
        </p:blipFill>
        <p:spPr bwMode="auto">
          <a:xfrm>
            <a:off x="1041399" y="1873863"/>
            <a:ext cx="7164449" cy="363309"/>
          </a:xfrm>
          <a:prstGeom prst="rect">
            <a:avLst/>
          </a:prstGeom>
          <a:noFill/>
          <a:ln w="9525">
            <a:noFill/>
            <a:miter lim="800000"/>
            <a:headEnd/>
            <a:tailEnd/>
          </a:ln>
        </p:spPr>
      </p:pic>
      <p:pic>
        <p:nvPicPr>
          <p:cNvPr id="8" name="Picture 2" descr="C:\Documents and Settings\MVO\Desktop\eia_logo_white-02.png"/>
          <p:cNvPicPr>
            <a:picLocks noChangeAspect="1" noChangeArrowheads="1"/>
          </p:cNvPicPr>
          <p:nvPr/>
        </p:nvPicPr>
        <p:blipFill>
          <a:blip r:embed="rId3" cstate="print"/>
          <a:srcRect/>
          <a:stretch>
            <a:fillRect/>
          </a:stretch>
        </p:blipFill>
        <p:spPr bwMode="auto">
          <a:xfrm>
            <a:off x="181513" y="4772025"/>
            <a:ext cx="391148" cy="270213"/>
          </a:xfrm>
          <a:prstGeom prst="rect">
            <a:avLst/>
          </a:prstGeom>
          <a:noFill/>
          <a:ln>
            <a:noFill/>
          </a:ln>
        </p:spPr>
      </p:pic>
      <p:sp>
        <p:nvSpPr>
          <p:cNvPr id="9" name="TextBox 12"/>
          <p:cNvSpPr txBox="1">
            <a:spLocks noChangeArrowheads="1"/>
          </p:cNvSpPr>
          <p:nvPr/>
        </p:nvSpPr>
        <p:spPr bwMode="auto">
          <a:xfrm>
            <a:off x="776288" y="4789379"/>
            <a:ext cx="4030662" cy="323165"/>
          </a:xfrm>
          <a:prstGeom prst="rect">
            <a:avLst/>
          </a:prstGeom>
          <a:noFill/>
          <a:ln>
            <a:noFill/>
          </a:ln>
          <a:extLst/>
        </p:spPr>
        <p:txBody>
          <a:bodyPr lIns="0" tIns="0" rIns="0" anchor="b">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r>
              <a:rPr lang="en-US" altLang="en-US" dirty="0" smtClean="0">
                <a:solidFill>
                  <a:schemeClr val="bg1"/>
                </a:solidFill>
                <a:latin typeface="Times New Roman" pitchFamily="18" charset="0"/>
                <a:cs typeface="Times New Roman" pitchFamily="18" charset="0"/>
              </a:rPr>
              <a:t>U.S. Energy Information Administration</a:t>
            </a:r>
          </a:p>
        </p:txBody>
      </p:sp>
      <p:cxnSp>
        <p:nvCxnSpPr>
          <p:cNvPr id="10" name="Straight Connector 12"/>
          <p:cNvCxnSpPr>
            <a:cxnSpLocks noChangeShapeType="1"/>
          </p:cNvCxnSpPr>
          <p:nvPr/>
        </p:nvCxnSpPr>
        <p:spPr bwMode="auto">
          <a:xfrm rot="5400000">
            <a:off x="573882" y="4962525"/>
            <a:ext cx="214313" cy="0"/>
          </a:xfrm>
          <a:prstGeom prst="line">
            <a:avLst/>
          </a:prstGeom>
          <a:noFill/>
          <a:ln w="9525">
            <a:solidFill>
              <a:schemeClr val="bg1">
                <a:alpha val="39999"/>
              </a:schemeClr>
            </a:solidFill>
            <a:round/>
            <a:headEnd/>
            <a:tailEnd/>
          </a:ln>
        </p:spPr>
      </p:cxnSp>
      <p:sp>
        <p:nvSpPr>
          <p:cNvPr id="11" name="TextBox 14"/>
          <p:cNvSpPr txBox="1">
            <a:spLocks noChangeArrowheads="1"/>
          </p:cNvSpPr>
          <p:nvPr/>
        </p:nvSpPr>
        <p:spPr bwMode="auto">
          <a:xfrm>
            <a:off x="5672138" y="4828781"/>
            <a:ext cx="2082800" cy="230832"/>
          </a:xfrm>
          <a:prstGeom prst="rect">
            <a:avLst/>
          </a:prstGeom>
          <a:noFill/>
          <a:ln>
            <a:noFill/>
          </a:ln>
          <a:extLst/>
        </p:spPr>
        <p:txBody>
          <a:bodyPr lIns="0" tIns="0" rIns="0">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r>
              <a:rPr lang="en-US" altLang="en-US" sz="1200" i="1" dirty="0" smtClean="0">
                <a:solidFill>
                  <a:schemeClr val="bg1"/>
                </a:solidFill>
                <a:latin typeface="Times New Roman" pitchFamily="18" charset="0"/>
                <a:cs typeface="Times New Roman" pitchFamily="18" charset="0"/>
              </a:rPr>
              <a:t>Independent Statistics &amp; Analysis</a:t>
            </a:r>
          </a:p>
        </p:txBody>
      </p:sp>
      <p:sp>
        <p:nvSpPr>
          <p:cNvPr id="2" name="Title 1"/>
          <p:cNvSpPr>
            <a:spLocks noGrp="1"/>
          </p:cNvSpPr>
          <p:nvPr>
            <p:ph type="title" hasCustomPrompt="1"/>
          </p:nvPr>
        </p:nvSpPr>
        <p:spPr>
          <a:xfrm>
            <a:off x="914400" y="387963"/>
            <a:ext cx="7772400" cy="1028700"/>
          </a:xfrm>
          <a:prstGeom prst="rect">
            <a:avLst/>
          </a:prstGeom>
        </p:spPr>
        <p:txBody>
          <a:bodyPr anchor="b" anchorCtr="0"/>
          <a:lstStyle>
            <a:lvl1pPr marL="0" marR="0" indent="0" algn="l" defTabSz="914400" rtl="0" eaLnBrk="1" fontAlgn="auto" latinLnBrk="0" hangingPunct="1">
              <a:lnSpc>
                <a:spcPct val="100000"/>
              </a:lnSpc>
              <a:spcBef>
                <a:spcPct val="0"/>
              </a:spcBef>
              <a:spcAft>
                <a:spcPts val="0"/>
              </a:spcAft>
              <a:buClrTx/>
              <a:buSzTx/>
              <a:buFontTx/>
              <a:buNone/>
              <a:tabLst/>
              <a:defRPr sz="2800">
                <a:solidFill>
                  <a:schemeClr val="accent1"/>
                </a:solidFill>
              </a:defRPr>
            </a:lvl1pPr>
          </a:lstStyle>
          <a:p>
            <a:r>
              <a:rPr lang="en-US" dirty="0" smtClean="0"/>
              <a:t>Title – Click to edit</a:t>
            </a:r>
            <a:endParaRPr lang="en-US" dirty="0"/>
          </a:p>
        </p:txBody>
      </p:sp>
      <p:sp>
        <p:nvSpPr>
          <p:cNvPr id="14" name="Text Placeholder 13"/>
          <p:cNvSpPr>
            <a:spLocks noGrp="1"/>
          </p:cNvSpPr>
          <p:nvPr>
            <p:ph type="body" sz="quarter" idx="10" hasCustomPrompt="1"/>
          </p:nvPr>
        </p:nvSpPr>
        <p:spPr>
          <a:xfrm>
            <a:off x="914400" y="2507085"/>
            <a:ext cx="7388352" cy="1062990"/>
          </a:xfrm>
          <a:prstGeom prst="rect">
            <a:avLst/>
          </a:prstGeom>
        </p:spPr>
        <p:txBody>
          <a:bodyPr/>
          <a:lstStyle>
            <a:lvl1pPr marL="347472" marR="0" indent="-514350" algn="l" defTabSz="914400" rtl="0" eaLnBrk="1" fontAlgn="base" latinLnBrk="0" hangingPunct="1">
              <a:lnSpc>
                <a:spcPct val="100000"/>
              </a:lnSpc>
              <a:spcBef>
                <a:spcPct val="20000"/>
              </a:spcBef>
              <a:spcAft>
                <a:spcPct val="0"/>
              </a:spcAft>
              <a:buClrTx/>
              <a:buSzTx/>
              <a:buFontTx/>
              <a:buNone/>
              <a:tabLst/>
              <a:defRPr sz="1600" i="1">
                <a:latin typeface="+mj-lt"/>
              </a:defRPr>
            </a:lvl1pPr>
          </a:lstStyle>
          <a:p>
            <a:pPr lvl="0"/>
            <a:r>
              <a:rPr lang="en-US" dirty="0" smtClean="0"/>
              <a:t>Audience</a:t>
            </a:r>
          </a:p>
          <a:p>
            <a:pPr lvl="0"/>
            <a:r>
              <a:rPr lang="en-US" dirty="0" smtClean="0"/>
              <a:t>Presenter, Title</a:t>
            </a:r>
          </a:p>
          <a:p>
            <a:pPr lvl="0"/>
            <a:r>
              <a:rPr lang="en-US" dirty="0" smtClean="0"/>
              <a:t>Month DD, YYYY  |  City, State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ong title only">
    <p:spTree>
      <p:nvGrpSpPr>
        <p:cNvPr id="1" name=""/>
        <p:cNvGrpSpPr/>
        <p:nvPr/>
      </p:nvGrpSpPr>
      <p:grpSpPr>
        <a:xfrm>
          <a:off x="0" y="0"/>
          <a:ext cx="0" cy="0"/>
          <a:chOff x="0" y="0"/>
          <a:chExt cx="0" cy="0"/>
        </a:xfrm>
      </p:grpSpPr>
      <p:cxnSp>
        <p:nvCxnSpPr>
          <p:cNvPr id="4"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pic>
        <p:nvPicPr>
          <p:cNvPr id="8"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10"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13" name="Title 1"/>
          <p:cNvSpPr>
            <a:spLocks noGrp="1"/>
          </p:cNvSpPr>
          <p:nvPr>
            <p:ph type="title" hasCustomPrompt="1"/>
          </p:nvPr>
        </p:nvSpPr>
        <p:spPr>
          <a:xfrm>
            <a:off x="685800" y="68579"/>
            <a:ext cx="8001000" cy="776247"/>
          </a:xfrm>
          <a:prstGeom prst="rect">
            <a:avLst/>
          </a:prstGeom>
        </p:spPr>
        <p:txBody>
          <a:bodyPr lIns="0" tIns="0" rIns="0" bIns="0" anchor="b" anchorCtr="0"/>
          <a:lstStyle>
            <a:lvl1pPr algn="l">
              <a:defRPr sz="2200">
                <a:solidFill>
                  <a:schemeClr val="accent1"/>
                </a:solidFill>
              </a:defRPr>
            </a:lvl1pPr>
          </a:lstStyle>
          <a:p>
            <a:r>
              <a:rPr lang="en-US" dirty="0" smtClean="0"/>
              <a:t>Click to edit Master title style. You can have up to two lines of </a:t>
            </a:r>
            <a:br>
              <a:rPr lang="en-US" dirty="0" smtClean="0"/>
            </a:br>
            <a:r>
              <a:rPr lang="en-US" dirty="0" smtClean="0"/>
              <a:t>text.</a:t>
            </a:r>
            <a:endParaRPr lang="en-US" dirty="0"/>
          </a:p>
        </p:txBody>
      </p:sp>
      <p:sp>
        <p:nvSpPr>
          <p:cNvPr id="9" name="Text Placeholder 15"/>
          <p:cNvSpPr>
            <a:spLocks noGrp="1"/>
          </p:cNvSpPr>
          <p:nvPr>
            <p:ph type="body" sz="quarter" idx="16"/>
          </p:nvPr>
        </p:nvSpPr>
        <p:spPr>
          <a:xfrm>
            <a:off x="685800" y="4457700"/>
            <a:ext cx="8001000" cy="205740"/>
          </a:xfrm>
          <a:prstGeom prst="rect">
            <a:avLst/>
          </a:prstGeom>
        </p:spPr>
        <p:txBody>
          <a:bodyPr lIns="0" rIns="0" bIns="0" anchor="b" anchorCtr="0"/>
          <a:lstStyle>
            <a:lvl1pPr marL="0" indent="0">
              <a:buFont typeface="Arial" panose="020B0604020202020204" pitchFamily="34" charset="0"/>
              <a:buNone/>
              <a:defRPr sz="1000" i="1"/>
            </a:lvl1pPr>
            <a:lvl2pPr>
              <a:buNone/>
              <a:defRPr sz="1200" i="1"/>
            </a:lvl2pPr>
            <a:lvl3pPr>
              <a:buNone/>
              <a:defRPr sz="1200" i="1"/>
            </a:lvl3pPr>
            <a:lvl4pPr>
              <a:buNone/>
              <a:defRPr sz="1200" i="1"/>
            </a:lvl4pPr>
            <a:lvl5pPr>
              <a:buNone/>
              <a:defRPr sz="1200" i="1"/>
            </a:lvl5pPr>
          </a:lstStyle>
          <a:p>
            <a:pPr lvl="0"/>
            <a:r>
              <a:rPr lang="en-US" smtClean="0"/>
              <a:t>Click to edit Master text styles</a:t>
            </a:r>
          </a:p>
        </p:txBody>
      </p:sp>
      <p:sp>
        <p:nvSpPr>
          <p:cNvPr id="14"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
        <p:nvSpPr>
          <p:cNvPr id="11" name="Footer Placeholder 2"/>
          <p:cNvSpPr>
            <a:spLocks noGrp="1"/>
          </p:cNvSpPr>
          <p:nvPr>
            <p:ph type="ftr" sz="quarter" idx="13"/>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ine or bar graph">
    <p:spTree>
      <p:nvGrpSpPr>
        <p:cNvPr id="1" name=""/>
        <p:cNvGrpSpPr/>
        <p:nvPr/>
      </p:nvGrpSpPr>
      <p:grpSpPr>
        <a:xfrm>
          <a:off x="0" y="0"/>
          <a:ext cx="0" cy="0"/>
          <a:chOff x="0" y="0"/>
          <a:chExt cx="0" cy="0"/>
        </a:xfrm>
      </p:grpSpPr>
      <p:cxnSp>
        <p:nvCxnSpPr>
          <p:cNvPr id="8"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sp>
        <p:nvSpPr>
          <p:cNvPr id="9" name="Chart Placeholder 8"/>
          <p:cNvSpPr>
            <a:spLocks noGrp="1"/>
          </p:cNvSpPr>
          <p:nvPr>
            <p:ph type="chart" sz="quarter" idx="12"/>
          </p:nvPr>
        </p:nvSpPr>
        <p:spPr>
          <a:xfrm>
            <a:off x="685800" y="1311965"/>
            <a:ext cx="8001000" cy="3077154"/>
          </a:xfrm>
          <a:prstGeom prst="rect">
            <a:avLst/>
          </a:prstGeom>
        </p:spPr>
        <p:txBody>
          <a:bodyPr lIns="0" tIns="0" rIns="0" bIns="0"/>
          <a:lstStyle>
            <a:lvl1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lvl="0"/>
            <a:r>
              <a:rPr lang="en-US" noProof="0" smtClean="0"/>
              <a:t>Click icon to add chart</a:t>
            </a:r>
            <a:endParaRPr lang="en-US" noProof="0" dirty="0" smtClean="0"/>
          </a:p>
        </p:txBody>
      </p:sp>
      <p:sp>
        <p:nvSpPr>
          <p:cNvPr id="12" name="Text Placeholder 11"/>
          <p:cNvSpPr>
            <a:spLocks noGrp="1"/>
          </p:cNvSpPr>
          <p:nvPr>
            <p:ph type="body" sz="quarter" idx="13"/>
          </p:nvPr>
        </p:nvSpPr>
        <p:spPr>
          <a:xfrm>
            <a:off x="685800" y="840140"/>
            <a:ext cx="4005072" cy="411480"/>
          </a:xfrm>
          <a:prstGeom prst="rect">
            <a:avLst/>
          </a:prstGeom>
        </p:spPr>
        <p:txBody>
          <a:bodyPr lIns="0" tIns="0" bIns="0" anchor="b" anchorCtr="0"/>
          <a:lstStyle>
            <a:lvl1pPr marL="342900" marR="0" indent="-342900" algn="l" defTabSz="914400" rtl="0" eaLnBrk="1" fontAlgn="base" latinLnBrk="0" hangingPunct="1">
              <a:lnSpc>
                <a:spcPct val="100000"/>
              </a:lnSpc>
              <a:spcBef>
                <a:spcPct val="20000"/>
              </a:spcBef>
              <a:spcAft>
                <a:spcPct val="0"/>
              </a:spcAft>
              <a:buClrTx/>
              <a:buSzTx/>
              <a:buFontTx/>
              <a:buNone/>
              <a:tabLst/>
              <a:defRPr sz="1200"/>
            </a:lvl1pPr>
            <a:lvl2pPr>
              <a:defRPr sz="1200"/>
            </a:lvl2pPr>
            <a:lvl3pPr>
              <a:defRPr sz="1400"/>
            </a:lvl3pPr>
            <a:lvl4pPr>
              <a:defRPr sz="1400"/>
            </a:lvl4pPr>
            <a:lvl5pPr>
              <a:defRPr sz="1400"/>
            </a:lvl5pPr>
          </a:lstStyle>
          <a:p>
            <a:pPr lvl="0"/>
            <a:r>
              <a:rPr lang="en-US" smtClean="0"/>
              <a:t>Click to edit Master text styles</a:t>
            </a:r>
          </a:p>
          <a:p>
            <a:pPr lvl="1"/>
            <a:r>
              <a:rPr lang="en-US" smtClean="0"/>
              <a:t>Second level</a:t>
            </a:r>
          </a:p>
        </p:txBody>
      </p:sp>
      <p:sp>
        <p:nvSpPr>
          <p:cNvPr id="14" name="Text Placeholder 13"/>
          <p:cNvSpPr>
            <a:spLocks noGrp="1"/>
          </p:cNvSpPr>
          <p:nvPr>
            <p:ph type="body" sz="quarter" idx="14"/>
          </p:nvPr>
        </p:nvSpPr>
        <p:spPr>
          <a:xfrm>
            <a:off x="4800600" y="840140"/>
            <a:ext cx="3895344" cy="411480"/>
          </a:xfrm>
          <a:prstGeom prst="rect">
            <a:avLst/>
          </a:prstGeom>
        </p:spPr>
        <p:txBody>
          <a:bodyPr tIns="0" rIns="0" bIns="0" anchor="b" anchorCtr="0"/>
          <a:lstStyle>
            <a:lvl1pPr marL="342900" marR="0" indent="-342900" algn="r" defTabSz="914400" rtl="0" eaLnBrk="1" fontAlgn="base" latinLnBrk="0" hangingPunct="1">
              <a:lnSpc>
                <a:spcPct val="100000"/>
              </a:lnSpc>
              <a:spcBef>
                <a:spcPct val="20000"/>
              </a:spcBef>
              <a:spcAft>
                <a:spcPct val="0"/>
              </a:spcAft>
              <a:buClrTx/>
              <a:buSzTx/>
              <a:buFontTx/>
              <a:buNone/>
              <a:tabLst/>
              <a:defRPr sz="1200"/>
            </a:lvl1pPr>
            <a:lvl2pPr>
              <a:defRPr sz="1200"/>
            </a:lvl2pPr>
            <a:lvl3pPr>
              <a:defRPr sz="1400"/>
            </a:lvl3pPr>
            <a:lvl4pPr>
              <a:defRPr sz="1400"/>
            </a:lvl4pPr>
            <a:lvl5pPr>
              <a:defRPr sz="1400"/>
            </a:lvl5pPr>
          </a:lstStyle>
          <a:p>
            <a:pPr lvl="0"/>
            <a:r>
              <a:rPr lang="en-US" smtClean="0"/>
              <a:t>Click to edit Master text styles</a:t>
            </a:r>
          </a:p>
          <a:p>
            <a:pPr lvl="1"/>
            <a:r>
              <a:rPr lang="en-US" smtClean="0"/>
              <a:t>Second level</a:t>
            </a:r>
          </a:p>
        </p:txBody>
      </p:sp>
      <p:pic>
        <p:nvPicPr>
          <p:cNvPr id="15"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18"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21" name="Title 1"/>
          <p:cNvSpPr>
            <a:spLocks noGrp="1"/>
          </p:cNvSpPr>
          <p:nvPr>
            <p:ph type="title" hasCustomPrompt="1"/>
          </p:nvPr>
        </p:nvSpPr>
        <p:spPr>
          <a:xfrm>
            <a:off x="685800" y="68579"/>
            <a:ext cx="8001000" cy="766308"/>
          </a:xfrm>
          <a:prstGeom prst="rect">
            <a:avLst/>
          </a:prstGeom>
        </p:spPr>
        <p:txBody>
          <a:bodyPr lIns="0" tIns="0" rIns="0" bIns="0" anchor="b" anchorCtr="0"/>
          <a:lstStyle>
            <a:lvl1pPr algn="l">
              <a:defRPr sz="2200">
                <a:solidFill>
                  <a:schemeClr val="accent1"/>
                </a:solidFill>
              </a:defRPr>
            </a:lvl1pPr>
          </a:lstStyle>
          <a:p>
            <a:r>
              <a:rPr lang="en-US" dirty="0" smtClean="0"/>
              <a:t>Click to edit Master title style</a:t>
            </a:r>
            <a:br>
              <a:rPr lang="en-US" dirty="0" smtClean="0"/>
            </a:br>
            <a:r>
              <a:rPr lang="en-US" dirty="0" smtClean="0"/>
              <a:t>This can span two lines</a:t>
            </a:r>
            <a:endParaRPr lang="en-US" dirty="0"/>
          </a:p>
        </p:txBody>
      </p:sp>
      <p:sp>
        <p:nvSpPr>
          <p:cNvPr id="13" name="Text Placeholder 15"/>
          <p:cNvSpPr>
            <a:spLocks noGrp="1"/>
          </p:cNvSpPr>
          <p:nvPr>
            <p:ph type="body" sz="quarter" idx="18"/>
          </p:nvPr>
        </p:nvSpPr>
        <p:spPr>
          <a:xfrm>
            <a:off x="685800" y="4457700"/>
            <a:ext cx="8001000" cy="205740"/>
          </a:xfrm>
          <a:prstGeom prst="rect">
            <a:avLst/>
          </a:prstGeom>
        </p:spPr>
        <p:txBody>
          <a:bodyPr lIns="0" rIns="0" bIns="0" anchor="b" anchorCtr="0"/>
          <a:lstStyle>
            <a:lvl1pPr marL="0" indent="0">
              <a:buFont typeface="Arial" panose="020B0604020202020204" pitchFamily="34" charset="0"/>
              <a:buNone/>
              <a:defRPr sz="1000" i="1"/>
            </a:lvl1pPr>
            <a:lvl2pPr>
              <a:buNone/>
              <a:defRPr sz="1200" i="1"/>
            </a:lvl2pPr>
            <a:lvl3pPr>
              <a:buNone/>
              <a:defRPr sz="1200" i="1"/>
            </a:lvl3pPr>
            <a:lvl4pPr>
              <a:buNone/>
              <a:defRPr sz="1200" i="1"/>
            </a:lvl4pPr>
            <a:lvl5pPr>
              <a:buNone/>
              <a:defRPr sz="1200" i="1"/>
            </a:lvl5pPr>
          </a:lstStyle>
          <a:p>
            <a:pPr lvl="0"/>
            <a:r>
              <a:rPr lang="en-US" smtClean="0"/>
              <a:t>Click to edit Master text styles</a:t>
            </a:r>
          </a:p>
        </p:txBody>
      </p:sp>
      <p:sp>
        <p:nvSpPr>
          <p:cNvPr id="16"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
        <p:nvSpPr>
          <p:cNvPr id="17" name="Footer Placeholder 2"/>
          <p:cNvSpPr>
            <a:spLocks noGrp="1"/>
          </p:cNvSpPr>
          <p:nvPr>
            <p:ph type="ftr" sz="quarter" idx="19"/>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cxnSp>
        <p:nvCxnSpPr>
          <p:cNvPr id="7"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sp>
        <p:nvSpPr>
          <p:cNvPr id="9" name="Chart Placeholder 8"/>
          <p:cNvSpPr>
            <a:spLocks noGrp="1"/>
          </p:cNvSpPr>
          <p:nvPr>
            <p:ph type="chart" sz="quarter" idx="12"/>
          </p:nvPr>
        </p:nvSpPr>
        <p:spPr>
          <a:xfrm>
            <a:off x="685800" y="1262271"/>
            <a:ext cx="8001000" cy="3126850"/>
          </a:xfrm>
          <a:prstGeom prst="rect">
            <a:avLst/>
          </a:prstGeom>
        </p:spPr>
        <p:txBody>
          <a:bodyPr/>
          <a:lstStyle>
            <a:lvl1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lvl="0"/>
            <a:r>
              <a:rPr lang="en-US" noProof="0" smtClean="0"/>
              <a:t>Click icon to add chart</a:t>
            </a:r>
            <a:endParaRPr lang="en-US" noProof="0" dirty="0" smtClean="0"/>
          </a:p>
        </p:txBody>
      </p:sp>
      <p:pic>
        <p:nvPicPr>
          <p:cNvPr id="12"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16"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19" name="Title 1"/>
          <p:cNvSpPr>
            <a:spLocks noGrp="1"/>
          </p:cNvSpPr>
          <p:nvPr>
            <p:ph type="title"/>
          </p:nvPr>
        </p:nvSpPr>
        <p:spPr>
          <a:xfrm>
            <a:off x="685800" y="68579"/>
            <a:ext cx="8001000" cy="776247"/>
          </a:xfrm>
          <a:prstGeom prst="rect">
            <a:avLst/>
          </a:prstGeom>
        </p:spPr>
        <p:txBody>
          <a:bodyPr lIns="0" tIns="0" rIns="0" bIns="0" anchor="b" anchorCtr="0"/>
          <a:lstStyle>
            <a:lvl1pPr algn="l">
              <a:defRPr sz="2400">
                <a:solidFill>
                  <a:schemeClr val="accent1"/>
                </a:solidFill>
              </a:defRPr>
            </a:lvl1pPr>
          </a:lstStyle>
          <a:p>
            <a:r>
              <a:rPr lang="en-US" smtClean="0"/>
              <a:t>Click to edit Master title style</a:t>
            </a:r>
            <a:endParaRPr lang="en-US" dirty="0"/>
          </a:p>
        </p:txBody>
      </p:sp>
      <p:sp>
        <p:nvSpPr>
          <p:cNvPr id="11" name="Text Placeholder 15"/>
          <p:cNvSpPr>
            <a:spLocks noGrp="1"/>
          </p:cNvSpPr>
          <p:nvPr>
            <p:ph type="body" sz="quarter" idx="16"/>
          </p:nvPr>
        </p:nvSpPr>
        <p:spPr>
          <a:xfrm>
            <a:off x="685800" y="4457700"/>
            <a:ext cx="8001000" cy="205740"/>
          </a:xfrm>
          <a:prstGeom prst="rect">
            <a:avLst/>
          </a:prstGeom>
        </p:spPr>
        <p:txBody>
          <a:bodyPr lIns="0" rIns="0" bIns="0" anchor="b" anchorCtr="0"/>
          <a:lstStyle>
            <a:lvl1pPr marL="0" indent="0">
              <a:buFont typeface="Arial" panose="020B0604020202020204" pitchFamily="34" charset="0"/>
              <a:buNone/>
              <a:defRPr sz="1000" i="1"/>
            </a:lvl1pPr>
            <a:lvl2pPr>
              <a:buNone/>
              <a:defRPr sz="1200" i="1"/>
            </a:lvl2pPr>
            <a:lvl3pPr>
              <a:buNone/>
              <a:defRPr sz="1200" i="1"/>
            </a:lvl3pPr>
            <a:lvl4pPr>
              <a:buNone/>
              <a:defRPr sz="1200" i="1"/>
            </a:lvl4pPr>
            <a:lvl5pPr>
              <a:buNone/>
              <a:defRPr sz="1200" i="1"/>
            </a:lvl5pPr>
          </a:lstStyle>
          <a:p>
            <a:pPr lvl="0"/>
            <a:r>
              <a:rPr lang="en-US" smtClean="0"/>
              <a:t>Click to edit Master text styles</a:t>
            </a:r>
          </a:p>
        </p:txBody>
      </p:sp>
      <p:sp>
        <p:nvSpPr>
          <p:cNvPr id="15" name="Text Placeholder 11"/>
          <p:cNvSpPr>
            <a:spLocks noGrp="1"/>
          </p:cNvSpPr>
          <p:nvPr>
            <p:ph type="body" sz="quarter" idx="17"/>
          </p:nvPr>
        </p:nvSpPr>
        <p:spPr>
          <a:xfrm>
            <a:off x="685800" y="840140"/>
            <a:ext cx="4005072" cy="411480"/>
          </a:xfrm>
          <a:prstGeom prst="rect">
            <a:avLst/>
          </a:prstGeom>
        </p:spPr>
        <p:txBody>
          <a:bodyPr lIns="0" tIns="0" bIns="0" anchor="b" anchorCtr="0"/>
          <a:lstStyle>
            <a:lvl1pPr marL="342900" marR="0" indent="-342900" algn="l" defTabSz="914400" rtl="0" eaLnBrk="1" fontAlgn="base" latinLnBrk="0" hangingPunct="1">
              <a:lnSpc>
                <a:spcPct val="100000"/>
              </a:lnSpc>
              <a:spcBef>
                <a:spcPct val="20000"/>
              </a:spcBef>
              <a:spcAft>
                <a:spcPct val="0"/>
              </a:spcAft>
              <a:buClrTx/>
              <a:buSzTx/>
              <a:buFontTx/>
              <a:buNone/>
              <a:tabLst/>
              <a:defRPr sz="1200"/>
            </a:lvl1pPr>
            <a:lvl2pPr>
              <a:defRPr sz="1200"/>
            </a:lvl2pPr>
            <a:lvl3pPr>
              <a:defRPr sz="1400"/>
            </a:lvl3pPr>
            <a:lvl4pPr>
              <a:defRPr sz="1400"/>
            </a:lvl4pPr>
            <a:lvl5pPr>
              <a:defRPr sz="1400"/>
            </a:lvl5pPr>
          </a:lstStyle>
          <a:p>
            <a:pPr lvl="0"/>
            <a:r>
              <a:rPr lang="en-US" smtClean="0"/>
              <a:t>Click to edit Master text styles</a:t>
            </a:r>
          </a:p>
          <a:p>
            <a:pPr lvl="1"/>
            <a:r>
              <a:rPr lang="en-US" smtClean="0"/>
              <a:t>Second level</a:t>
            </a:r>
          </a:p>
        </p:txBody>
      </p:sp>
      <p:sp>
        <p:nvSpPr>
          <p:cNvPr id="14"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
        <p:nvSpPr>
          <p:cNvPr id="13" name="Footer Placeholder 2"/>
          <p:cNvSpPr>
            <a:spLocks noGrp="1"/>
          </p:cNvSpPr>
          <p:nvPr>
            <p:ph type="ftr" sz="quarter" idx="13"/>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p:spTree>
      <p:nvGrpSpPr>
        <p:cNvPr id="1" name=""/>
        <p:cNvGrpSpPr/>
        <p:nvPr/>
      </p:nvGrpSpPr>
      <p:grpSpPr>
        <a:xfrm>
          <a:off x="0" y="0"/>
          <a:ext cx="0" cy="0"/>
          <a:chOff x="0" y="0"/>
          <a:chExt cx="0" cy="0"/>
        </a:xfrm>
      </p:grpSpPr>
      <p:cxnSp>
        <p:nvCxnSpPr>
          <p:cNvPr id="6"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sp>
        <p:nvSpPr>
          <p:cNvPr id="13" name="Picture Placeholder 12"/>
          <p:cNvSpPr>
            <a:spLocks noGrp="1"/>
          </p:cNvSpPr>
          <p:nvPr>
            <p:ph type="pic" sz="quarter" idx="16"/>
          </p:nvPr>
        </p:nvSpPr>
        <p:spPr>
          <a:xfrm>
            <a:off x="685800" y="834888"/>
            <a:ext cx="8001000" cy="3554232"/>
          </a:xfrm>
          <a:prstGeom prst="rect">
            <a:avLst/>
          </a:prstGeom>
        </p:spPr>
        <p:txBody>
          <a:bodyPr/>
          <a:lstStyle>
            <a:lvl1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defRPr sz="1200"/>
            </a:lvl1pPr>
          </a:lstStyle>
          <a:p>
            <a:pPr lvl="0"/>
            <a:r>
              <a:rPr lang="en-US" noProof="0" smtClean="0"/>
              <a:t>Click icon to add picture</a:t>
            </a:r>
            <a:endParaRPr lang="en-US" noProof="0" dirty="0" smtClean="0"/>
          </a:p>
        </p:txBody>
      </p:sp>
      <p:pic>
        <p:nvPicPr>
          <p:cNvPr id="14"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15"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18" name="Title 1"/>
          <p:cNvSpPr>
            <a:spLocks noGrp="1"/>
          </p:cNvSpPr>
          <p:nvPr>
            <p:ph type="title" hasCustomPrompt="1"/>
          </p:nvPr>
        </p:nvSpPr>
        <p:spPr>
          <a:xfrm>
            <a:off x="685800" y="68579"/>
            <a:ext cx="8001000" cy="766308"/>
          </a:xfrm>
          <a:prstGeom prst="rect">
            <a:avLst/>
          </a:prstGeom>
        </p:spPr>
        <p:txBody>
          <a:bodyPr lIns="0" tIns="0" rIns="0" bIns="0" anchor="b" anchorCtr="0"/>
          <a:lstStyle>
            <a:lvl1pPr algn="l">
              <a:defRPr sz="2400">
                <a:solidFill>
                  <a:schemeClr val="accent1"/>
                </a:solidFill>
              </a:defRPr>
            </a:lvl1pPr>
          </a:lstStyle>
          <a:p>
            <a:r>
              <a:rPr lang="en-US" dirty="0" smtClean="0"/>
              <a:t>Click to edit Master title style</a:t>
            </a:r>
            <a:br>
              <a:rPr lang="en-US" dirty="0" smtClean="0"/>
            </a:br>
            <a:r>
              <a:rPr lang="en-US" dirty="0" smtClean="0"/>
              <a:t>This can span two lines</a:t>
            </a:r>
            <a:endParaRPr lang="en-US" dirty="0"/>
          </a:p>
        </p:txBody>
      </p:sp>
      <p:sp>
        <p:nvSpPr>
          <p:cNvPr id="10" name="Text Placeholder 15"/>
          <p:cNvSpPr>
            <a:spLocks noGrp="1"/>
          </p:cNvSpPr>
          <p:nvPr>
            <p:ph type="body" sz="quarter" idx="17"/>
          </p:nvPr>
        </p:nvSpPr>
        <p:spPr>
          <a:xfrm>
            <a:off x="685800" y="4457700"/>
            <a:ext cx="8001000" cy="205740"/>
          </a:xfrm>
          <a:prstGeom prst="rect">
            <a:avLst/>
          </a:prstGeom>
        </p:spPr>
        <p:txBody>
          <a:bodyPr lIns="0" rIns="0" bIns="0" anchor="b" anchorCtr="0"/>
          <a:lstStyle>
            <a:lvl1pPr marL="0" indent="0">
              <a:buFont typeface="Arial" panose="020B0604020202020204" pitchFamily="34" charset="0"/>
              <a:buNone/>
              <a:defRPr sz="1000" i="1"/>
            </a:lvl1pPr>
            <a:lvl2pPr>
              <a:buNone/>
              <a:defRPr sz="1200" i="1"/>
            </a:lvl2pPr>
            <a:lvl3pPr>
              <a:buNone/>
              <a:defRPr sz="1200" i="1"/>
            </a:lvl3pPr>
            <a:lvl4pPr>
              <a:buNone/>
              <a:defRPr sz="1200" i="1"/>
            </a:lvl4pPr>
            <a:lvl5pPr>
              <a:buNone/>
              <a:defRPr sz="1200" i="1"/>
            </a:lvl5pPr>
          </a:lstStyle>
          <a:p>
            <a:pPr lvl="0"/>
            <a:r>
              <a:rPr lang="en-US" smtClean="0"/>
              <a:t>Click to edit Master text styles</a:t>
            </a:r>
          </a:p>
        </p:txBody>
      </p:sp>
      <p:sp>
        <p:nvSpPr>
          <p:cNvPr id="11"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
        <p:nvSpPr>
          <p:cNvPr id="12" name="Footer Placeholder 2"/>
          <p:cNvSpPr>
            <a:spLocks noGrp="1"/>
          </p:cNvSpPr>
          <p:nvPr>
            <p:ph type="ftr" sz="quarter" idx="13"/>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3"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pic>
        <p:nvPicPr>
          <p:cNvPr id="7"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8"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11"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
        <p:nvSpPr>
          <p:cNvPr id="9" name="Footer Placeholder 2"/>
          <p:cNvSpPr>
            <a:spLocks noGrp="1"/>
          </p:cNvSpPr>
          <p:nvPr>
            <p:ph type="ftr" sz="quarter" idx="13"/>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full-screen image/chart">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redits">
    <p:spTree>
      <p:nvGrpSpPr>
        <p:cNvPr id="1" name=""/>
        <p:cNvGrpSpPr/>
        <p:nvPr/>
      </p:nvGrpSpPr>
      <p:grpSpPr>
        <a:xfrm>
          <a:off x="0" y="0"/>
          <a:ext cx="0" cy="0"/>
          <a:chOff x="0" y="0"/>
          <a:chExt cx="0" cy="0"/>
        </a:xfrm>
      </p:grpSpPr>
      <p:cxnSp>
        <p:nvCxnSpPr>
          <p:cNvPr id="5"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sp>
        <p:nvSpPr>
          <p:cNvPr id="2" name="Title 1"/>
          <p:cNvSpPr>
            <a:spLocks noGrp="1"/>
          </p:cNvSpPr>
          <p:nvPr>
            <p:ph type="title"/>
          </p:nvPr>
        </p:nvSpPr>
        <p:spPr>
          <a:xfrm>
            <a:off x="685800" y="68579"/>
            <a:ext cx="8001000" cy="766307"/>
          </a:xfrm>
          <a:prstGeom prst="rect">
            <a:avLst/>
          </a:prstGeom>
        </p:spPr>
        <p:txBody>
          <a:bodyPr lIns="0" tIns="0" rIns="0" bIns="0" anchor="b" anchorCtr="0"/>
          <a:lstStyle>
            <a:lvl1pPr algn="l">
              <a:defRPr sz="2400" baseline="0">
                <a:solidFill>
                  <a:schemeClr val="accent1"/>
                </a:solidFill>
              </a:defRPr>
            </a:lvl1pPr>
          </a:lstStyle>
          <a:p>
            <a:r>
              <a:rPr lang="en-US" smtClean="0"/>
              <a:t>Click to edit Master title style</a:t>
            </a:r>
            <a:endParaRPr lang="en-US" dirty="0"/>
          </a:p>
        </p:txBody>
      </p:sp>
      <p:sp>
        <p:nvSpPr>
          <p:cNvPr id="9" name="Text Placeholder 8"/>
          <p:cNvSpPr>
            <a:spLocks noGrp="1"/>
          </p:cNvSpPr>
          <p:nvPr>
            <p:ph type="body" sz="quarter" idx="12"/>
          </p:nvPr>
        </p:nvSpPr>
        <p:spPr>
          <a:xfrm>
            <a:off x="685800" y="834887"/>
            <a:ext cx="8001000" cy="3417072"/>
          </a:xfrm>
          <a:prstGeom prst="rect">
            <a:avLst/>
          </a:prstGeom>
        </p:spPr>
        <p:txBody>
          <a:bodyPr lIns="0" tIns="0" rIns="0" bIns="0"/>
          <a:lstStyle>
            <a:lvl1pPr marL="0" indent="0">
              <a:lnSpc>
                <a:spcPts val="1500"/>
              </a:lnSpc>
              <a:spcBef>
                <a:spcPts val="0"/>
              </a:spcBef>
              <a:spcAft>
                <a:spcPts val="0"/>
              </a:spcAft>
              <a:buNone/>
              <a:defRPr sz="1400" i="1">
                <a:latin typeface="+mj-lt"/>
              </a:defRPr>
            </a:lvl1pPr>
            <a:lvl2pPr marL="457200" indent="0">
              <a:spcAft>
                <a:spcPts val="400"/>
              </a:spcAft>
              <a:buNone/>
              <a:defRPr sz="1600"/>
            </a:lvl2pPr>
            <a:lvl3pPr marL="914400" indent="0">
              <a:spcAft>
                <a:spcPts val="400"/>
              </a:spcAft>
              <a:buNone/>
              <a:defRPr sz="1600"/>
            </a:lvl3pPr>
            <a:lvl4pPr marL="1371600" indent="0">
              <a:spcAft>
                <a:spcPts val="400"/>
              </a:spcAft>
              <a:buNone/>
              <a:defRPr sz="1600"/>
            </a:lvl4pPr>
            <a:lvl5pPr marL="1828800" indent="0">
              <a:spcAft>
                <a:spcPts val="400"/>
              </a:spcAft>
              <a:buFont typeface="Arial" pitchFamily="34" charset="0"/>
              <a:buNone/>
              <a:defRPr sz="1600"/>
            </a:lvl5pPr>
          </a:lstStyle>
          <a:p>
            <a:pPr lvl="0"/>
            <a:r>
              <a:rPr lang="en-US" smtClean="0"/>
              <a:t>Click to edit Master text styles</a:t>
            </a:r>
          </a:p>
        </p:txBody>
      </p:sp>
      <p:pic>
        <p:nvPicPr>
          <p:cNvPr id="10"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11"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14"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
        <p:nvSpPr>
          <p:cNvPr id="12" name="Footer Placeholder 2"/>
          <p:cNvSpPr>
            <a:spLocks noGrp="1"/>
          </p:cNvSpPr>
          <p:nvPr>
            <p:ph type="ftr" sz="quarter" idx="13"/>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Tree>
    <p:extLst>
      <p:ext uri="{BB962C8B-B14F-4D97-AF65-F5344CB8AC3E}">
        <p14:creationId xmlns:p14="http://schemas.microsoft.com/office/powerpoint/2010/main" val="39225887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1_*long title and text">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9" name="Text Placeholder 8"/>
          <p:cNvSpPr>
            <a:spLocks noGrp="1"/>
          </p:cNvSpPr>
          <p:nvPr>
            <p:ph type="body" sz="quarter" idx="12"/>
          </p:nvPr>
        </p:nvSpPr>
        <p:spPr>
          <a:xfrm>
            <a:off x="640080" y="987552"/>
            <a:ext cx="8046720" cy="3442716"/>
          </a:xfrm>
          <a:prstGeom prst="rect">
            <a:avLst/>
          </a:prstGeom>
        </p:spPr>
        <p:txBody>
          <a:bodyPr/>
          <a:lstStyle>
            <a:lvl1pPr marL="178308" indent="-178308">
              <a:spcBef>
                <a:spcPts val="1200"/>
              </a:spcBef>
              <a:spcAft>
                <a:spcPts val="450"/>
              </a:spcAft>
              <a:defRPr sz="1650"/>
            </a:lvl1pPr>
            <a:lvl2pPr marL="521208" indent="-178308">
              <a:spcAft>
                <a:spcPts val="300"/>
              </a:spcAft>
              <a:defRPr sz="1200"/>
            </a:lvl2pPr>
            <a:lvl3pPr marL="816102" indent="-130302">
              <a:spcAft>
                <a:spcPts val="300"/>
              </a:spcAft>
              <a:defRPr sz="1200"/>
            </a:lvl3pPr>
            <a:lvl4pPr marL="1207008" indent="-178308">
              <a:spcAft>
                <a:spcPts val="300"/>
              </a:spcAft>
              <a:defRPr sz="1200"/>
            </a:lvl4pPr>
            <a:lvl5pPr marL="1501902" indent="-130302">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137683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2_*long title and text">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9" name="Text Placeholder 8"/>
          <p:cNvSpPr>
            <a:spLocks noGrp="1"/>
          </p:cNvSpPr>
          <p:nvPr>
            <p:ph type="body" sz="quarter" idx="12"/>
          </p:nvPr>
        </p:nvSpPr>
        <p:spPr>
          <a:xfrm>
            <a:off x="640080" y="987552"/>
            <a:ext cx="8046720" cy="3442716"/>
          </a:xfrm>
          <a:prstGeom prst="rect">
            <a:avLst/>
          </a:prstGeom>
        </p:spPr>
        <p:txBody>
          <a:bodyPr/>
          <a:lstStyle>
            <a:lvl1pPr marL="178308" indent="-178308">
              <a:spcBef>
                <a:spcPts val="1200"/>
              </a:spcBef>
              <a:spcAft>
                <a:spcPts val="450"/>
              </a:spcAft>
              <a:defRPr sz="1650"/>
            </a:lvl1pPr>
            <a:lvl2pPr marL="521208" indent="-178308">
              <a:spcAft>
                <a:spcPts val="300"/>
              </a:spcAft>
              <a:defRPr sz="1200"/>
            </a:lvl2pPr>
            <a:lvl3pPr marL="816102" indent="-130302">
              <a:spcAft>
                <a:spcPts val="300"/>
              </a:spcAft>
              <a:defRPr sz="1200"/>
            </a:lvl3pPr>
            <a:lvl4pPr marL="1207008" indent="-178308">
              <a:spcAft>
                <a:spcPts val="300"/>
              </a:spcAft>
              <a:defRPr sz="1200"/>
            </a:lvl4pPr>
            <a:lvl5pPr marL="1501902" indent="-130302">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71646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3_*long title and text">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9" name="Text Placeholder 8"/>
          <p:cNvSpPr>
            <a:spLocks noGrp="1"/>
          </p:cNvSpPr>
          <p:nvPr>
            <p:ph type="body" sz="quarter" idx="12"/>
          </p:nvPr>
        </p:nvSpPr>
        <p:spPr>
          <a:xfrm>
            <a:off x="640080" y="987552"/>
            <a:ext cx="8046720" cy="3442716"/>
          </a:xfrm>
          <a:prstGeom prst="rect">
            <a:avLst/>
          </a:prstGeom>
        </p:spPr>
        <p:txBody>
          <a:bodyPr/>
          <a:lstStyle>
            <a:lvl1pPr marL="178308" indent="-178308">
              <a:spcBef>
                <a:spcPts val="1200"/>
              </a:spcBef>
              <a:spcAft>
                <a:spcPts val="450"/>
              </a:spcAft>
              <a:defRPr sz="1650"/>
            </a:lvl1pPr>
            <a:lvl2pPr marL="521208" indent="-178308">
              <a:spcAft>
                <a:spcPts val="300"/>
              </a:spcAft>
              <a:defRPr sz="1200"/>
            </a:lvl2pPr>
            <a:lvl3pPr marL="816102" indent="-130302">
              <a:spcAft>
                <a:spcPts val="300"/>
              </a:spcAft>
              <a:defRPr sz="1200"/>
            </a:lvl3pPr>
            <a:lvl4pPr marL="1207008" indent="-178308">
              <a:spcAft>
                <a:spcPts val="300"/>
              </a:spcAft>
              <a:defRPr sz="1200"/>
            </a:lvl4pPr>
            <a:lvl5pPr marL="1501902" indent="-130302">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03263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lternate presentation title slide (with subtitle)">
    <p:spTree>
      <p:nvGrpSpPr>
        <p:cNvPr id="1" name=""/>
        <p:cNvGrpSpPr/>
        <p:nvPr/>
      </p:nvGrpSpPr>
      <p:grpSpPr>
        <a:xfrm>
          <a:off x="0" y="0"/>
          <a:ext cx="0" cy="0"/>
          <a:chOff x="0" y="0"/>
          <a:chExt cx="0" cy="0"/>
        </a:xfrm>
      </p:grpSpPr>
      <p:cxnSp>
        <p:nvCxnSpPr>
          <p:cNvPr id="7" name="Straight Connector 10"/>
          <p:cNvCxnSpPr>
            <a:cxnSpLocks noChangeShapeType="1"/>
          </p:cNvCxnSpPr>
          <p:nvPr/>
        </p:nvCxnSpPr>
        <p:spPr bwMode="auto">
          <a:xfrm rot="10800000" flipH="1">
            <a:off x="608013" y="2384546"/>
            <a:ext cx="8050212" cy="0"/>
          </a:xfrm>
          <a:prstGeom prst="line">
            <a:avLst/>
          </a:prstGeom>
          <a:noFill/>
          <a:ln w="28575" algn="ctr">
            <a:solidFill>
              <a:schemeClr val="accent1"/>
            </a:solidFill>
            <a:round/>
            <a:headEnd/>
            <a:tailEnd/>
          </a:ln>
        </p:spPr>
      </p:cxnSp>
      <p:sp>
        <p:nvSpPr>
          <p:cNvPr id="10" name="TextBox 12"/>
          <p:cNvSpPr txBox="1">
            <a:spLocks noChangeArrowheads="1"/>
          </p:cNvSpPr>
          <p:nvPr/>
        </p:nvSpPr>
        <p:spPr bwMode="auto">
          <a:xfrm>
            <a:off x="776288" y="4789379"/>
            <a:ext cx="4030662" cy="323165"/>
          </a:xfrm>
          <a:prstGeom prst="rect">
            <a:avLst/>
          </a:prstGeom>
          <a:noFill/>
          <a:ln>
            <a:noFill/>
          </a:ln>
          <a:extLst/>
        </p:spPr>
        <p:txBody>
          <a:bodyPr lIns="0" tIns="0" rIns="0" anchor="b">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r>
              <a:rPr lang="en-US" altLang="en-US" dirty="0" smtClean="0">
                <a:solidFill>
                  <a:schemeClr val="bg1"/>
                </a:solidFill>
                <a:latin typeface="Times New Roman" pitchFamily="18" charset="0"/>
                <a:cs typeface="Times New Roman" pitchFamily="18" charset="0"/>
              </a:rPr>
              <a:t>U.S. Energy Information Administration</a:t>
            </a:r>
          </a:p>
        </p:txBody>
      </p:sp>
      <p:cxnSp>
        <p:nvCxnSpPr>
          <p:cNvPr id="11" name="Straight Connector 12"/>
          <p:cNvCxnSpPr>
            <a:cxnSpLocks noChangeShapeType="1"/>
          </p:cNvCxnSpPr>
          <p:nvPr/>
        </p:nvCxnSpPr>
        <p:spPr bwMode="auto">
          <a:xfrm rot="5400000">
            <a:off x="573882" y="4962525"/>
            <a:ext cx="214313" cy="0"/>
          </a:xfrm>
          <a:prstGeom prst="line">
            <a:avLst/>
          </a:prstGeom>
          <a:noFill/>
          <a:ln w="9525">
            <a:solidFill>
              <a:schemeClr val="bg1">
                <a:alpha val="39999"/>
              </a:schemeClr>
            </a:solidFill>
            <a:round/>
            <a:headEnd/>
            <a:tailEnd/>
          </a:ln>
        </p:spPr>
      </p:cxnSp>
      <p:sp>
        <p:nvSpPr>
          <p:cNvPr id="2" name="Title 1"/>
          <p:cNvSpPr>
            <a:spLocks noGrp="1"/>
          </p:cNvSpPr>
          <p:nvPr>
            <p:ph type="title"/>
          </p:nvPr>
        </p:nvSpPr>
        <p:spPr>
          <a:xfrm>
            <a:off x="914400" y="387963"/>
            <a:ext cx="7772400" cy="548640"/>
          </a:xfrm>
          <a:prstGeom prst="rect">
            <a:avLst/>
          </a:prstGeom>
        </p:spPr>
        <p:txBody>
          <a:bodyPr anchor="b" anchorCtr="0"/>
          <a:lstStyle>
            <a:lvl1pPr marL="0" marR="0" indent="0" algn="l" defTabSz="914400" rtl="0" eaLnBrk="1" fontAlgn="auto" latinLnBrk="0" hangingPunct="1">
              <a:lnSpc>
                <a:spcPct val="100000"/>
              </a:lnSpc>
              <a:spcBef>
                <a:spcPct val="0"/>
              </a:spcBef>
              <a:spcAft>
                <a:spcPts val="0"/>
              </a:spcAft>
              <a:buClrTx/>
              <a:buSzTx/>
              <a:buFontTx/>
              <a:buNone/>
              <a:tabLst/>
              <a:defRPr sz="2800">
                <a:solidFill>
                  <a:schemeClr val="accent1"/>
                </a:solidFill>
              </a:defRPr>
            </a:lvl1pPr>
          </a:lstStyle>
          <a:p>
            <a:r>
              <a:rPr lang="en-US" smtClean="0"/>
              <a:t>Click to edit Master title style</a:t>
            </a:r>
            <a:endParaRPr lang="en-US" dirty="0"/>
          </a:p>
        </p:txBody>
      </p:sp>
      <p:sp>
        <p:nvSpPr>
          <p:cNvPr id="14" name="Text Placeholder 13"/>
          <p:cNvSpPr>
            <a:spLocks noGrp="1"/>
          </p:cNvSpPr>
          <p:nvPr>
            <p:ph type="body" sz="quarter" idx="10" hasCustomPrompt="1"/>
          </p:nvPr>
        </p:nvSpPr>
        <p:spPr>
          <a:xfrm>
            <a:off x="914400" y="2507085"/>
            <a:ext cx="7388352" cy="1062990"/>
          </a:xfrm>
          <a:prstGeom prst="rect">
            <a:avLst/>
          </a:prstGeom>
        </p:spPr>
        <p:txBody>
          <a:bodyPr/>
          <a:lstStyle>
            <a:lvl1pPr marL="347472" marR="0" indent="-514350" algn="l" defTabSz="914400" rtl="0" eaLnBrk="1" fontAlgn="base" latinLnBrk="0" hangingPunct="1">
              <a:lnSpc>
                <a:spcPct val="100000"/>
              </a:lnSpc>
              <a:spcBef>
                <a:spcPct val="20000"/>
              </a:spcBef>
              <a:spcAft>
                <a:spcPct val="0"/>
              </a:spcAft>
              <a:buClrTx/>
              <a:buSzTx/>
              <a:buFontTx/>
              <a:buNone/>
              <a:tabLst/>
              <a:defRPr sz="1600" i="1">
                <a:latin typeface="+mj-lt"/>
              </a:defRPr>
            </a:lvl1pPr>
          </a:lstStyle>
          <a:p>
            <a:pPr lvl="0"/>
            <a:r>
              <a:rPr lang="en-US" dirty="0" smtClean="0"/>
              <a:t>Audience</a:t>
            </a:r>
          </a:p>
          <a:p>
            <a:pPr lvl="0"/>
            <a:r>
              <a:rPr lang="en-US" dirty="0" smtClean="0"/>
              <a:t>Presenter, Title</a:t>
            </a:r>
          </a:p>
          <a:p>
            <a:pPr lvl="0"/>
            <a:r>
              <a:rPr lang="en-US" dirty="0" smtClean="0"/>
              <a:t>Month DD, YYYY  |  City, State</a:t>
            </a:r>
          </a:p>
        </p:txBody>
      </p:sp>
      <p:sp>
        <p:nvSpPr>
          <p:cNvPr id="15" name="Text Placeholder 14"/>
          <p:cNvSpPr>
            <a:spLocks noGrp="1"/>
          </p:cNvSpPr>
          <p:nvPr>
            <p:ph type="body" sz="quarter" idx="11" hasCustomPrompt="1"/>
          </p:nvPr>
        </p:nvSpPr>
        <p:spPr>
          <a:xfrm>
            <a:off x="914400" y="991467"/>
            <a:ext cx="7388352" cy="630936"/>
          </a:xfrm>
          <a:prstGeom prst="rect">
            <a:avLst/>
          </a:prstGeom>
        </p:spPr>
        <p:txBody>
          <a:bodyPr/>
          <a:lstStyle>
            <a:lvl1pPr marL="342900" marR="0" indent="-342900" algn="l" defTabSz="914400" rtl="0" eaLnBrk="1" fontAlgn="base" latinLnBrk="0" hangingPunct="1">
              <a:lnSpc>
                <a:spcPct val="100000"/>
              </a:lnSpc>
              <a:spcBef>
                <a:spcPct val="20000"/>
              </a:spcBef>
              <a:spcAft>
                <a:spcPct val="0"/>
              </a:spcAft>
              <a:buClrTx/>
              <a:buSzTx/>
              <a:buFontTx/>
              <a:buNone/>
              <a:tabLst/>
              <a:defRPr sz="2000" i="1">
                <a:latin typeface="+mj-lt"/>
              </a:defRPr>
            </a:lvl1pPr>
            <a:lvl2pPr>
              <a:buNone/>
              <a:defRPr/>
            </a:lvl2pPr>
            <a:lvl3pPr>
              <a:buNone/>
              <a:defRPr/>
            </a:lvl3pPr>
            <a:lvl4pPr>
              <a:buNone/>
              <a:defRPr/>
            </a:lvl4pPr>
            <a:lvl5pPr>
              <a:buNone/>
              <a:defRPr/>
            </a:lvl5pPr>
          </a:lstStyle>
          <a:p>
            <a:pPr lvl="0"/>
            <a:r>
              <a:rPr lang="en-US" dirty="0" smtClean="0"/>
              <a:t>Subhead – Click to edit</a:t>
            </a:r>
          </a:p>
        </p:txBody>
      </p:sp>
      <p:pic>
        <p:nvPicPr>
          <p:cNvPr id="13"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pic>
        <p:nvPicPr>
          <p:cNvPr id="16" name="Picture 11" descr="icon_row-01.png"/>
          <p:cNvPicPr>
            <a:picLocks noChangeAspect="1"/>
          </p:cNvPicPr>
          <p:nvPr userDrawn="1"/>
        </p:nvPicPr>
        <p:blipFill>
          <a:blip r:embed="rId3" cstate="print"/>
          <a:srcRect/>
          <a:stretch>
            <a:fillRect/>
          </a:stretch>
        </p:blipFill>
        <p:spPr bwMode="auto">
          <a:xfrm>
            <a:off x="1041399" y="1873863"/>
            <a:ext cx="7164449" cy="363309"/>
          </a:xfrm>
          <a:prstGeom prst="rect">
            <a:avLst/>
          </a:prstGeom>
          <a:noFill/>
          <a:ln w="9525">
            <a:noFill/>
            <a:miter lim="800000"/>
            <a:headEnd/>
            <a:tailEnd/>
          </a:ln>
        </p:spPr>
      </p:pic>
      <p:sp>
        <p:nvSpPr>
          <p:cNvPr id="20" name="TextBox 19"/>
          <p:cNvSpPr txBox="1">
            <a:spLocks noChangeArrowheads="1"/>
          </p:cNvSpPr>
          <p:nvPr userDrawn="1"/>
        </p:nvSpPr>
        <p:spPr bwMode="auto">
          <a:xfrm>
            <a:off x="7924801" y="4828781"/>
            <a:ext cx="811213" cy="230832"/>
          </a:xfrm>
          <a:prstGeom prst="rect">
            <a:avLst/>
          </a:prstGeom>
          <a:noFill/>
          <a:ln>
            <a:noFill/>
          </a:ln>
          <a:extLst/>
        </p:spPr>
        <p:txBody>
          <a:bodyPr lIns="0" tIns="0" rIns="0">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r>
              <a:rPr lang="en-US" altLang="en-US" sz="1200" dirty="0" smtClean="0">
                <a:solidFill>
                  <a:schemeClr val="bg1"/>
                </a:solidFill>
                <a:latin typeface="Times New Roman" pitchFamily="18" charset="0"/>
                <a:cs typeface="Times New Roman" pitchFamily="18" charset="0"/>
              </a:rPr>
              <a:t>www.eia.gov</a:t>
            </a:r>
          </a:p>
        </p:txBody>
      </p:sp>
      <p:cxnSp>
        <p:nvCxnSpPr>
          <p:cNvPr id="21" name="Straight Connector 12"/>
          <p:cNvCxnSpPr>
            <a:cxnSpLocks noChangeShapeType="1"/>
          </p:cNvCxnSpPr>
          <p:nvPr userDrawn="1"/>
        </p:nvCxnSpPr>
        <p:spPr bwMode="auto">
          <a:xfrm rot="5400000">
            <a:off x="7757914" y="4904385"/>
            <a:ext cx="136922" cy="0"/>
          </a:xfrm>
          <a:prstGeom prst="line">
            <a:avLst/>
          </a:prstGeom>
          <a:noFill/>
          <a:ln w="9525">
            <a:solidFill>
              <a:schemeClr val="bg1">
                <a:alpha val="39999"/>
              </a:schemeClr>
            </a:solidFill>
            <a:round/>
            <a:headEnd/>
            <a:tailEnd/>
          </a:ln>
        </p:spPr>
      </p:cxnSp>
      <p:sp>
        <p:nvSpPr>
          <p:cNvPr id="22" name="TextBox 14"/>
          <p:cNvSpPr txBox="1">
            <a:spLocks noChangeArrowheads="1"/>
          </p:cNvSpPr>
          <p:nvPr userDrawn="1"/>
        </p:nvSpPr>
        <p:spPr bwMode="auto">
          <a:xfrm>
            <a:off x="5672138" y="4828781"/>
            <a:ext cx="2082800" cy="230832"/>
          </a:xfrm>
          <a:prstGeom prst="rect">
            <a:avLst/>
          </a:prstGeom>
          <a:noFill/>
          <a:ln>
            <a:noFill/>
          </a:ln>
          <a:extLst/>
        </p:spPr>
        <p:txBody>
          <a:bodyPr lIns="0" tIns="0" rIns="0">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r>
              <a:rPr lang="en-US" altLang="en-US" sz="1200" i="1" dirty="0" smtClean="0">
                <a:solidFill>
                  <a:schemeClr val="bg1"/>
                </a:solidFill>
                <a:latin typeface="Times New Roman" pitchFamily="18" charset="0"/>
                <a:cs typeface="Times New Roman" pitchFamily="18" charset="0"/>
              </a:rPr>
              <a:t>Independent Statistics &amp; Analysis</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1_*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027502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1_*long title only">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Tree>
    <p:extLst>
      <p:ext uri="{BB962C8B-B14F-4D97-AF65-F5344CB8AC3E}">
        <p14:creationId xmlns:p14="http://schemas.microsoft.com/office/powerpoint/2010/main" val="17277233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2_*long title only">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Tree>
    <p:extLst>
      <p:ext uri="{BB962C8B-B14F-4D97-AF65-F5344CB8AC3E}">
        <p14:creationId xmlns:p14="http://schemas.microsoft.com/office/powerpoint/2010/main" val="21227380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3_*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50850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296684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and text">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9" name="Text Placeholder 8"/>
          <p:cNvSpPr>
            <a:spLocks noGrp="1"/>
          </p:cNvSpPr>
          <p:nvPr>
            <p:ph type="body" sz="quarter" idx="12"/>
          </p:nvPr>
        </p:nvSpPr>
        <p:spPr>
          <a:xfrm>
            <a:off x="640080" y="987552"/>
            <a:ext cx="8046720" cy="3442716"/>
          </a:xfrm>
          <a:prstGeom prst="rect">
            <a:avLst/>
          </a:prstGeom>
        </p:spPr>
        <p:txBody>
          <a:bodyPr/>
          <a:lstStyle>
            <a:lvl1pPr marL="178308" indent="-178308">
              <a:spcBef>
                <a:spcPts val="1200"/>
              </a:spcBef>
              <a:spcAft>
                <a:spcPts val="450"/>
              </a:spcAft>
              <a:defRPr sz="1650"/>
            </a:lvl1pPr>
            <a:lvl2pPr marL="521208" indent="-178308">
              <a:spcAft>
                <a:spcPts val="300"/>
              </a:spcAft>
              <a:defRPr sz="1200"/>
            </a:lvl2pPr>
            <a:lvl3pPr marL="816102" indent="-130302">
              <a:spcAft>
                <a:spcPts val="300"/>
              </a:spcAft>
              <a:defRPr sz="1200"/>
            </a:lvl3pPr>
            <a:lvl4pPr marL="1207008" indent="-178308">
              <a:spcAft>
                <a:spcPts val="300"/>
              </a:spcAft>
              <a:defRPr sz="1200"/>
            </a:lvl4pPr>
            <a:lvl5pPr marL="1501902" indent="-130302">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972307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2_*title and text">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9" name="Text Placeholder 8"/>
          <p:cNvSpPr>
            <a:spLocks noGrp="1"/>
          </p:cNvSpPr>
          <p:nvPr>
            <p:ph type="body" sz="quarter" idx="12"/>
          </p:nvPr>
        </p:nvSpPr>
        <p:spPr>
          <a:xfrm>
            <a:off x="640080" y="987552"/>
            <a:ext cx="8046720" cy="3442716"/>
          </a:xfrm>
          <a:prstGeom prst="rect">
            <a:avLst/>
          </a:prstGeom>
        </p:spPr>
        <p:txBody>
          <a:bodyPr/>
          <a:lstStyle>
            <a:lvl1pPr marL="178308" indent="-178308">
              <a:spcBef>
                <a:spcPts val="1200"/>
              </a:spcBef>
              <a:spcAft>
                <a:spcPts val="450"/>
              </a:spcAft>
              <a:defRPr sz="1650"/>
            </a:lvl1pPr>
            <a:lvl2pPr marL="521208" indent="-178308">
              <a:spcAft>
                <a:spcPts val="300"/>
              </a:spcAft>
              <a:defRPr sz="1200"/>
            </a:lvl2pPr>
            <a:lvl3pPr marL="816102" indent="-130302">
              <a:spcAft>
                <a:spcPts val="300"/>
              </a:spcAft>
              <a:defRPr sz="1200"/>
            </a:lvl3pPr>
            <a:lvl4pPr marL="1207008" indent="-178308">
              <a:spcAft>
                <a:spcPts val="300"/>
              </a:spcAft>
              <a:defRPr sz="1200"/>
            </a:lvl4pPr>
            <a:lvl5pPr marL="1501902" indent="-130302">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2465117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3_*title and text">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9" name="Text Placeholder 8"/>
          <p:cNvSpPr>
            <a:spLocks noGrp="1"/>
          </p:cNvSpPr>
          <p:nvPr>
            <p:ph type="body" sz="quarter" idx="12"/>
          </p:nvPr>
        </p:nvSpPr>
        <p:spPr>
          <a:xfrm>
            <a:off x="640080" y="987552"/>
            <a:ext cx="8046720" cy="3442716"/>
          </a:xfrm>
          <a:prstGeom prst="rect">
            <a:avLst/>
          </a:prstGeom>
        </p:spPr>
        <p:txBody>
          <a:bodyPr/>
          <a:lstStyle>
            <a:lvl1pPr marL="178308" indent="-178308">
              <a:spcBef>
                <a:spcPts val="1200"/>
              </a:spcBef>
              <a:spcAft>
                <a:spcPts val="450"/>
              </a:spcAft>
              <a:defRPr sz="1650"/>
            </a:lvl1pPr>
            <a:lvl2pPr marL="521208" indent="-178308">
              <a:spcAft>
                <a:spcPts val="300"/>
              </a:spcAft>
              <a:defRPr sz="1200"/>
            </a:lvl2pPr>
            <a:lvl3pPr marL="816102" indent="-130302">
              <a:spcAft>
                <a:spcPts val="300"/>
              </a:spcAft>
              <a:defRPr sz="1200"/>
            </a:lvl3pPr>
            <a:lvl4pPr marL="1207008" indent="-178308">
              <a:spcAft>
                <a:spcPts val="300"/>
              </a:spcAft>
              <a:defRPr sz="1200"/>
            </a:lvl4pPr>
            <a:lvl5pPr marL="1501902" indent="-130302">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047665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4_*title and text">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9" name="Text Placeholder 8"/>
          <p:cNvSpPr>
            <a:spLocks noGrp="1"/>
          </p:cNvSpPr>
          <p:nvPr>
            <p:ph type="body" sz="quarter" idx="12"/>
          </p:nvPr>
        </p:nvSpPr>
        <p:spPr>
          <a:xfrm>
            <a:off x="640080" y="987552"/>
            <a:ext cx="8046720" cy="3442716"/>
          </a:xfrm>
          <a:prstGeom prst="rect">
            <a:avLst/>
          </a:prstGeom>
        </p:spPr>
        <p:txBody>
          <a:bodyPr/>
          <a:lstStyle>
            <a:lvl1pPr marL="178308" indent="-178308">
              <a:spcBef>
                <a:spcPts val="1200"/>
              </a:spcBef>
              <a:spcAft>
                <a:spcPts val="450"/>
              </a:spcAft>
              <a:defRPr sz="1650"/>
            </a:lvl1pPr>
            <a:lvl2pPr marL="521208" indent="-178308">
              <a:spcAft>
                <a:spcPts val="300"/>
              </a:spcAft>
              <a:defRPr sz="1200"/>
            </a:lvl2pPr>
            <a:lvl3pPr marL="816102" indent="-130302">
              <a:spcAft>
                <a:spcPts val="300"/>
              </a:spcAft>
              <a:defRPr sz="1200"/>
            </a:lvl3pPr>
            <a:lvl4pPr marL="1207008" indent="-178308">
              <a:spcAft>
                <a:spcPts val="300"/>
              </a:spcAft>
              <a:defRPr sz="1200"/>
            </a:lvl4pPr>
            <a:lvl5pPr marL="1501902" indent="-130302">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8458863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4_*long title and text">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9" name="Text Placeholder 8"/>
          <p:cNvSpPr>
            <a:spLocks noGrp="1"/>
          </p:cNvSpPr>
          <p:nvPr>
            <p:ph type="body" sz="quarter" idx="12"/>
          </p:nvPr>
        </p:nvSpPr>
        <p:spPr>
          <a:xfrm>
            <a:off x="640080" y="987552"/>
            <a:ext cx="8046720" cy="3442716"/>
          </a:xfrm>
          <a:prstGeom prst="rect">
            <a:avLst/>
          </a:prstGeom>
        </p:spPr>
        <p:txBody>
          <a:bodyPr/>
          <a:lstStyle>
            <a:lvl1pPr marL="178308" indent="-178308">
              <a:spcBef>
                <a:spcPts val="1200"/>
              </a:spcBef>
              <a:spcAft>
                <a:spcPts val="450"/>
              </a:spcAft>
              <a:defRPr sz="1650"/>
            </a:lvl1pPr>
            <a:lvl2pPr marL="521208" indent="-178308">
              <a:spcAft>
                <a:spcPts val="300"/>
              </a:spcAft>
              <a:defRPr sz="1200"/>
            </a:lvl2pPr>
            <a:lvl3pPr marL="816102" indent="-130302">
              <a:spcAft>
                <a:spcPts val="300"/>
              </a:spcAft>
              <a:defRPr sz="1200"/>
            </a:lvl3pPr>
            <a:lvl4pPr marL="1207008" indent="-178308">
              <a:spcAft>
                <a:spcPts val="300"/>
              </a:spcAft>
              <a:defRPr sz="1200"/>
            </a:lvl4pPr>
            <a:lvl5pPr marL="1501902" indent="-130302">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02881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cxnSp>
        <p:nvCxnSpPr>
          <p:cNvPr id="5"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sp>
        <p:nvSpPr>
          <p:cNvPr id="2" name="Title 1"/>
          <p:cNvSpPr>
            <a:spLocks noGrp="1"/>
          </p:cNvSpPr>
          <p:nvPr>
            <p:ph type="title" hasCustomPrompt="1"/>
          </p:nvPr>
        </p:nvSpPr>
        <p:spPr>
          <a:xfrm>
            <a:off x="685800" y="68579"/>
            <a:ext cx="8001000" cy="761415"/>
          </a:xfrm>
          <a:prstGeom prst="rect">
            <a:avLst/>
          </a:prstGeom>
        </p:spPr>
        <p:txBody>
          <a:bodyPr lIns="0" tIns="0" rIns="0" bIns="0" anchor="b" anchorCtr="0"/>
          <a:lstStyle>
            <a:lvl1pPr algn="l">
              <a:defRPr sz="2600" baseline="0">
                <a:solidFill>
                  <a:schemeClr val="accent1"/>
                </a:solidFill>
              </a:defRPr>
            </a:lvl1pPr>
          </a:lstStyle>
          <a:p>
            <a:r>
              <a:rPr lang="en-US" dirty="0" smtClean="0"/>
              <a:t>Click to edit Master title style. You can have up to two lines of text</a:t>
            </a:r>
            <a:endParaRPr lang="en-US" dirty="0"/>
          </a:p>
        </p:txBody>
      </p:sp>
      <p:sp>
        <p:nvSpPr>
          <p:cNvPr id="9" name="Text Placeholder 8"/>
          <p:cNvSpPr>
            <a:spLocks noGrp="1"/>
          </p:cNvSpPr>
          <p:nvPr>
            <p:ph type="body" sz="quarter" idx="12"/>
          </p:nvPr>
        </p:nvSpPr>
        <p:spPr>
          <a:xfrm>
            <a:off x="685800" y="891540"/>
            <a:ext cx="8001000" cy="3634740"/>
          </a:xfrm>
          <a:prstGeom prst="rect">
            <a:avLst/>
          </a:prstGeom>
        </p:spPr>
        <p:txBody>
          <a:bodyPr lIns="0" tIns="0" rIns="0" bIns="0"/>
          <a:lstStyle>
            <a:lvl1pPr marL="237744" indent="-237744">
              <a:spcBef>
                <a:spcPts val="1600"/>
              </a:spcBef>
              <a:spcAft>
                <a:spcPts val="600"/>
              </a:spcAft>
              <a:defRPr sz="1800"/>
            </a:lvl1pPr>
            <a:lvl2pPr marL="694944" indent="-237744">
              <a:spcAft>
                <a:spcPts val="400"/>
              </a:spcAft>
              <a:defRPr sz="1400"/>
            </a:lvl2pPr>
            <a:lvl3pPr marL="1088136" indent="-173736">
              <a:spcAft>
                <a:spcPts val="400"/>
              </a:spcAft>
              <a:defRPr sz="1400"/>
            </a:lvl3pPr>
            <a:lvl4pPr marL="1609344" indent="-237744">
              <a:spcAft>
                <a:spcPts val="400"/>
              </a:spcAft>
              <a:defRPr sz="1400"/>
            </a:lvl4pPr>
            <a:lvl5pPr marL="2002536" indent="-173736">
              <a:spcAft>
                <a:spcPts val="400"/>
              </a:spcAft>
              <a:buFont typeface="Arial" pitchFamily="34" charset="0"/>
              <a:buChar char="•"/>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0"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11" name="Footer Placeholder 2"/>
          <p:cNvSpPr>
            <a:spLocks noGrp="1"/>
          </p:cNvSpPr>
          <p:nvPr>
            <p:ph type="ftr" sz="quarter" idx="13"/>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
        <p:nvSpPr>
          <p:cNvPr id="12"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14" name="Text Placeholder 15"/>
          <p:cNvSpPr>
            <a:spLocks noGrp="1"/>
          </p:cNvSpPr>
          <p:nvPr>
            <p:ph type="body" sz="quarter" idx="16"/>
          </p:nvPr>
        </p:nvSpPr>
        <p:spPr>
          <a:xfrm>
            <a:off x="685800" y="4457700"/>
            <a:ext cx="8001000" cy="205740"/>
          </a:xfrm>
          <a:prstGeom prst="rect">
            <a:avLst/>
          </a:prstGeom>
        </p:spPr>
        <p:txBody>
          <a:bodyPr lIns="0" rIns="0" bIns="0" anchor="b" anchorCtr="0"/>
          <a:lstStyle>
            <a:lvl1pPr marL="0" indent="0">
              <a:buFont typeface="Arial" panose="020B0604020202020204" pitchFamily="34" charset="0"/>
              <a:buNone/>
              <a:defRPr sz="1000" i="1"/>
            </a:lvl1pPr>
            <a:lvl2pPr>
              <a:buNone/>
              <a:defRPr sz="1200" i="1"/>
            </a:lvl2pPr>
            <a:lvl3pPr>
              <a:buNone/>
              <a:defRPr sz="1200" i="1"/>
            </a:lvl3pPr>
            <a:lvl4pPr>
              <a:buNone/>
              <a:defRPr sz="1200" i="1"/>
            </a:lvl4pPr>
            <a:lvl5pPr>
              <a:buNone/>
              <a:defRPr sz="1200" i="1"/>
            </a:lvl5pPr>
          </a:lstStyle>
          <a:p>
            <a:pPr lvl="0"/>
            <a:r>
              <a:rPr lang="en-US" smtClean="0"/>
              <a:t>Click to edit Master text styles</a:t>
            </a:r>
          </a:p>
        </p:txBody>
      </p:sp>
      <p:sp>
        <p:nvSpPr>
          <p:cNvPr id="13"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5_*title and text">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9" name="Text Placeholder 8"/>
          <p:cNvSpPr>
            <a:spLocks noGrp="1"/>
          </p:cNvSpPr>
          <p:nvPr>
            <p:ph type="body" sz="quarter" idx="12"/>
          </p:nvPr>
        </p:nvSpPr>
        <p:spPr>
          <a:xfrm>
            <a:off x="640080" y="987552"/>
            <a:ext cx="8046720" cy="3442716"/>
          </a:xfrm>
          <a:prstGeom prst="rect">
            <a:avLst/>
          </a:prstGeom>
        </p:spPr>
        <p:txBody>
          <a:bodyPr/>
          <a:lstStyle>
            <a:lvl1pPr marL="178308" indent="-178308">
              <a:spcBef>
                <a:spcPts val="1200"/>
              </a:spcBef>
              <a:spcAft>
                <a:spcPts val="450"/>
              </a:spcAft>
              <a:defRPr sz="1650"/>
            </a:lvl1pPr>
            <a:lvl2pPr marL="521208" indent="-178308">
              <a:spcAft>
                <a:spcPts val="300"/>
              </a:spcAft>
              <a:defRPr sz="1200"/>
            </a:lvl2pPr>
            <a:lvl3pPr marL="816102" indent="-130302">
              <a:spcAft>
                <a:spcPts val="300"/>
              </a:spcAft>
              <a:defRPr sz="1200"/>
            </a:lvl3pPr>
            <a:lvl4pPr marL="1207008" indent="-178308">
              <a:spcAft>
                <a:spcPts val="300"/>
              </a:spcAft>
              <a:defRPr sz="1200"/>
            </a:lvl4pPr>
            <a:lvl5pPr marL="1501902" indent="-130302">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0521749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6_*title and text">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9" name="Text Placeholder 8"/>
          <p:cNvSpPr>
            <a:spLocks noGrp="1"/>
          </p:cNvSpPr>
          <p:nvPr>
            <p:ph type="body" sz="quarter" idx="12"/>
          </p:nvPr>
        </p:nvSpPr>
        <p:spPr>
          <a:xfrm>
            <a:off x="640080" y="987552"/>
            <a:ext cx="8046720" cy="3442716"/>
          </a:xfrm>
          <a:prstGeom prst="rect">
            <a:avLst/>
          </a:prstGeom>
        </p:spPr>
        <p:txBody>
          <a:bodyPr/>
          <a:lstStyle>
            <a:lvl1pPr marL="178308" indent="-178308">
              <a:spcBef>
                <a:spcPts val="1200"/>
              </a:spcBef>
              <a:spcAft>
                <a:spcPts val="450"/>
              </a:spcAft>
              <a:defRPr sz="1650"/>
            </a:lvl1pPr>
            <a:lvl2pPr marL="521208" indent="-178308">
              <a:spcAft>
                <a:spcPts val="300"/>
              </a:spcAft>
              <a:defRPr sz="1200"/>
            </a:lvl2pPr>
            <a:lvl3pPr marL="816102" indent="-130302">
              <a:spcAft>
                <a:spcPts val="300"/>
              </a:spcAft>
              <a:defRPr sz="1200"/>
            </a:lvl3pPr>
            <a:lvl4pPr marL="1207008" indent="-178308">
              <a:spcAft>
                <a:spcPts val="300"/>
              </a:spcAft>
              <a:defRPr sz="1200"/>
            </a:lvl4pPr>
            <a:lvl5pPr marL="1501902" indent="-130302">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5920279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7_*title and text">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9" name="Text Placeholder 8"/>
          <p:cNvSpPr>
            <a:spLocks noGrp="1"/>
          </p:cNvSpPr>
          <p:nvPr>
            <p:ph type="body" sz="quarter" idx="12"/>
          </p:nvPr>
        </p:nvSpPr>
        <p:spPr>
          <a:xfrm>
            <a:off x="640080" y="987552"/>
            <a:ext cx="8046720" cy="3442716"/>
          </a:xfrm>
          <a:prstGeom prst="rect">
            <a:avLst/>
          </a:prstGeom>
        </p:spPr>
        <p:txBody>
          <a:bodyPr/>
          <a:lstStyle>
            <a:lvl1pPr marL="178308" indent="-178308">
              <a:spcBef>
                <a:spcPts val="1200"/>
              </a:spcBef>
              <a:spcAft>
                <a:spcPts val="450"/>
              </a:spcAft>
              <a:defRPr sz="1650"/>
            </a:lvl1pPr>
            <a:lvl2pPr marL="521208" indent="-178308">
              <a:spcAft>
                <a:spcPts val="300"/>
              </a:spcAft>
              <a:defRPr sz="1200"/>
            </a:lvl2pPr>
            <a:lvl3pPr marL="816102" indent="-130302">
              <a:spcAft>
                <a:spcPts val="300"/>
              </a:spcAft>
              <a:defRPr sz="1200"/>
            </a:lvl3pPr>
            <a:lvl4pPr marL="1207008" indent="-178308">
              <a:spcAft>
                <a:spcPts val="300"/>
              </a:spcAft>
              <a:defRPr sz="1200"/>
            </a:lvl4pPr>
            <a:lvl5pPr marL="1501902" indent="-130302">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460290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2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1754378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3_*long title only">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Tree>
    <p:extLst>
      <p:ext uri="{BB962C8B-B14F-4D97-AF65-F5344CB8AC3E}">
        <p14:creationId xmlns:p14="http://schemas.microsoft.com/office/powerpoint/2010/main" val="34619703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3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6178180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4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7067634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5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8698464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6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5199805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7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31524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ong title and text">
    <p:spTree>
      <p:nvGrpSpPr>
        <p:cNvPr id="1" name=""/>
        <p:cNvGrpSpPr/>
        <p:nvPr/>
      </p:nvGrpSpPr>
      <p:grpSpPr>
        <a:xfrm>
          <a:off x="0" y="0"/>
          <a:ext cx="0" cy="0"/>
          <a:chOff x="0" y="0"/>
          <a:chExt cx="0" cy="0"/>
        </a:xfrm>
      </p:grpSpPr>
      <p:sp>
        <p:nvSpPr>
          <p:cNvPr id="4"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cxnSp>
        <p:nvCxnSpPr>
          <p:cNvPr id="5"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sp>
        <p:nvSpPr>
          <p:cNvPr id="2" name="Title 1"/>
          <p:cNvSpPr>
            <a:spLocks noGrp="1"/>
          </p:cNvSpPr>
          <p:nvPr>
            <p:ph type="title" hasCustomPrompt="1"/>
          </p:nvPr>
        </p:nvSpPr>
        <p:spPr>
          <a:xfrm>
            <a:off x="685800" y="69574"/>
            <a:ext cx="8001000" cy="765314"/>
          </a:xfrm>
          <a:prstGeom prst="rect">
            <a:avLst/>
          </a:prstGeom>
        </p:spPr>
        <p:txBody>
          <a:bodyPr lIns="0" tIns="0" rIns="0" bIns="0" anchor="b" anchorCtr="0"/>
          <a:lstStyle>
            <a:lvl1pPr algn="l">
              <a:lnSpc>
                <a:spcPts val="1900"/>
              </a:lnSpc>
              <a:defRPr sz="2200">
                <a:solidFill>
                  <a:schemeClr val="accent1"/>
                </a:solidFill>
              </a:defRPr>
            </a:lvl1pPr>
          </a:lstStyle>
          <a:p>
            <a:r>
              <a:rPr lang="en-US" dirty="0" smtClean="0"/>
              <a:t>Click to edit Master title style. You can have up to three lines of text</a:t>
            </a:r>
            <a:endParaRPr lang="en-US" dirty="0"/>
          </a:p>
        </p:txBody>
      </p:sp>
      <p:sp>
        <p:nvSpPr>
          <p:cNvPr id="9" name="Text Placeholder 8"/>
          <p:cNvSpPr>
            <a:spLocks noGrp="1"/>
          </p:cNvSpPr>
          <p:nvPr>
            <p:ph type="body" sz="quarter" idx="12"/>
          </p:nvPr>
        </p:nvSpPr>
        <p:spPr>
          <a:xfrm>
            <a:off x="685800" y="891540"/>
            <a:ext cx="8001000" cy="3634740"/>
          </a:xfrm>
          <a:prstGeom prst="rect">
            <a:avLst/>
          </a:prstGeom>
        </p:spPr>
        <p:txBody>
          <a:bodyPr lIns="0" tIns="0" rIns="0" bIns="0"/>
          <a:lstStyle>
            <a:lvl1pPr marL="237744" indent="-237744">
              <a:spcBef>
                <a:spcPts val="1600"/>
              </a:spcBef>
              <a:spcAft>
                <a:spcPts val="600"/>
              </a:spcAft>
              <a:defRPr sz="1800"/>
            </a:lvl1pPr>
            <a:lvl2pPr marL="694944" indent="-237744">
              <a:spcAft>
                <a:spcPts val="400"/>
              </a:spcAft>
              <a:defRPr sz="1400"/>
            </a:lvl2pPr>
            <a:lvl3pPr marL="1088136" indent="-173736">
              <a:spcAft>
                <a:spcPts val="400"/>
              </a:spcAft>
              <a:defRPr sz="1400"/>
            </a:lvl3pPr>
            <a:lvl4pPr marL="1609344" indent="-237744">
              <a:spcAft>
                <a:spcPts val="400"/>
              </a:spcAft>
              <a:defRPr sz="1400"/>
            </a:lvl4pPr>
            <a:lvl5pPr marL="2002536" indent="-173736">
              <a:spcAft>
                <a:spcPts val="400"/>
              </a:spcAft>
              <a:buFont typeface="Arial" pitchFamily="34" charset="0"/>
              <a:buChar char="•"/>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0"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11" name="Text Placeholder 15"/>
          <p:cNvSpPr>
            <a:spLocks noGrp="1"/>
          </p:cNvSpPr>
          <p:nvPr>
            <p:ph type="body" sz="quarter" idx="16"/>
          </p:nvPr>
        </p:nvSpPr>
        <p:spPr>
          <a:xfrm>
            <a:off x="685800" y="4457700"/>
            <a:ext cx="8001000" cy="205740"/>
          </a:xfrm>
          <a:prstGeom prst="rect">
            <a:avLst/>
          </a:prstGeom>
        </p:spPr>
        <p:txBody>
          <a:bodyPr lIns="0" rIns="0" bIns="0" anchor="b" anchorCtr="0"/>
          <a:lstStyle>
            <a:lvl1pPr marL="0" indent="0">
              <a:buFont typeface="Arial" panose="020B0604020202020204" pitchFamily="34" charset="0"/>
              <a:buNone/>
              <a:defRPr sz="1000" i="1"/>
            </a:lvl1pPr>
            <a:lvl2pPr>
              <a:buNone/>
              <a:defRPr sz="1200" i="1"/>
            </a:lvl2pPr>
            <a:lvl3pPr>
              <a:buNone/>
              <a:defRPr sz="1200" i="1"/>
            </a:lvl3pPr>
            <a:lvl4pPr>
              <a:buNone/>
              <a:defRPr sz="1200" i="1"/>
            </a:lvl4pPr>
            <a:lvl5pPr>
              <a:buNone/>
              <a:defRPr sz="1200" i="1"/>
            </a:lvl5pPr>
          </a:lstStyle>
          <a:p>
            <a:pPr lvl="0"/>
            <a:r>
              <a:rPr lang="en-US" smtClean="0"/>
              <a:t>Click to edit Master text styles</a:t>
            </a:r>
          </a:p>
        </p:txBody>
      </p:sp>
      <p:sp>
        <p:nvSpPr>
          <p:cNvPr id="13"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
        <p:nvSpPr>
          <p:cNvPr id="12" name="Footer Placeholder 2"/>
          <p:cNvSpPr>
            <a:spLocks noGrp="1"/>
          </p:cNvSpPr>
          <p:nvPr>
            <p:ph type="ftr" sz="quarter" idx="13"/>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Tree>
    <p:extLst>
      <p:ext uri="{BB962C8B-B14F-4D97-AF65-F5344CB8AC3E}">
        <p14:creationId xmlns:p14="http://schemas.microsoft.com/office/powerpoint/2010/main" val="423494521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8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1742792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4_*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1517209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title and 1 column">
    <p:spTree>
      <p:nvGrpSpPr>
        <p:cNvPr id="1" name=""/>
        <p:cNvGrpSpPr/>
        <p:nvPr/>
      </p:nvGrpSpPr>
      <p:grpSpPr>
        <a:xfrm>
          <a:off x="0" y="0"/>
          <a:ext cx="0" cy="0"/>
          <a:chOff x="0" y="0"/>
          <a:chExt cx="0" cy="0"/>
        </a:xfrm>
      </p:grpSpPr>
      <p:sp>
        <p:nvSpPr>
          <p:cNvPr id="11" name="Content Placeholder 10"/>
          <p:cNvSpPr>
            <a:spLocks noGrp="1"/>
          </p:cNvSpPr>
          <p:nvPr>
            <p:ph sz="quarter" idx="12"/>
          </p:nvPr>
        </p:nvSpPr>
        <p:spPr>
          <a:xfrm>
            <a:off x="238260" y="1266826"/>
            <a:ext cx="8693239" cy="3368675"/>
          </a:xfrm>
          <a:prstGeom prst="rect">
            <a:avLst/>
          </a:prstGeom>
        </p:spPr>
        <p:txBody>
          <a:bodyPr/>
          <a:lstStyle>
            <a:lvl1pPr marL="178308" indent="-178308">
              <a:lnSpc>
                <a:spcPct val="125000"/>
              </a:lnSpc>
              <a:spcBef>
                <a:spcPts val="1200"/>
              </a:spcBef>
              <a:spcAft>
                <a:spcPts val="450"/>
              </a:spcAft>
              <a:defRPr sz="1050"/>
            </a:lvl1pPr>
            <a:lvl2pPr>
              <a:lnSpc>
                <a:spcPct val="125000"/>
              </a:lnSpc>
              <a:spcAft>
                <a:spcPts val="300"/>
              </a:spcAft>
              <a:defRPr sz="1050"/>
            </a:lvl2pPr>
            <a:lvl3pPr>
              <a:lnSpc>
                <a:spcPct val="125000"/>
              </a:lnSpc>
              <a:spcAft>
                <a:spcPts val="300"/>
              </a:spcAft>
              <a:defRPr sz="1050"/>
            </a:lvl3pPr>
            <a:lvl4pPr>
              <a:lnSpc>
                <a:spcPct val="125000"/>
              </a:lnSpc>
              <a:spcAft>
                <a:spcPts val="300"/>
              </a:spcAft>
              <a:defRPr sz="1050"/>
            </a:lvl4pPr>
            <a:lvl5pPr>
              <a:lnSpc>
                <a:spcPct val="125000"/>
              </a:lnSpc>
              <a:spcAft>
                <a:spcPts val="300"/>
              </a:spcAft>
              <a:buFont typeface="Arial" pitchFamily="34" charset="0"/>
              <a:buChar char="•"/>
              <a:defRPr sz="105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4"/>
          </p:nvPr>
        </p:nvSpPr>
        <p:spPr>
          <a:xfrm>
            <a:off x="8686800" y="4814316"/>
            <a:ext cx="384048" cy="273844"/>
          </a:xfrm>
          <a:prstGeom prst="rect">
            <a:avLst/>
          </a:prstGeom>
        </p:spPr>
        <p:txBody>
          <a:bodyPr vert="horz" lIns="91440" tIns="45720" rIns="91440" bIns="45720" rtlCol="0" anchor="ctr"/>
          <a:lstStyle>
            <a:lvl1pPr algn="ctr">
              <a:defRPr sz="900">
                <a:solidFill>
                  <a:schemeClr val="tx1"/>
                </a:solidFill>
                <a:latin typeface="+mj-lt"/>
              </a:defRPr>
            </a:lvl1pPr>
          </a:lstStyle>
          <a:p>
            <a:fld id="{2D80C5C9-96E0-47EC-B500-37C5FE284639}" type="slidenum">
              <a:rPr lang="en-US" smtClean="0"/>
              <a:pPr/>
              <a:t>‹#›</a:t>
            </a:fld>
            <a:endParaRPr lang="en-US" dirty="0"/>
          </a:p>
        </p:txBody>
      </p:sp>
      <p:sp>
        <p:nvSpPr>
          <p:cNvPr id="6" name="Title 1"/>
          <p:cNvSpPr>
            <a:spLocks noGrp="1"/>
          </p:cNvSpPr>
          <p:nvPr>
            <p:ph type="title" hasCustomPrompt="1"/>
          </p:nvPr>
        </p:nvSpPr>
        <p:spPr>
          <a:xfrm>
            <a:off x="231820" y="566629"/>
            <a:ext cx="8699679" cy="566846"/>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Tree>
    <p:extLst>
      <p:ext uri="{BB962C8B-B14F-4D97-AF65-F5344CB8AC3E}">
        <p14:creationId xmlns:p14="http://schemas.microsoft.com/office/powerpoint/2010/main" val="422331866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5_*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7246634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6_*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3740775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7_*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545775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4_*long title only">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Tree>
    <p:extLst>
      <p:ext uri="{BB962C8B-B14F-4D97-AF65-F5344CB8AC3E}">
        <p14:creationId xmlns:p14="http://schemas.microsoft.com/office/powerpoint/2010/main" val="3186961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5_*long title only">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Tree>
    <p:extLst>
      <p:ext uri="{BB962C8B-B14F-4D97-AF65-F5344CB8AC3E}">
        <p14:creationId xmlns:p14="http://schemas.microsoft.com/office/powerpoint/2010/main" val="387393475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8_*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8019054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cSld name="9_*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385166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2 columns">
    <p:spTree>
      <p:nvGrpSpPr>
        <p:cNvPr id="1" name=""/>
        <p:cNvGrpSpPr/>
        <p:nvPr/>
      </p:nvGrpSpPr>
      <p:grpSpPr>
        <a:xfrm>
          <a:off x="0" y="0"/>
          <a:ext cx="0" cy="0"/>
          <a:chOff x="0" y="0"/>
          <a:chExt cx="0" cy="0"/>
        </a:xfrm>
      </p:grpSpPr>
      <p:cxnSp>
        <p:nvCxnSpPr>
          <p:cNvPr id="6"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85800" y="891540"/>
            <a:ext cx="3931920" cy="3497580"/>
          </a:xfrm>
          <a:prstGeom prst="rect">
            <a:avLst/>
          </a:prstGeom>
        </p:spPr>
        <p:txBody>
          <a:bodyPr lIns="0" tIns="0" rIns="0"/>
          <a:lstStyle>
            <a:lvl1pPr marL="237744" indent="-237744">
              <a:spcBef>
                <a:spcPts val="1600"/>
              </a:spcBef>
              <a:spcAft>
                <a:spcPts val="600"/>
              </a:spcAft>
              <a:defRPr sz="1800"/>
            </a:lvl1pPr>
            <a:lvl2pPr>
              <a:spcAft>
                <a:spcPts val="400"/>
              </a:spcAft>
              <a:defRPr sz="1400"/>
            </a:lvl2pPr>
            <a:lvl3pPr>
              <a:spcAft>
                <a:spcPts val="400"/>
              </a:spcAft>
              <a:defRPr sz="1400"/>
            </a:lvl3pPr>
            <a:lvl4pPr>
              <a:spcAft>
                <a:spcPts val="400"/>
              </a:spcAft>
              <a:defRPr sz="1400"/>
            </a:lvl4pPr>
            <a:lvl5pPr>
              <a:spcAft>
                <a:spcPts val="400"/>
              </a:spcAft>
              <a:buFont typeface="Arial" pitchFamily="34" charset="0"/>
              <a:buChar char="•"/>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63440" y="891540"/>
            <a:ext cx="4023360" cy="3497580"/>
          </a:xfrm>
          <a:prstGeom prst="rect">
            <a:avLst/>
          </a:prstGeom>
        </p:spPr>
        <p:txBody>
          <a:bodyPr tIns="0"/>
          <a:lstStyle>
            <a:lvl1pPr marL="237744" indent="-237744">
              <a:spcBef>
                <a:spcPts val="1600"/>
              </a:spcBef>
              <a:spcAft>
                <a:spcPts val="600"/>
              </a:spcAft>
              <a:defRPr sz="1800"/>
            </a:lvl1pPr>
            <a:lvl2pPr>
              <a:spcAft>
                <a:spcPts val="400"/>
              </a:spcAft>
              <a:defRPr sz="1400"/>
            </a:lvl2pPr>
            <a:lvl3pPr>
              <a:spcAft>
                <a:spcPts val="400"/>
              </a:spcAft>
              <a:defRPr sz="1400"/>
            </a:lvl3pPr>
            <a:lvl4pPr>
              <a:spcAft>
                <a:spcPts val="400"/>
              </a:spcAft>
              <a:defRPr sz="1400"/>
            </a:lvl4pPr>
            <a:lvl5pPr>
              <a:spcAft>
                <a:spcPts val="400"/>
              </a:spcAft>
              <a:buFont typeface="Arial" pitchFamily="34" charset="0"/>
              <a:buChar char="•"/>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ext Placeholder 15"/>
          <p:cNvSpPr>
            <a:spLocks noGrp="1"/>
          </p:cNvSpPr>
          <p:nvPr>
            <p:ph type="body" sz="quarter" idx="16"/>
          </p:nvPr>
        </p:nvSpPr>
        <p:spPr>
          <a:xfrm>
            <a:off x="685800" y="4457700"/>
            <a:ext cx="8001000" cy="205740"/>
          </a:xfrm>
          <a:prstGeom prst="rect">
            <a:avLst/>
          </a:prstGeom>
        </p:spPr>
        <p:txBody>
          <a:bodyPr lIns="0" rIns="0" bIns="0" anchor="b" anchorCtr="0"/>
          <a:lstStyle>
            <a:lvl1pPr marL="0" indent="0">
              <a:buFont typeface="Arial" panose="020B0604020202020204" pitchFamily="34" charset="0"/>
              <a:buNone/>
              <a:defRPr sz="1000" i="1"/>
            </a:lvl1pPr>
            <a:lvl2pPr>
              <a:buNone/>
              <a:defRPr sz="1200" i="1"/>
            </a:lvl2pPr>
            <a:lvl3pPr>
              <a:buNone/>
              <a:defRPr sz="1200" i="1"/>
            </a:lvl3pPr>
            <a:lvl4pPr>
              <a:buNone/>
              <a:defRPr sz="1200" i="1"/>
            </a:lvl4pPr>
            <a:lvl5pPr>
              <a:buNone/>
              <a:defRPr sz="1200" i="1"/>
            </a:lvl5pPr>
          </a:lstStyle>
          <a:p>
            <a:pPr lvl="0"/>
            <a:r>
              <a:rPr lang="en-US" smtClean="0"/>
              <a:t>Click to edit Master text styles</a:t>
            </a:r>
          </a:p>
        </p:txBody>
      </p:sp>
      <p:sp>
        <p:nvSpPr>
          <p:cNvPr id="14" name="Title 1"/>
          <p:cNvSpPr>
            <a:spLocks noGrp="1"/>
          </p:cNvSpPr>
          <p:nvPr>
            <p:ph type="title" hasCustomPrompt="1"/>
          </p:nvPr>
        </p:nvSpPr>
        <p:spPr>
          <a:xfrm>
            <a:off x="685800" y="79513"/>
            <a:ext cx="8001000" cy="755374"/>
          </a:xfrm>
          <a:prstGeom prst="rect">
            <a:avLst/>
          </a:prstGeom>
        </p:spPr>
        <p:txBody>
          <a:bodyPr lIns="0" tIns="0" rIns="0" bIns="0" anchor="b" anchorCtr="0"/>
          <a:lstStyle>
            <a:lvl1pPr algn="l">
              <a:defRPr sz="2600">
                <a:solidFill>
                  <a:schemeClr val="accent1"/>
                </a:solidFill>
              </a:defRPr>
            </a:lvl1pPr>
          </a:lstStyle>
          <a:p>
            <a:r>
              <a:rPr lang="en-US" dirty="0" smtClean="0"/>
              <a:t>Click to edit Master title style. You can have up to two lines of text.</a:t>
            </a:r>
            <a:endParaRPr lang="en-US" dirty="0"/>
          </a:p>
        </p:txBody>
      </p:sp>
      <p:pic>
        <p:nvPicPr>
          <p:cNvPr id="12"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15"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18"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
        <p:nvSpPr>
          <p:cNvPr id="16" name="Footer Placeholder 2"/>
          <p:cNvSpPr>
            <a:spLocks noGrp="1"/>
          </p:cNvSpPr>
          <p:nvPr>
            <p:ph type="ftr" sz="quarter" idx="17"/>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6_*long title only">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Tree>
    <p:extLst>
      <p:ext uri="{BB962C8B-B14F-4D97-AF65-F5344CB8AC3E}">
        <p14:creationId xmlns:p14="http://schemas.microsoft.com/office/powerpoint/2010/main" val="397154328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7_*long title only">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Tree>
    <p:extLst>
      <p:ext uri="{BB962C8B-B14F-4D97-AF65-F5344CB8AC3E}">
        <p14:creationId xmlns:p14="http://schemas.microsoft.com/office/powerpoint/2010/main" val="42181237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cSld name="9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6776593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cSld name="10_*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7646578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10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584357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cSld name="11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8268192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cSld name="12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5076041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13_*long title and 2 columns">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180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40080"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54296" y="987552"/>
            <a:ext cx="4023360" cy="3442716"/>
          </a:xfrm>
          <a:prstGeom prst="rect">
            <a:avLst/>
          </a:prstGeom>
        </p:spPr>
        <p:txBody>
          <a:bodyPr/>
          <a:lstStyle>
            <a:lvl1pPr marL="178308" indent="-178308">
              <a:spcBef>
                <a:spcPts val="1200"/>
              </a:spcBef>
              <a:spcAft>
                <a:spcPts val="450"/>
              </a:spcAft>
              <a:defRPr sz="1650"/>
            </a:lvl1pPr>
            <a:lvl2pPr>
              <a:spcAft>
                <a:spcPts val="300"/>
              </a:spcAft>
              <a:defRPr sz="1200"/>
            </a:lvl2pPr>
            <a:lvl3pPr>
              <a:spcAft>
                <a:spcPts val="300"/>
              </a:spcAft>
              <a:defRPr sz="1200"/>
            </a:lvl3pPr>
            <a:lvl4pPr>
              <a:spcAft>
                <a:spcPts val="300"/>
              </a:spcAft>
              <a:defRPr sz="1200"/>
            </a:lvl4pPr>
            <a:lvl5pPr>
              <a:spcAft>
                <a:spcPts val="300"/>
              </a:spcAft>
              <a:buFont typeface="Arial" pitchFamily="34" charset="0"/>
              <a:buChar char="•"/>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1377008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cSld name="1_*title only">
    <p:spTree>
      <p:nvGrpSpPr>
        <p:cNvPr id="1" name=""/>
        <p:cNvGrpSpPr/>
        <p:nvPr/>
      </p:nvGrpSpPr>
      <p:grpSpPr>
        <a:xfrm>
          <a:off x="0" y="0"/>
          <a:ext cx="0" cy="0"/>
          <a:chOff x="0" y="0"/>
          <a:chExt cx="0" cy="0"/>
        </a:xfrm>
      </p:grpSpPr>
      <p:sp>
        <p:nvSpPr>
          <p:cNvPr id="5" name="Oval 13"/>
          <p:cNvSpPr>
            <a:spLocks noChangeAspect="1"/>
          </p:cNvSpPr>
          <p:nvPr/>
        </p:nvSpPr>
        <p:spPr bwMode="auto">
          <a:xfrm>
            <a:off x="8732839" y="4842406"/>
            <a:ext cx="276225" cy="205979"/>
          </a:xfrm>
          <a:prstGeom prst="ellipse">
            <a:avLst/>
          </a:prstGeom>
          <a:solidFill>
            <a:srgbClr val="FFFFFF"/>
          </a:solidFill>
          <a:ln w="9525">
            <a:noFill/>
            <a:round/>
            <a:headEnd/>
            <a:tailEnd/>
          </a:ln>
        </p:spPr>
        <p:txBody>
          <a:bodyPr/>
          <a:lstStyle/>
          <a:p>
            <a:pPr eaLnBrk="0" hangingPunct="0"/>
            <a:endParaRPr lang="en-US" dirty="0"/>
          </a:p>
        </p:txBody>
      </p:sp>
      <p:sp>
        <p:nvSpPr>
          <p:cNvPr id="2" name="Title 1"/>
          <p:cNvSpPr>
            <a:spLocks noGrp="1"/>
          </p:cNvSpPr>
          <p:nvPr>
            <p:ph type="title" hasCustomPrompt="1"/>
          </p:nvPr>
        </p:nvSpPr>
        <p:spPr>
          <a:xfrm>
            <a:off x="640080" y="54864"/>
            <a:ext cx="8046720" cy="857250"/>
          </a:xfrm>
          <a:prstGeom prst="rect">
            <a:avLst/>
          </a:prstGeom>
        </p:spPr>
        <p:txBody>
          <a:bodyPr anchor="b" anchorCtr="0"/>
          <a:lstStyle>
            <a:lvl1pPr algn="l">
              <a:defRPr sz="2550">
                <a:solidFill>
                  <a:schemeClr val="accent1"/>
                </a:solidFill>
              </a:defRPr>
            </a:lvl1pPr>
          </a:lstStyle>
          <a:p>
            <a:r>
              <a:rPr lang="en-US" dirty="0" smtClean="0"/>
              <a:t>Click to edit Master title style. You can have up to two lines of text.</a:t>
            </a:r>
            <a:endParaRPr lang="en-US" dirty="0"/>
          </a:p>
        </p:txBody>
      </p:sp>
      <p:sp>
        <p:nvSpPr>
          <p:cNvPr id="3" name="Footer Placeholder 2"/>
          <p:cNvSpPr>
            <a:spLocks noGrp="1"/>
          </p:cNvSpPr>
          <p:nvPr>
            <p:ph type="ftr" sz="quarter" idx="10"/>
          </p:nvPr>
        </p:nvSpPr>
        <p:spPr/>
        <p:txBody>
          <a:bodyPr/>
          <a:lstStyle/>
          <a:p>
            <a:r>
              <a:rPr lang="en-US" smtClean="0"/>
              <a:t>Adam Sieminski, Johns Hopkins SAIS January 5, 2017</a:t>
            </a:r>
            <a:endParaRPr lang="en-US" dirty="0"/>
          </a:p>
        </p:txBody>
      </p:sp>
      <p:sp>
        <p:nvSpPr>
          <p:cNvPr id="4" name="Slide Number Placeholder 3"/>
          <p:cNvSpPr>
            <a:spLocks noGrp="1"/>
          </p:cNvSpPr>
          <p:nvPr>
            <p:ph type="sldNum" sz="quarter" idx="11"/>
          </p:nvPr>
        </p:nvSpPr>
        <p:spPr/>
        <p:txBody>
          <a:bodyPr/>
          <a:lstStyle/>
          <a:p>
            <a:fld id="{2D80C5C9-96E0-47EC-B500-37C5FE284639}" type="slidenum">
              <a:rPr lang="en-US" smtClean="0"/>
              <a:pPr/>
              <a:t>‹#›</a:t>
            </a:fld>
            <a:endParaRPr lang="en-US" dirty="0"/>
          </a:p>
        </p:txBody>
      </p:sp>
      <p:cxnSp>
        <p:nvCxnSpPr>
          <p:cNvPr id="6" name="Straight Connector 12"/>
          <p:cNvCxnSpPr>
            <a:cxnSpLocks noChangeShapeType="1"/>
          </p:cNvCxnSpPr>
          <p:nvPr/>
        </p:nvCxnSpPr>
        <p:spPr bwMode="auto">
          <a:xfrm rot="5400000">
            <a:off x="506959" y="4909344"/>
            <a:ext cx="328613" cy="1588"/>
          </a:xfrm>
          <a:prstGeom prst="line">
            <a:avLst/>
          </a:prstGeom>
          <a:noFill/>
          <a:ln w="9525">
            <a:solidFill>
              <a:schemeClr val="bg1">
                <a:alpha val="39999"/>
              </a:schemeClr>
            </a:solidFill>
            <a:round/>
            <a:headEnd/>
            <a:tailEnd/>
          </a:ln>
        </p:spPr>
      </p:cxnSp>
    </p:spTree>
    <p:extLst>
      <p:ext uri="{BB962C8B-B14F-4D97-AF65-F5344CB8AC3E}">
        <p14:creationId xmlns:p14="http://schemas.microsoft.com/office/powerpoint/2010/main" val="4069019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ong title and 2 columns">
    <p:spTree>
      <p:nvGrpSpPr>
        <p:cNvPr id="1" name=""/>
        <p:cNvGrpSpPr/>
        <p:nvPr/>
      </p:nvGrpSpPr>
      <p:grpSpPr>
        <a:xfrm>
          <a:off x="0" y="0"/>
          <a:ext cx="0" cy="0"/>
          <a:chOff x="0" y="0"/>
          <a:chExt cx="0" cy="0"/>
        </a:xfrm>
      </p:grpSpPr>
      <p:cxnSp>
        <p:nvCxnSpPr>
          <p:cNvPr id="6"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sp>
        <p:nvSpPr>
          <p:cNvPr id="12" name="Content Placeholder 10"/>
          <p:cNvSpPr>
            <a:spLocks noGrp="1"/>
          </p:cNvSpPr>
          <p:nvPr>
            <p:ph sz="quarter" idx="12"/>
          </p:nvPr>
        </p:nvSpPr>
        <p:spPr>
          <a:xfrm>
            <a:off x="685800" y="891540"/>
            <a:ext cx="3931920" cy="3497580"/>
          </a:xfrm>
          <a:prstGeom prst="rect">
            <a:avLst/>
          </a:prstGeom>
        </p:spPr>
        <p:txBody>
          <a:bodyPr lIns="0" tIns="0" rIns="0"/>
          <a:lstStyle>
            <a:lvl1pPr marL="237744" indent="-237744">
              <a:spcBef>
                <a:spcPts val="1600"/>
              </a:spcBef>
              <a:spcAft>
                <a:spcPts val="600"/>
              </a:spcAft>
              <a:defRPr sz="1800"/>
            </a:lvl1pPr>
            <a:lvl2pPr>
              <a:spcAft>
                <a:spcPts val="400"/>
              </a:spcAft>
              <a:defRPr sz="1400"/>
            </a:lvl2pPr>
            <a:lvl3pPr>
              <a:spcAft>
                <a:spcPts val="400"/>
              </a:spcAft>
              <a:defRPr sz="1400"/>
            </a:lvl3pPr>
            <a:lvl4pPr>
              <a:spcAft>
                <a:spcPts val="400"/>
              </a:spcAft>
              <a:defRPr sz="1400"/>
            </a:lvl4pPr>
            <a:lvl5pPr>
              <a:spcAft>
                <a:spcPts val="400"/>
              </a:spcAft>
              <a:buFont typeface="Arial" pitchFamily="34" charset="0"/>
              <a:buChar char="•"/>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Content Placeholder 12"/>
          <p:cNvSpPr>
            <a:spLocks noGrp="1"/>
          </p:cNvSpPr>
          <p:nvPr>
            <p:ph sz="quarter" idx="13"/>
          </p:nvPr>
        </p:nvSpPr>
        <p:spPr>
          <a:xfrm>
            <a:off x="4663440" y="891540"/>
            <a:ext cx="4023360" cy="3497580"/>
          </a:xfrm>
          <a:prstGeom prst="rect">
            <a:avLst/>
          </a:prstGeom>
        </p:spPr>
        <p:txBody>
          <a:bodyPr tIns="0"/>
          <a:lstStyle>
            <a:lvl1pPr marL="237744" indent="-237744">
              <a:spcBef>
                <a:spcPts val="1600"/>
              </a:spcBef>
              <a:spcAft>
                <a:spcPts val="600"/>
              </a:spcAft>
              <a:defRPr sz="1800"/>
            </a:lvl1pPr>
            <a:lvl2pPr>
              <a:spcAft>
                <a:spcPts val="400"/>
              </a:spcAft>
              <a:defRPr sz="1400"/>
            </a:lvl2pPr>
            <a:lvl3pPr>
              <a:spcAft>
                <a:spcPts val="400"/>
              </a:spcAft>
              <a:defRPr sz="1400"/>
            </a:lvl3pPr>
            <a:lvl4pPr>
              <a:spcAft>
                <a:spcPts val="400"/>
              </a:spcAft>
              <a:defRPr sz="1400"/>
            </a:lvl4pPr>
            <a:lvl5pPr>
              <a:spcAft>
                <a:spcPts val="400"/>
              </a:spcAft>
              <a:buFont typeface="Arial" pitchFamily="34" charset="0"/>
              <a:buChar char="•"/>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1"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13"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14" name="Text Placeholder 15"/>
          <p:cNvSpPr>
            <a:spLocks noGrp="1"/>
          </p:cNvSpPr>
          <p:nvPr>
            <p:ph type="body" sz="quarter" idx="16"/>
          </p:nvPr>
        </p:nvSpPr>
        <p:spPr>
          <a:xfrm>
            <a:off x="685800" y="4457700"/>
            <a:ext cx="8001000" cy="205740"/>
          </a:xfrm>
          <a:prstGeom prst="rect">
            <a:avLst/>
          </a:prstGeom>
        </p:spPr>
        <p:txBody>
          <a:bodyPr lIns="0" rIns="0" bIns="0" anchor="b" anchorCtr="0"/>
          <a:lstStyle>
            <a:lvl1pPr marL="0" indent="0">
              <a:buFont typeface="Arial" panose="020B0604020202020204" pitchFamily="34" charset="0"/>
              <a:buNone/>
              <a:defRPr sz="1000" i="1"/>
            </a:lvl1pPr>
            <a:lvl2pPr>
              <a:buNone/>
              <a:defRPr sz="1200" i="1"/>
            </a:lvl2pPr>
            <a:lvl3pPr>
              <a:buNone/>
              <a:defRPr sz="1200" i="1"/>
            </a:lvl3pPr>
            <a:lvl4pPr>
              <a:buNone/>
              <a:defRPr sz="1200" i="1"/>
            </a:lvl4pPr>
            <a:lvl5pPr>
              <a:buNone/>
              <a:defRPr sz="1200" i="1"/>
            </a:lvl5pPr>
          </a:lstStyle>
          <a:p>
            <a:pPr lvl="0"/>
            <a:r>
              <a:rPr lang="en-US" smtClean="0"/>
              <a:t>Click to edit Master text styles</a:t>
            </a:r>
          </a:p>
        </p:txBody>
      </p:sp>
      <p:sp>
        <p:nvSpPr>
          <p:cNvPr id="16" name="Title 1"/>
          <p:cNvSpPr>
            <a:spLocks noGrp="1"/>
          </p:cNvSpPr>
          <p:nvPr>
            <p:ph type="title" hasCustomPrompt="1"/>
          </p:nvPr>
        </p:nvSpPr>
        <p:spPr>
          <a:xfrm>
            <a:off x="685800" y="69574"/>
            <a:ext cx="8001000" cy="765314"/>
          </a:xfrm>
          <a:prstGeom prst="rect">
            <a:avLst/>
          </a:prstGeom>
        </p:spPr>
        <p:txBody>
          <a:bodyPr lIns="0" tIns="0" rIns="0" bIns="0" anchor="b" anchorCtr="0"/>
          <a:lstStyle>
            <a:lvl1pPr algn="l">
              <a:lnSpc>
                <a:spcPts val="1900"/>
              </a:lnSpc>
              <a:defRPr sz="2200">
                <a:solidFill>
                  <a:schemeClr val="accent1"/>
                </a:solidFill>
              </a:defRPr>
            </a:lvl1pPr>
          </a:lstStyle>
          <a:p>
            <a:r>
              <a:rPr lang="en-US" dirty="0" smtClean="0"/>
              <a:t>Click to edit Master title style. You can have up to three lines of text.</a:t>
            </a:r>
            <a:endParaRPr lang="en-US" dirty="0"/>
          </a:p>
        </p:txBody>
      </p:sp>
      <p:sp>
        <p:nvSpPr>
          <p:cNvPr id="18"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
        <p:nvSpPr>
          <p:cNvPr id="19" name="Footer Placeholder 2"/>
          <p:cNvSpPr>
            <a:spLocks noGrp="1"/>
          </p:cNvSpPr>
          <p:nvPr>
            <p:ph type="ftr" sz="quarter" idx="17"/>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ong title and 2 labeled columns">
    <p:spTree>
      <p:nvGrpSpPr>
        <p:cNvPr id="1" name=""/>
        <p:cNvGrpSpPr/>
        <p:nvPr/>
      </p:nvGrpSpPr>
      <p:grpSpPr>
        <a:xfrm>
          <a:off x="0" y="0"/>
          <a:ext cx="0" cy="0"/>
          <a:chOff x="0" y="0"/>
          <a:chExt cx="0" cy="0"/>
        </a:xfrm>
      </p:grpSpPr>
      <p:cxnSp>
        <p:nvCxnSpPr>
          <p:cNvPr id="6"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sp>
        <p:nvSpPr>
          <p:cNvPr id="11" name="Content Placeholder 10"/>
          <p:cNvSpPr>
            <a:spLocks noGrp="1"/>
          </p:cNvSpPr>
          <p:nvPr>
            <p:ph sz="quarter" idx="12"/>
          </p:nvPr>
        </p:nvSpPr>
        <p:spPr>
          <a:xfrm>
            <a:off x="685800" y="1292087"/>
            <a:ext cx="3931920" cy="3097033"/>
          </a:xfrm>
          <a:prstGeom prst="rect">
            <a:avLst/>
          </a:prstGeom>
        </p:spPr>
        <p:txBody>
          <a:bodyPr lIns="0" rIns="0"/>
          <a:lstStyle>
            <a:lvl1pPr marL="237744" indent="-237744">
              <a:spcBef>
                <a:spcPts val="1600"/>
              </a:spcBef>
              <a:spcAft>
                <a:spcPts val="600"/>
              </a:spcAft>
              <a:defRPr sz="1800"/>
            </a:lvl1pPr>
            <a:lvl2pPr>
              <a:spcAft>
                <a:spcPts val="400"/>
              </a:spcAft>
              <a:defRPr sz="1400"/>
            </a:lvl2pPr>
            <a:lvl3pPr>
              <a:spcAft>
                <a:spcPts val="400"/>
              </a:spcAft>
              <a:defRPr sz="1400"/>
            </a:lvl3pPr>
            <a:lvl4pPr>
              <a:spcAft>
                <a:spcPts val="400"/>
              </a:spcAft>
              <a:defRPr sz="1400"/>
            </a:lvl4pPr>
            <a:lvl5pPr>
              <a:spcAft>
                <a:spcPts val="400"/>
              </a:spcAft>
              <a:buFont typeface="Arial" pitchFamily="34" charset="0"/>
              <a:buChar char="•"/>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3"/>
          </p:nvPr>
        </p:nvSpPr>
        <p:spPr>
          <a:xfrm>
            <a:off x="4663440" y="1292087"/>
            <a:ext cx="4023360" cy="3097033"/>
          </a:xfrm>
          <a:prstGeom prst="rect">
            <a:avLst/>
          </a:prstGeom>
        </p:spPr>
        <p:txBody>
          <a:bodyPr/>
          <a:lstStyle>
            <a:lvl1pPr marL="237744" indent="-237744">
              <a:spcBef>
                <a:spcPts val="1600"/>
              </a:spcBef>
              <a:spcAft>
                <a:spcPts val="600"/>
              </a:spcAft>
              <a:defRPr sz="1800"/>
            </a:lvl1pPr>
            <a:lvl2pPr>
              <a:spcAft>
                <a:spcPts val="400"/>
              </a:spcAft>
              <a:defRPr sz="1400"/>
            </a:lvl2pPr>
            <a:lvl3pPr>
              <a:spcAft>
                <a:spcPts val="400"/>
              </a:spcAft>
              <a:defRPr sz="1400"/>
            </a:lvl3pPr>
            <a:lvl4pPr>
              <a:spcAft>
                <a:spcPts val="400"/>
              </a:spcAft>
              <a:defRPr sz="1400"/>
            </a:lvl4pPr>
            <a:lvl5pPr>
              <a:spcAft>
                <a:spcPts val="400"/>
              </a:spcAft>
              <a:buFont typeface="Arial" pitchFamily="34" charset="0"/>
              <a:buChar char="•"/>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11"/>
          <p:cNvSpPr>
            <a:spLocks noGrp="1"/>
          </p:cNvSpPr>
          <p:nvPr>
            <p:ph type="body" sz="quarter" idx="17"/>
          </p:nvPr>
        </p:nvSpPr>
        <p:spPr>
          <a:xfrm>
            <a:off x="685800" y="894520"/>
            <a:ext cx="3931920" cy="350851"/>
          </a:xfrm>
          <a:prstGeom prst="rect">
            <a:avLst/>
          </a:prstGeom>
        </p:spPr>
        <p:txBody>
          <a:bodyPr lIns="0" tIns="0" bIns="0" anchor="b" anchorCtr="0"/>
          <a:lstStyle>
            <a:lvl1pPr marL="342900" marR="0" indent="-342900" algn="l" defTabSz="914400" rtl="0" eaLnBrk="1" fontAlgn="base" latinLnBrk="0" hangingPunct="1">
              <a:lnSpc>
                <a:spcPct val="100000"/>
              </a:lnSpc>
              <a:spcBef>
                <a:spcPct val="20000"/>
              </a:spcBef>
              <a:spcAft>
                <a:spcPct val="0"/>
              </a:spcAft>
              <a:buClrTx/>
              <a:buSzTx/>
              <a:buFontTx/>
              <a:buNone/>
              <a:tabLst/>
              <a:defRPr sz="1200"/>
            </a:lvl1pPr>
            <a:lvl2pPr>
              <a:defRPr sz="1200"/>
            </a:lvl2pPr>
            <a:lvl3pPr>
              <a:defRPr sz="1400"/>
            </a:lvl3pPr>
            <a:lvl4pPr>
              <a:defRPr sz="1400"/>
            </a:lvl4pPr>
            <a:lvl5pPr>
              <a:defRPr sz="1400"/>
            </a:lvl5pPr>
          </a:lstStyle>
          <a:p>
            <a:pPr lvl="0"/>
            <a:r>
              <a:rPr lang="en-US" smtClean="0"/>
              <a:t>Click to edit Master text styles</a:t>
            </a:r>
          </a:p>
          <a:p>
            <a:pPr lvl="1"/>
            <a:r>
              <a:rPr lang="en-US" smtClean="0"/>
              <a:t>Second level</a:t>
            </a:r>
          </a:p>
        </p:txBody>
      </p:sp>
      <p:sp>
        <p:nvSpPr>
          <p:cNvPr id="16" name="Text Placeholder 13"/>
          <p:cNvSpPr>
            <a:spLocks noGrp="1"/>
          </p:cNvSpPr>
          <p:nvPr>
            <p:ph type="body" sz="quarter" idx="18"/>
          </p:nvPr>
        </p:nvSpPr>
        <p:spPr>
          <a:xfrm>
            <a:off x="4663440" y="894520"/>
            <a:ext cx="4023360" cy="350851"/>
          </a:xfrm>
          <a:prstGeom prst="rect">
            <a:avLst/>
          </a:prstGeom>
        </p:spPr>
        <p:txBody>
          <a:bodyPr tIns="0" rIns="0" bIns="0" anchor="b" anchorCtr="0"/>
          <a:lstStyle>
            <a:lvl1pPr marL="342900" marR="0" indent="-342900" algn="r" defTabSz="914400" rtl="0" eaLnBrk="1" fontAlgn="base" latinLnBrk="0" hangingPunct="1">
              <a:lnSpc>
                <a:spcPct val="100000"/>
              </a:lnSpc>
              <a:spcBef>
                <a:spcPct val="20000"/>
              </a:spcBef>
              <a:spcAft>
                <a:spcPct val="0"/>
              </a:spcAft>
              <a:buClrTx/>
              <a:buSzTx/>
              <a:buFontTx/>
              <a:buNone/>
              <a:tabLst/>
              <a:defRPr sz="1200"/>
            </a:lvl1pPr>
            <a:lvl2pPr algn="r">
              <a:defRPr sz="1200"/>
            </a:lvl2pPr>
            <a:lvl3pPr>
              <a:defRPr sz="1400"/>
            </a:lvl3pPr>
            <a:lvl4pPr>
              <a:defRPr sz="1400"/>
            </a:lvl4pPr>
            <a:lvl5pPr>
              <a:defRPr sz="1400"/>
            </a:lvl5pPr>
          </a:lstStyle>
          <a:p>
            <a:pPr lvl="0"/>
            <a:r>
              <a:rPr lang="en-US" smtClean="0"/>
              <a:t>Click to edit Master text styles</a:t>
            </a:r>
          </a:p>
          <a:p>
            <a:pPr lvl="1"/>
            <a:r>
              <a:rPr lang="en-US" smtClean="0"/>
              <a:t>Second level</a:t>
            </a:r>
          </a:p>
        </p:txBody>
      </p:sp>
      <p:pic>
        <p:nvPicPr>
          <p:cNvPr id="17"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18"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20" name="Footer Placeholder 2"/>
          <p:cNvSpPr>
            <a:spLocks noGrp="1"/>
          </p:cNvSpPr>
          <p:nvPr>
            <p:ph type="ftr" sz="quarter" idx="19"/>
          </p:nvPr>
        </p:nvSpPr>
        <p:spPr>
          <a:xfrm>
            <a:off x="666750" y="4793456"/>
            <a:ext cx="2808288" cy="295275"/>
          </a:xfrm>
        </p:spPr>
        <p:txBody>
          <a:bodyPr/>
          <a:lstStyle>
            <a:lvl1pPr>
              <a:defRPr sz="1000"/>
            </a:lvl1pPr>
          </a:lstStyle>
          <a:p>
            <a:pPr>
              <a:defRPr/>
            </a:pPr>
            <a:r>
              <a:rPr lang="en-US" smtClean="0"/>
              <a:t>Adam Sieminski, Johns Hopkins SAIS January 5, 2017</a:t>
            </a:r>
            <a:endParaRPr lang="en-US" dirty="0"/>
          </a:p>
        </p:txBody>
      </p:sp>
      <p:sp>
        <p:nvSpPr>
          <p:cNvPr id="21" name="Title 1"/>
          <p:cNvSpPr>
            <a:spLocks noGrp="1"/>
          </p:cNvSpPr>
          <p:nvPr>
            <p:ph type="title"/>
          </p:nvPr>
        </p:nvSpPr>
        <p:spPr>
          <a:xfrm>
            <a:off x="685800" y="91440"/>
            <a:ext cx="8001000" cy="743448"/>
          </a:xfrm>
          <a:prstGeom prst="rect">
            <a:avLst/>
          </a:prstGeom>
        </p:spPr>
        <p:txBody>
          <a:bodyPr lIns="0" tIns="0" rIns="0" bIns="0" anchor="b" anchorCtr="0"/>
          <a:lstStyle>
            <a:lvl1pPr algn="l">
              <a:lnSpc>
                <a:spcPts val="1900"/>
              </a:lnSpc>
              <a:defRPr sz="2200">
                <a:solidFill>
                  <a:schemeClr val="accent1"/>
                </a:solidFill>
              </a:defRPr>
            </a:lvl1pPr>
          </a:lstStyle>
          <a:p>
            <a:r>
              <a:rPr lang="en-US" smtClean="0"/>
              <a:t>Click to edit Master title style</a:t>
            </a:r>
            <a:endParaRPr lang="en-US" dirty="0"/>
          </a:p>
        </p:txBody>
      </p:sp>
      <p:sp>
        <p:nvSpPr>
          <p:cNvPr id="14" name="Text Placeholder 15"/>
          <p:cNvSpPr>
            <a:spLocks noGrp="1"/>
          </p:cNvSpPr>
          <p:nvPr>
            <p:ph type="body" sz="quarter" idx="16"/>
          </p:nvPr>
        </p:nvSpPr>
        <p:spPr>
          <a:xfrm>
            <a:off x="685800" y="4457700"/>
            <a:ext cx="8001000" cy="205740"/>
          </a:xfrm>
          <a:prstGeom prst="rect">
            <a:avLst/>
          </a:prstGeom>
        </p:spPr>
        <p:txBody>
          <a:bodyPr lIns="0" rIns="0" bIns="0" anchor="b" anchorCtr="0"/>
          <a:lstStyle>
            <a:lvl1pPr marL="0" indent="0">
              <a:buFont typeface="Arial" panose="020B0604020202020204" pitchFamily="34" charset="0"/>
              <a:buNone/>
              <a:defRPr sz="1000" i="1"/>
            </a:lvl1pPr>
            <a:lvl2pPr>
              <a:buNone/>
              <a:defRPr sz="1200" i="1"/>
            </a:lvl2pPr>
            <a:lvl3pPr>
              <a:buNone/>
              <a:defRPr sz="1200" i="1"/>
            </a:lvl3pPr>
            <a:lvl4pPr>
              <a:buNone/>
              <a:defRPr sz="1200" i="1"/>
            </a:lvl4pPr>
            <a:lvl5pPr>
              <a:buNone/>
              <a:defRPr sz="1200" i="1"/>
            </a:lvl5pPr>
          </a:lstStyle>
          <a:p>
            <a:pPr lvl="0"/>
            <a:r>
              <a:rPr lang="en-US" smtClean="0"/>
              <a:t>Click to edit Master text styles</a:t>
            </a:r>
          </a:p>
        </p:txBody>
      </p:sp>
      <p:sp>
        <p:nvSpPr>
          <p:cNvPr id="19"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Tree>
    <p:extLst>
      <p:ext uri="{BB962C8B-B14F-4D97-AF65-F5344CB8AC3E}">
        <p14:creationId xmlns:p14="http://schemas.microsoft.com/office/powerpoint/2010/main" val="3494179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cxnSp>
        <p:nvCxnSpPr>
          <p:cNvPr id="4"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sp>
        <p:nvSpPr>
          <p:cNvPr id="2" name="Title 1"/>
          <p:cNvSpPr>
            <a:spLocks noGrp="1"/>
          </p:cNvSpPr>
          <p:nvPr>
            <p:ph type="title" hasCustomPrompt="1"/>
          </p:nvPr>
        </p:nvSpPr>
        <p:spPr>
          <a:xfrm>
            <a:off x="457200" y="1659636"/>
            <a:ext cx="8229600" cy="1117854"/>
          </a:xfrm>
          <a:prstGeom prst="rect">
            <a:avLst/>
          </a:prstGeom>
        </p:spPr>
        <p:txBody>
          <a:bodyPr anchor="b" anchorCtr="0"/>
          <a:lstStyle>
            <a:lvl1pPr algn="ctr">
              <a:defRPr sz="3600">
                <a:solidFill>
                  <a:schemeClr val="accent1"/>
                </a:solidFill>
              </a:defRPr>
            </a:lvl1pPr>
          </a:lstStyle>
          <a:p>
            <a:r>
              <a:rPr lang="en-US" dirty="0" smtClean="0"/>
              <a:t>Section Title — click to edit</a:t>
            </a:r>
            <a:endParaRPr lang="en-US" dirty="0"/>
          </a:p>
        </p:txBody>
      </p:sp>
      <p:pic>
        <p:nvPicPr>
          <p:cNvPr id="8"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9"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10"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
        <p:nvSpPr>
          <p:cNvPr id="12" name="Footer Placeholder 2"/>
          <p:cNvSpPr>
            <a:spLocks noGrp="1"/>
          </p:cNvSpPr>
          <p:nvPr>
            <p:ph type="ftr" sz="quarter" idx="13"/>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cxnSp>
        <p:nvCxnSpPr>
          <p:cNvPr id="4" name="Straight Connector 12"/>
          <p:cNvCxnSpPr>
            <a:cxnSpLocks noChangeShapeType="1"/>
          </p:cNvCxnSpPr>
          <p:nvPr/>
        </p:nvCxnSpPr>
        <p:spPr bwMode="auto">
          <a:xfrm rot="5400000">
            <a:off x="506413" y="4909344"/>
            <a:ext cx="328613" cy="1588"/>
          </a:xfrm>
          <a:prstGeom prst="line">
            <a:avLst/>
          </a:prstGeom>
          <a:noFill/>
          <a:ln w="9525">
            <a:solidFill>
              <a:schemeClr val="bg1">
                <a:alpha val="39999"/>
              </a:schemeClr>
            </a:solidFill>
            <a:round/>
            <a:headEnd/>
            <a:tailEnd/>
          </a:ln>
        </p:spPr>
      </p:cxnSp>
      <p:sp>
        <p:nvSpPr>
          <p:cNvPr id="8" name="Title 1"/>
          <p:cNvSpPr>
            <a:spLocks noGrp="1"/>
          </p:cNvSpPr>
          <p:nvPr>
            <p:ph type="title" hasCustomPrompt="1"/>
          </p:nvPr>
        </p:nvSpPr>
        <p:spPr>
          <a:xfrm>
            <a:off x="685800" y="68580"/>
            <a:ext cx="8001000" cy="766307"/>
          </a:xfrm>
          <a:prstGeom prst="rect">
            <a:avLst/>
          </a:prstGeom>
        </p:spPr>
        <p:txBody>
          <a:bodyPr lIns="0" tIns="0" rIns="0" bIns="0" anchor="b" anchorCtr="0"/>
          <a:lstStyle>
            <a:lvl1pPr algn="l">
              <a:defRPr sz="2600">
                <a:solidFill>
                  <a:schemeClr val="accent1"/>
                </a:solidFill>
              </a:defRPr>
            </a:lvl1pPr>
          </a:lstStyle>
          <a:p>
            <a:r>
              <a:rPr lang="en-US" dirty="0" smtClean="0"/>
              <a:t>Click to edit Master title style. You can have up to two lines of text.</a:t>
            </a:r>
            <a:endParaRPr lang="en-US" dirty="0"/>
          </a:p>
        </p:txBody>
      </p:sp>
      <p:pic>
        <p:nvPicPr>
          <p:cNvPr id="10" name="Picture 2" descr="C:\Documents and Settings\MVO\Desktop\eia_logo_white-02.png"/>
          <p:cNvPicPr>
            <a:picLocks noChangeAspect="1" noChangeArrowheads="1"/>
          </p:cNvPicPr>
          <p:nvPr userDrawn="1"/>
        </p:nvPicPr>
        <p:blipFill>
          <a:blip r:embed="rId2" cstate="print"/>
          <a:srcRect/>
          <a:stretch>
            <a:fillRect/>
          </a:stretch>
        </p:blipFill>
        <p:spPr bwMode="auto">
          <a:xfrm>
            <a:off x="181513" y="4772025"/>
            <a:ext cx="391148" cy="270213"/>
          </a:xfrm>
          <a:prstGeom prst="rect">
            <a:avLst/>
          </a:prstGeom>
          <a:noFill/>
          <a:ln>
            <a:noFill/>
          </a:ln>
        </p:spPr>
      </p:pic>
      <p:sp>
        <p:nvSpPr>
          <p:cNvPr id="11" name="Oval 13"/>
          <p:cNvSpPr>
            <a:spLocks/>
          </p:cNvSpPr>
          <p:nvPr userDrawn="1"/>
        </p:nvSpPr>
        <p:spPr bwMode="auto">
          <a:xfrm>
            <a:off x="8732839" y="4842273"/>
            <a:ext cx="210312" cy="210312"/>
          </a:xfrm>
          <a:prstGeom prst="ellipse">
            <a:avLst/>
          </a:prstGeom>
          <a:solidFill>
            <a:srgbClr val="FFFFFF"/>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9" name="Text Placeholder 15"/>
          <p:cNvSpPr>
            <a:spLocks noGrp="1"/>
          </p:cNvSpPr>
          <p:nvPr>
            <p:ph type="body" sz="quarter" idx="16"/>
          </p:nvPr>
        </p:nvSpPr>
        <p:spPr>
          <a:xfrm>
            <a:off x="685800" y="4457700"/>
            <a:ext cx="8001000" cy="205740"/>
          </a:xfrm>
          <a:prstGeom prst="rect">
            <a:avLst/>
          </a:prstGeom>
        </p:spPr>
        <p:txBody>
          <a:bodyPr lIns="0" rIns="0" bIns="0" anchor="b" anchorCtr="0"/>
          <a:lstStyle>
            <a:lvl1pPr marL="0" indent="0">
              <a:buFont typeface="Arial" panose="020B0604020202020204" pitchFamily="34" charset="0"/>
              <a:buNone/>
              <a:defRPr sz="1000" i="1"/>
            </a:lvl1pPr>
            <a:lvl2pPr>
              <a:buNone/>
              <a:defRPr sz="1200" i="1"/>
            </a:lvl2pPr>
            <a:lvl3pPr>
              <a:buNone/>
              <a:defRPr sz="1200" i="1"/>
            </a:lvl3pPr>
            <a:lvl4pPr>
              <a:buNone/>
              <a:defRPr sz="1200" i="1"/>
            </a:lvl4pPr>
            <a:lvl5pPr>
              <a:buNone/>
              <a:defRPr sz="1200" i="1"/>
            </a:lvl5pPr>
          </a:lstStyle>
          <a:p>
            <a:pPr lvl="0"/>
            <a:r>
              <a:rPr lang="en-US" smtClean="0"/>
              <a:t>Click to edit Master text styles</a:t>
            </a:r>
          </a:p>
        </p:txBody>
      </p:sp>
      <p:sp>
        <p:nvSpPr>
          <p:cNvPr id="14"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
        <p:nvSpPr>
          <p:cNvPr id="12" name="Footer Placeholder 2"/>
          <p:cNvSpPr>
            <a:spLocks noGrp="1"/>
          </p:cNvSpPr>
          <p:nvPr>
            <p:ph type="ftr" sz="quarter" idx="13"/>
          </p:nvPr>
        </p:nvSpPr>
        <p:spPr>
          <a:xfrm>
            <a:off x="666750" y="4793456"/>
            <a:ext cx="7195102" cy="295275"/>
          </a:xfrm>
        </p:spPr>
        <p:txBody>
          <a:bodyPr/>
          <a:lstStyle>
            <a:lvl1pPr>
              <a:defRPr sz="1000"/>
            </a:lvl1pPr>
          </a:lstStyle>
          <a:p>
            <a:pPr>
              <a:defRPr/>
            </a:pPr>
            <a:r>
              <a:rPr lang="en-US" smtClean="0"/>
              <a:t>Adam Sieminski, Johns Hopkins SAIS January 5, 2017</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26" name="Picture 8" descr="eia_ppt_bottombar.jpg"/>
          <p:cNvPicPr>
            <a:picLocks noChangeAspect="1"/>
          </p:cNvPicPr>
          <p:nvPr/>
        </p:nvPicPr>
        <p:blipFill>
          <a:blip r:embed="rId60" cstate="print"/>
          <a:srcRect t="10667" b="10667"/>
          <a:stretch>
            <a:fillRect/>
          </a:stretch>
        </p:blipFill>
        <p:spPr bwMode="auto">
          <a:xfrm>
            <a:off x="0" y="4669632"/>
            <a:ext cx="9144000" cy="473869"/>
          </a:xfrm>
          <a:prstGeom prst="rect">
            <a:avLst/>
          </a:prstGeom>
          <a:noFill/>
          <a:ln w="9525">
            <a:noFill/>
            <a:miter lim="800000"/>
            <a:headEnd/>
            <a:tailEnd/>
          </a:ln>
        </p:spPr>
      </p:pic>
      <p:sp>
        <p:nvSpPr>
          <p:cNvPr id="1027" name="Rectangle 7"/>
          <p:cNvSpPr>
            <a:spLocks noChangeArrowheads="1"/>
          </p:cNvSpPr>
          <p:nvPr/>
        </p:nvSpPr>
        <p:spPr bwMode="auto">
          <a:xfrm>
            <a:off x="0" y="1"/>
            <a:ext cx="9144000" cy="69056"/>
          </a:xfrm>
          <a:prstGeom prst="rect">
            <a:avLst/>
          </a:prstGeom>
          <a:solidFill>
            <a:srgbClr val="169DD8"/>
          </a:solidFill>
          <a:ln>
            <a:noFill/>
          </a:ln>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defRPr/>
            </a:pPr>
            <a:endParaRPr lang="en-US" altLang="en-US" dirty="0" smtClean="0"/>
          </a:p>
        </p:txBody>
      </p:sp>
      <p:sp>
        <p:nvSpPr>
          <p:cNvPr id="5" name="Footer Placeholder 4"/>
          <p:cNvSpPr>
            <a:spLocks noGrp="1"/>
          </p:cNvSpPr>
          <p:nvPr>
            <p:ph type="ftr" sz="quarter" idx="3"/>
          </p:nvPr>
        </p:nvSpPr>
        <p:spPr>
          <a:xfrm>
            <a:off x="666750" y="4793456"/>
            <a:ext cx="2808288" cy="295275"/>
          </a:xfrm>
          <a:prstGeom prst="rect">
            <a:avLst/>
          </a:prstGeom>
        </p:spPr>
        <p:txBody>
          <a:bodyPr vert="horz" lIns="91440" tIns="45720" rIns="91440" bIns="0" rtlCol="0" anchor="b" anchorCtr="0"/>
          <a:lstStyle>
            <a:lvl1pPr algn="l" fontAlgn="auto">
              <a:spcBef>
                <a:spcPts val="0"/>
              </a:spcBef>
              <a:spcAft>
                <a:spcPts val="0"/>
              </a:spcAft>
              <a:defRPr sz="1000" i="1">
                <a:solidFill>
                  <a:schemeClr val="bg1"/>
                </a:solidFill>
                <a:latin typeface="+mn-lt"/>
                <a:cs typeface="+mn-cs"/>
              </a:defRPr>
            </a:lvl1pPr>
          </a:lstStyle>
          <a:p>
            <a:pPr>
              <a:defRPr/>
            </a:pPr>
            <a:r>
              <a:rPr lang="en-US" smtClean="0"/>
              <a:t>Adam Sieminski, Johns Hopkins SAIS January 5, 2017</a:t>
            </a:r>
            <a:endParaRPr lang="en-US" dirty="0"/>
          </a:p>
        </p:txBody>
      </p:sp>
      <p:sp>
        <p:nvSpPr>
          <p:cNvPr id="6" name="Slide Number Placeholder 5"/>
          <p:cNvSpPr>
            <a:spLocks noGrp="1"/>
          </p:cNvSpPr>
          <p:nvPr>
            <p:ph type="sldNum" sz="quarter" idx="4"/>
          </p:nvPr>
        </p:nvSpPr>
        <p:spPr>
          <a:xfrm>
            <a:off x="8663051" y="4814888"/>
            <a:ext cx="384175" cy="273844"/>
          </a:xfrm>
          <a:prstGeom prst="rect">
            <a:avLst/>
          </a:prstGeom>
        </p:spPr>
        <p:txBody>
          <a:bodyPr vert="horz" lIns="91440" tIns="45720" rIns="91440" bIns="45720" rtlCol="0" anchor="ctr"/>
          <a:lstStyle>
            <a:lvl1pPr algn="ctr" fontAlgn="auto">
              <a:spcBef>
                <a:spcPts val="0"/>
              </a:spcBef>
              <a:spcAft>
                <a:spcPts val="0"/>
              </a:spcAft>
              <a:defRPr sz="1000">
                <a:solidFill>
                  <a:schemeClr val="tx1"/>
                </a:solidFill>
                <a:latin typeface="+mj-lt"/>
                <a:cs typeface="+mn-cs"/>
              </a:defRPr>
            </a:lvl1pPr>
          </a:lstStyle>
          <a:p>
            <a:pPr>
              <a:defRPr/>
            </a:pPr>
            <a:fld id="{84948DD1-5963-4816-BE5A-05BCCCAC15E0}" type="slidenum">
              <a:rPr lang="en-US" smtClean="0"/>
              <a:pPr>
                <a:defRPr/>
              </a:pPr>
              <a:t>‹#›</a:t>
            </a:fld>
            <a:endParaRPr lang="en-US" dirty="0"/>
          </a:p>
        </p:txBody>
      </p:sp>
    </p:spTree>
  </p:cSld>
  <p:clrMap bg1="lt1" tx1="dk1" bg2="lt2" tx2="dk2" accent1="accent1" accent2="accent2" accent3="accent3" accent4="accent4" accent5="accent5" accent6="accent6" hlink="hlink" folHlink="folHlink"/>
  <p:sldLayoutIdLst>
    <p:sldLayoutId id="2147485256" r:id="rId1"/>
    <p:sldLayoutId id="2147485257" r:id="rId2"/>
    <p:sldLayoutId id="2147485258" r:id="rId3"/>
    <p:sldLayoutId id="2147485272" r:id="rId4"/>
    <p:sldLayoutId id="2147485260" r:id="rId5"/>
    <p:sldLayoutId id="2147485261" r:id="rId6"/>
    <p:sldLayoutId id="2147485273" r:id="rId7"/>
    <p:sldLayoutId id="2147485262" r:id="rId8"/>
    <p:sldLayoutId id="2147485263" r:id="rId9"/>
    <p:sldLayoutId id="2147485264" r:id="rId10"/>
    <p:sldLayoutId id="2147485265" r:id="rId11"/>
    <p:sldLayoutId id="2147485266" r:id="rId12"/>
    <p:sldLayoutId id="2147485267" r:id="rId13"/>
    <p:sldLayoutId id="2147485268" r:id="rId14"/>
    <p:sldLayoutId id="2147485269" r:id="rId15"/>
    <p:sldLayoutId id="2147485274" r:id="rId16"/>
    <p:sldLayoutId id="2147485275" r:id="rId17"/>
    <p:sldLayoutId id="2147485276" r:id="rId18"/>
    <p:sldLayoutId id="2147485277" r:id="rId19"/>
    <p:sldLayoutId id="2147485278" r:id="rId20"/>
    <p:sldLayoutId id="2147485280" r:id="rId21"/>
    <p:sldLayoutId id="2147485281" r:id="rId22"/>
    <p:sldLayoutId id="2147485282" r:id="rId23"/>
    <p:sldLayoutId id="2147485283" r:id="rId24"/>
    <p:sldLayoutId id="2147485284" r:id="rId25"/>
    <p:sldLayoutId id="2147485285" r:id="rId26"/>
    <p:sldLayoutId id="2147485286" r:id="rId27"/>
    <p:sldLayoutId id="2147485287" r:id="rId28"/>
    <p:sldLayoutId id="2147485288" r:id="rId29"/>
    <p:sldLayoutId id="2147485289" r:id="rId30"/>
    <p:sldLayoutId id="2147485290" r:id="rId31"/>
    <p:sldLayoutId id="2147485291" r:id="rId32"/>
    <p:sldLayoutId id="2147485292" r:id="rId33"/>
    <p:sldLayoutId id="2147485293" r:id="rId34"/>
    <p:sldLayoutId id="2147485294" r:id="rId35"/>
    <p:sldLayoutId id="2147485295" r:id="rId36"/>
    <p:sldLayoutId id="2147485296" r:id="rId37"/>
    <p:sldLayoutId id="2147485297" r:id="rId38"/>
    <p:sldLayoutId id="2147485298" r:id="rId39"/>
    <p:sldLayoutId id="2147485299" r:id="rId40"/>
    <p:sldLayoutId id="2147485300" r:id="rId41"/>
    <p:sldLayoutId id="2147485301" r:id="rId42"/>
    <p:sldLayoutId id="2147485303" r:id="rId43"/>
    <p:sldLayoutId id="2147485304" r:id="rId44"/>
    <p:sldLayoutId id="2147485305" r:id="rId45"/>
    <p:sldLayoutId id="2147485306" r:id="rId46"/>
    <p:sldLayoutId id="2147485307" r:id="rId47"/>
    <p:sldLayoutId id="2147485308" r:id="rId48"/>
    <p:sldLayoutId id="2147485309" r:id="rId49"/>
    <p:sldLayoutId id="2147485310" r:id="rId50"/>
    <p:sldLayoutId id="2147485311" r:id="rId51"/>
    <p:sldLayoutId id="2147485312" r:id="rId52"/>
    <p:sldLayoutId id="2147485313" r:id="rId53"/>
    <p:sldLayoutId id="2147485314" r:id="rId54"/>
    <p:sldLayoutId id="2147485315" r:id="rId55"/>
    <p:sldLayoutId id="2147485316" r:id="rId56"/>
    <p:sldLayoutId id="2147485317" r:id="rId57"/>
    <p:sldLayoutId id="2147485318" r:id="rId58"/>
  </p:sldLayoutIdLst>
  <p:hf hdr="0" dt="0"/>
  <p:txStyles>
    <p:titleStyle>
      <a:lvl1pPr algn="l" rtl="0" eaLnBrk="1" fontAlgn="base" hangingPunct="1">
        <a:spcBef>
          <a:spcPct val="0"/>
        </a:spcBef>
        <a:spcAft>
          <a:spcPct val="0"/>
        </a:spcAft>
        <a:defRPr sz="4400" kern="1200">
          <a:solidFill>
            <a:schemeClr val="accent1"/>
          </a:solidFill>
          <a:latin typeface="+mj-lt"/>
          <a:ea typeface="+mj-ea"/>
          <a:cs typeface="+mj-cs"/>
        </a:defRPr>
      </a:lvl1pPr>
      <a:lvl2pPr algn="l" rtl="0" eaLnBrk="1" fontAlgn="base" hangingPunct="1">
        <a:spcBef>
          <a:spcPct val="0"/>
        </a:spcBef>
        <a:spcAft>
          <a:spcPct val="0"/>
        </a:spcAft>
        <a:defRPr sz="4400">
          <a:solidFill>
            <a:schemeClr val="accent1"/>
          </a:solidFill>
          <a:latin typeface="Times New Roman" pitchFamily="18" charset="0"/>
        </a:defRPr>
      </a:lvl2pPr>
      <a:lvl3pPr algn="l" rtl="0" eaLnBrk="1" fontAlgn="base" hangingPunct="1">
        <a:spcBef>
          <a:spcPct val="0"/>
        </a:spcBef>
        <a:spcAft>
          <a:spcPct val="0"/>
        </a:spcAft>
        <a:defRPr sz="4400">
          <a:solidFill>
            <a:schemeClr val="accent1"/>
          </a:solidFill>
          <a:latin typeface="Times New Roman" pitchFamily="18" charset="0"/>
        </a:defRPr>
      </a:lvl3pPr>
      <a:lvl4pPr algn="l" rtl="0" eaLnBrk="1" fontAlgn="base" hangingPunct="1">
        <a:spcBef>
          <a:spcPct val="0"/>
        </a:spcBef>
        <a:spcAft>
          <a:spcPct val="0"/>
        </a:spcAft>
        <a:defRPr sz="4400">
          <a:solidFill>
            <a:schemeClr val="accent1"/>
          </a:solidFill>
          <a:latin typeface="Times New Roman" pitchFamily="18" charset="0"/>
        </a:defRPr>
      </a:lvl4pPr>
      <a:lvl5pPr algn="l" rtl="0" eaLnBrk="1" fontAlgn="base" hangingPunct="1">
        <a:spcBef>
          <a:spcPct val="0"/>
        </a:spcBef>
        <a:spcAft>
          <a:spcPct val="0"/>
        </a:spcAft>
        <a:defRPr sz="4400">
          <a:solidFill>
            <a:schemeClr val="accent1"/>
          </a:solidFill>
          <a:latin typeface="Times New Roman" pitchFamily="18" charset="0"/>
        </a:defRPr>
      </a:lvl5pPr>
      <a:lvl6pPr marL="457200" algn="l" rtl="0" eaLnBrk="1" fontAlgn="base" hangingPunct="1">
        <a:spcBef>
          <a:spcPct val="0"/>
        </a:spcBef>
        <a:spcAft>
          <a:spcPct val="0"/>
        </a:spcAft>
        <a:defRPr sz="4400">
          <a:solidFill>
            <a:schemeClr val="accent1"/>
          </a:solidFill>
          <a:latin typeface="Times New Roman" pitchFamily="18" charset="0"/>
        </a:defRPr>
      </a:lvl6pPr>
      <a:lvl7pPr marL="914400" algn="l" rtl="0" eaLnBrk="1" fontAlgn="base" hangingPunct="1">
        <a:spcBef>
          <a:spcPct val="0"/>
        </a:spcBef>
        <a:spcAft>
          <a:spcPct val="0"/>
        </a:spcAft>
        <a:defRPr sz="4400">
          <a:solidFill>
            <a:schemeClr val="accent1"/>
          </a:solidFill>
          <a:latin typeface="Times New Roman" pitchFamily="18" charset="0"/>
        </a:defRPr>
      </a:lvl7pPr>
      <a:lvl8pPr marL="1371600" algn="l" rtl="0" eaLnBrk="1" fontAlgn="base" hangingPunct="1">
        <a:spcBef>
          <a:spcPct val="0"/>
        </a:spcBef>
        <a:spcAft>
          <a:spcPct val="0"/>
        </a:spcAft>
        <a:defRPr sz="4400">
          <a:solidFill>
            <a:schemeClr val="accent1"/>
          </a:solidFill>
          <a:latin typeface="Times New Roman" pitchFamily="18" charset="0"/>
        </a:defRPr>
      </a:lvl8pPr>
      <a:lvl9pPr marL="1828800" algn="l" rtl="0" eaLnBrk="1" fontAlgn="base" hangingPunct="1">
        <a:spcBef>
          <a:spcPct val="0"/>
        </a:spcBef>
        <a:spcAft>
          <a:spcPct val="0"/>
        </a:spcAft>
        <a:defRPr sz="4400">
          <a:solidFill>
            <a:schemeClr val="accent1"/>
          </a:solidFill>
          <a:latin typeface="Times New Roman" pitchFamily="18"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chart" Target="../charts/chart7.xml"/></Relationships>
</file>

<file path=ppt/slides/_rels/slide12.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chart" Target="../charts/chart10.xml"/></Relationships>
</file>

<file path=ppt/slides/_rels/slide14.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14.xml"/><Relationship Id="rId1" Type="http://schemas.openxmlformats.org/officeDocument/2006/relationships/slideLayout" Target="../slideLayouts/slideLayout10.xml"/><Relationship Id="rId6" Type="http://schemas.openxmlformats.org/officeDocument/2006/relationships/chart" Target="../charts/chart14.xml"/><Relationship Id="rId5" Type="http://schemas.openxmlformats.org/officeDocument/2006/relationships/chart" Target="../charts/chart13.xml"/><Relationship Id="rId4" Type="http://schemas.openxmlformats.org/officeDocument/2006/relationships/chart" Target="../charts/char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chart" Target="../charts/chart16.xml"/></Relationships>
</file>

<file path=ppt/slides/_rels/slide17.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notesSlide" Target="../notesSlides/notesSlide17.xml"/><Relationship Id="rId1" Type="http://schemas.openxmlformats.org/officeDocument/2006/relationships/slideLayout" Target="../slideLayouts/slideLayout10.xml"/><Relationship Id="rId5" Type="http://schemas.openxmlformats.org/officeDocument/2006/relationships/chart" Target="../charts/chart19.xml"/><Relationship Id="rId4" Type="http://schemas.openxmlformats.org/officeDocument/2006/relationships/chart" Target="../charts/chart18.xml"/></Relationships>
</file>

<file path=ppt/slides/_rels/slide18.xml.rels><?xml version="1.0" encoding="UTF-8" standalone="yes"?>
<Relationships xmlns="http://schemas.openxmlformats.org/package/2006/relationships"><Relationship Id="rId3" Type="http://schemas.openxmlformats.org/officeDocument/2006/relationships/chart" Target="../charts/chart20.xml"/><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chart" Target="../charts/char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chart" Target="../charts/chart23.xml"/><Relationship Id="rId2" Type="http://schemas.openxmlformats.org/officeDocument/2006/relationships/notesSlide" Target="../notesSlides/notesSlide20.xml"/><Relationship Id="rId1" Type="http://schemas.openxmlformats.org/officeDocument/2006/relationships/slideLayout" Target="../slideLayouts/slideLayout10.xml"/><Relationship Id="rId5" Type="http://schemas.openxmlformats.org/officeDocument/2006/relationships/chart" Target="../charts/chart25.xml"/><Relationship Id="rId4" Type="http://schemas.openxmlformats.org/officeDocument/2006/relationships/chart" Target="../charts/chart24.xml"/></Relationships>
</file>

<file path=ppt/slides/_rels/slide21.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chart" Target="../charts/char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chart" Target="../charts/chart29.xml"/></Relationships>
</file>

<file path=ppt/slides/_rels/slide24.xml.rels><?xml version="1.0" encoding="UTF-8" standalone="yes"?>
<Relationships xmlns="http://schemas.openxmlformats.org/package/2006/relationships"><Relationship Id="rId3" Type="http://schemas.openxmlformats.org/officeDocument/2006/relationships/chart" Target="../charts/chart30.xml"/><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chart" Target="../charts/chart32.xml"/><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chart" Target="../charts/chart33.xml"/></Relationships>
</file>

<file path=ppt/slides/_rels/slide27.xml.rels><?xml version="1.0" encoding="UTF-8" standalone="yes"?>
<Relationships xmlns="http://schemas.openxmlformats.org/package/2006/relationships"><Relationship Id="rId3" Type="http://schemas.openxmlformats.org/officeDocument/2006/relationships/chart" Target="../charts/chart34.xml"/><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notesSlide" Target="../notesSlides/notesSlide29.xml"/><Relationship Id="rId1" Type="http://schemas.openxmlformats.org/officeDocument/2006/relationships/slideLayout" Target="../slideLayouts/slideLayout5.xml"/><Relationship Id="rId4" Type="http://schemas.openxmlformats.org/officeDocument/2006/relationships/chart" Target="../charts/char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chart" Target="../charts/chart37.xml"/><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chart" Target="../charts/chart38.xml"/></Relationships>
</file>

<file path=ppt/slides/_rels/slide31.xml.rels><?xml version="1.0" encoding="UTF-8" standalone="yes"?>
<Relationships xmlns="http://schemas.openxmlformats.org/package/2006/relationships"><Relationship Id="rId3" Type="http://schemas.openxmlformats.org/officeDocument/2006/relationships/chart" Target="../charts/chart39.xml"/><Relationship Id="rId2" Type="http://schemas.openxmlformats.org/officeDocument/2006/relationships/notesSlide" Target="../notesSlides/notesSlide31.xml"/><Relationship Id="rId1" Type="http://schemas.openxmlformats.org/officeDocument/2006/relationships/slideLayout" Target="../slideLayouts/slideLayout10.xml"/><Relationship Id="rId5" Type="http://schemas.openxmlformats.org/officeDocument/2006/relationships/chart" Target="../charts/chart41.xml"/><Relationship Id="rId4" Type="http://schemas.openxmlformats.org/officeDocument/2006/relationships/chart" Target="../charts/chart40.xml"/></Relationships>
</file>

<file path=ppt/slides/_rels/slide32.xml.rels><?xml version="1.0" encoding="UTF-8" standalone="yes"?>
<Relationships xmlns="http://schemas.openxmlformats.org/package/2006/relationships"><Relationship Id="rId3" Type="http://schemas.openxmlformats.org/officeDocument/2006/relationships/chart" Target="../charts/chart42.xml"/><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chart" Target="../charts/chart43.xml"/><Relationship Id="rId2" Type="http://schemas.openxmlformats.org/officeDocument/2006/relationships/notesSlide" Target="../notesSlides/notesSlide33.xml"/><Relationship Id="rId1" Type="http://schemas.openxmlformats.org/officeDocument/2006/relationships/slideLayout" Target="../slideLayouts/slideLayout6.xml"/><Relationship Id="rId4" Type="http://schemas.openxmlformats.org/officeDocument/2006/relationships/chart" Target="../charts/chart44.xml"/></Relationships>
</file>

<file path=ppt/slides/_rels/slide34.xml.rels><?xml version="1.0" encoding="UTF-8" standalone="yes"?>
<Relationships xmlns="http://schemas.openxmlformats.org/package/2006/relationships"><Relationship Id="rId3" Type="http://schemas.openxmlformats.org/officeDocument/2006/relationships/chart" Target="../charts/chart45.xml"/><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chart" Target="../charts/chart4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chart" Target="../charts/chart47.xml"/><Relationship Id="rId2" Type="http://schemas.openxmlformats.org/officeDocument/2006/relationships/notesSlide" Target="../notesSlides/notesSlide36.xml"/><Relationship Id="rId1" Type="http://schemas.openxmlformats.org/officeDocument/2006/relationships/slideLayout" Target="../slideLayouts/slideLayout6.xml"/><Relationship Id="rId4" Type="http://schemas.openxmlformats.org/officeDocument/2006/relationships/chart" Target="../charts/chart48.xml"/></Relationships>
</file>

<file path=ppt/slides/_rels/slide37.xml.rels><?xml version="1.0" encoding="UTF-8" standalone="yes"?>
<Relationships xmlns="http://schemas.openxmlformats.org/package/2006/relationships"><Relationship Id="rId3" Type="http://schemas.openxmlformats.org/officeDocument/2006/relationships/chart" Target="../charts/chart49.xml"/><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chart" Target="../charts/chart50.xml"/><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chart" Target="../charts/chart51.xml"/><Relationship Id="rId2" Type="http://schemas.openxmlformats.org/officeDocument/2006/relationships/notesSlide" Target="../notesSlides/notesSlide39.xml"/><Relationship Id="rId1" Type="http://schemas.openxmlformats.org/officeDocument/2006/relationships/slideLayout" Target="../slideLayouts/slideLayout5.xml"/><Relationship Id="rId4" Type="http://schemas.openxmlformats.org/officeDocument/2006/relationships/chart" Target="../charts/chart5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8" Type="http://schemas.openxmlformats.org/officeDocument/2006/relationships/hyperlink" Target="http://www.eia.gov/todayinenergy" TargetMode="External"/><Relationship Id="rId3" Type="http://schemas.openxmlformats.org/officeDocument/2006/relationships/hyperlink" Target="http://www.eia.gov/" TargetMode="External"/><Relationship Id="rId7" Type="http://schemas.openxmlformats.org/officeDocument/2006/relationships/hyperlink" Target="http://www.eia.gov/mer" TargetMode="External"/><Relationship Id="rId2" Type="http://schemas.openxmlformats.org/officeDocument/2006/relationships/notesSlide" Target="../notesSlides/notesSlide40.xml"/><Relationship Id="rId1" Type="http://schemas.openxmlformats.org/officeDocument/2006/relationships/slideLayout" Target="../slideLayouts/slideLayout16.xml"/><Relationship Id="rId6" Type="http://schemas.openxmlformats.org/officeDocument/2006/relationships/hyperlink" Target="http://www.eia.gov/ieo" TargetMode="External"/><Relationship Id="rId5" Type="http://schemas.openxmlformats.org/officeDocument/2006/relationships/hyperlink" Target="http://www.eia.gov/aeo" TargetMode="External"/><Relationship Id="rId4" Type="http://schemas.openxmlformats.org/officeDocument/2006/relationships/hyperlink" Target="http://www.eia.gov/steo"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www.eia.gov/outlooks/aeo/"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i="1" dirty="0" smtClean="0"/>
              <a:t>Annual Energy Outlook 2017</a:t>
            </a:r>
            <a:endParaRPr lang="en-US" i="1" dirty="0"/>
          </a:p>
        </p:txBody>
      </p:sp>
      <p:sp>
        <p:nvSpPr>
          <p:cNvPr id="8" name="Text Placeholder 2"/>
          <p:cNvSpPr>
            <a:spLocks noGrp="1"/>
          </p:cNvSpPr>
          <p:nvPr>
            <p:ph type="body" sz="quarter" idx="10"/>
          </p:nvPr>
        </p:nvSpPr>
        <p:spPr/>
        <p:txBody>
          <a:bodyPr/>
          <a:lstStyle/>
          <a:p>
            <a:r>
              <a:rPr lang="en-US" dirty="0" smtClean="0"/>
              <a:t>AEO2017 Rollout Presentation</a:t>
            </a:r>
          </a:p>
          <a:p>
            <a:r>
              <a:rPr lang="en-US" dirty="0" smtClean="0"/>
              <a:t>Johns Hopkins School of Advanced International Studies</a:t>
            </a:r>
          </a:p>
          <a:p>
            <a:r>
              <a:rPr lang="en-US" dirty="0" smtClean="0"/>
              <a:t>January 5, 2017 | Washington, D.C.</a:t>
            </a:r>
          </a:p>
          <a:p>
            <a:endParaRPr lang="en-US" dirty="0" smtClean="0"/>
          </a:p>
          <a:p>
            <a:r>
              <a:rPr lang="en-US" dirty="0" smtClean="0"/>
              <a:t>By</a:t>
            </a:r>
          </a:p>
          <a:p>
            <a:r>
              <a:rPr lang="en-US" dirty="0" smtClean="0"/>
              <a:t>Adam Sieminski, Administrator</a:t>
            </a:r>
          </a:p>
          <a:p>
            <a:endParaRPr lang="en-US" dirty="0" smtClean="0"/>
          </a:p>
        </p:txBody>
      </p:sp>
    </p:spTree>
    <p:extLst>
      <p:ext uri="{BB962C8B-B14F-4D97-AF65-F5344CB8AC3E}">
        <p14:creationId xmlns:p14="http://schemas.microsoft.com/office/powerpoint/2010/main" val="324868986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Content Placeholder 22"/>
          <p:cNvGraphicFramePr>
            <a:graphicFrameLocks noGrp="1"/>
          </p:cNvGraphicFramePr>
          <p:nvPr>
            <p:ph type="chart" sz="quarter" idx="12"/>
            <p:extLst>
              <p:ext uri="{D42A27DB-BD31-4B8C-83A1-F6EECF244321}">
                <p14:modId xmlns:p14="http://schemas.microsoft.com/office/powerpoint/2010/main" val="905517225"/>
              </p:ext>
            </p:extLst>
          </p:nvPr>
        </p:nvGraphicFramePr>
        <p:xfrm>
          <a:off x="556591" y="1311275"/>
          <a:ext cx="8130209" cy="3078163"/>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3"/>
          </p:nvPr>
        </p:nvSpPr>
        <p:spPr/>
        <p:txBody>
          <a:bodyPr/>
          <a:lstStyle/>
          <a:p>
            <a:pPr eaLnBrk="0" hangingPunct="0"/>
            <a:r>
              <a:rPr lang="en-US" dirty="0">
                <a:solidFill>
                  <a:sysClr val="windowText" lastClr="000000"/>
                </a:solidFill>
                <a:ea typeface="Times New Roman" charset="0"/>
                <a:cs typeface="Times New Roman" charset="0"/>
              </a:rPr>
              <a:t>Net energy trade </a:t>
            </a:r>
          </a:p>
          <a:p>
            <a:pPr eaLnBrk="0" hangingPunct="0"/>
            <a:r>
              <a:rPr lang="en-US" dirty="0">
                <a:solidFill>
                  <a:sysClr val="windowText" lastClr="000000"/>
                </a:solidFill>
                <a:ea typeface="Times New Roman" charset="0"/>
                <a:cs typeface="Times New Roman" charset="0"/>
              </a:rPr>
              <a:t>quadrillion British thermal </a:t>
            </a:r>
            <a:r>
              <a:rPr lang="en-US" dirty="0" smtClean="0">
                <a:solidFill>
                  <a:sysClr val="windowText" lastClr="000000"/>
                </a:solidFill>
                <a:ea typeface="Times New Roman" charset="0"/>
                <a:cs typeface="Times New Roman" charset="0"/>
              </a:rPr>
              <a:t>units</a:t>
            </a:r>
            <a:endParaRPr lang="en-US" dirty="0">
              <a:solidFill>
                <a:sysClr val="windowText" lastClr="000000"/>
              </a:solidFill>
              <a:ea typeface="Times New Roman" charset="0"/>
              <a:cs typeface="Times New Roman" charset="0"/>
            </a:endParaRPr>
          </a:p>
        </p:txBody>
      </p:sp>
      <p:sp>
        <p:nvSpPr>
          <p:cNvPr id="4" name="Title 3"/>
          <p:cNvSpPr>
            <a:spLocks noGrp="1"/>
          </p:cNvSpPr>
          <p:nvPr>
            <p:ph type="title"/>
          </p:nvPr>
        </p:nvSpPr>
        <p:spPr/>
        <p:txBody>
          <a:bodyPr/>
          <a:lstStyle/>
          <a:p>
            <a:r>
              <a:rPr lang="en-US" dirty="0"/>
              <a:t>The United States becomes a net energy exporter in most cases as petroleum liquid imports fall and natural gas exports </a:t>
            </a:r>
            <a:r>
              <a:rPr lang="en-US" dirty="0" smtClean="0"/>
              <a:t>rise </a:t>
            </a:r>
            <a:endParaRPr lang="en-US" dirty="0"/>
          </a:p>
        </p:txBody>
      </p:sp>
      <p:sp>
        <p:nvSpPr>
          <p:cNvPr id="7" name="Text Placeholder 6"/>
          <p:cNvSpPr>
            <a:spLocks noGrp="1"/>
          </p:cNvSpPr>
          <p:nvPr>
            <p:ph type="body" sz="quarter" idx="18"/>
          </p:nvPr>
        </p:nvSpPr>
        <p:spPr/>
        <p:txBody>
          <a:bodyPr/>
          <a:lstStyle/>
          <a:p>
            <a:r>
              <a:rPr lang="en-US" dirty="0"/>
              <a:t>Source: EIA, Annual Energy Outlook </a:t>
            </a:r>
            <a:r>
              <a:rPr lang="en-US" dirty="0" smtClean="0"/>
              <a:t>2017</a:t>
            </a:r>
            <a:endParaRPr lang="en-US" dirty="0"/>
          </a:p>
        </p:txBody>
      </p:sp>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10</a:t>
            </a:fld>
            <a:endParaRPr lang="en-US" dirty="0"/>
          </a:p>
        </p:txBody>
      </p:sp>
      <p:sp>
        <p:nvSpPr>
          <p:cNvPr id="8" name="Footer Placeholder 7"/>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36364425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Content Placeholder 21"/>
          <p:cNvGraphicFramePr>
            <a:graphicFrameLocks noGrp="1"/>
          </p:cNvGraphicFramePr>
          <p:nvPr>
            <p:ph sz="quarter" idx="12"/>
            <p:extLst>
              <p:ext uri="{D42A27DB-BD31-4B8C-83A1-F6EECF244321}">
                <p14:modId xmlns:p14="http://schemas.microsoft.com/office/powerpoint/2010/main" val="3516283745"/>
              </p:ext>
            </p:extLst>
          </p:nvPr>
        </p:nvGraphicFramePr>
        <p:xfrm>
          <a:off x="647350" y="892175"/>
          <a:ext cx="3970688" cy="349726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4" name="Content Placeholder 23"/>
          <p:cNvGraphicFramePr>
            <a:graphicFrameLocks noGrp="1"/>
          </p:cNvGraphicFramePr>
          <p:nvPr>
            <p:ph sz="quarter" idx="13"/>
            <p:extLst>
              <p:ext uri="{D42A27DB-BD31-4B8C-83A1-F6EECF244321}">
                <p14:modId xmlns:p14="http://schemas.microsoft.com/office/powerpoint/2010/main" val="1133872815"/>
              </p:ext>
            </p:extLst>
          </p:nvPr>
        </p:nvGraphicFramePr>
        <p:xfrm>
          <a:off x="4664075" y="892175"/>
          <a:ext cx="4022725" cy="3497263"/>
        </p:xfrm>
        <a:graphic>
          <a:graphicData uri="http://schemas.openxmlformats.org/drawingml/2006/chart">
            <c:chart xmlns:c="http://schemas.openxmlformats.org/drawingml/2006/chart" xmlns:r="http://schemas.openxmlformats.org/officeDocument/2006/relationships" r:id="rId4"/>
          </a:graphicData>
        </a:graphic>
      </p:graphicFrame>
      <p:sp>
        <p:nvSpPr>
          <p:cNvPr id="4" name="Title 3"/>
          <p:cNvSpPr>
            <a:spLocks noGrp="1"/>
          </p:cNvSpPr>
          <p:nvPr>
            <p:ph type="title"/>
          </p:nvPr>
        </p:nvSpPr>
        <p:spPr>
          <a:xfrm>
            <a:off x="665922" y="69574"/>
            <a:ext cx="8381304" cy="765314"/>
          </a:xfrm>
        </p:spPr>
        <p:txBody>
          <a:bodyPr/>
          <a:lstStyle/>
          <a:p>
            <a:r>
              <a:rPr lang="en-US" dirty="0"/>
              <a:t>The United States becomes a net energy exporter in the Reference case projections as natural gas exports </a:t>
            </a:r>
            <a:r>
              <a:rPr lang="en-US" dirty="0" smtClean="0"/>
              <a:t>increase and </a:t>
            </a:r>
            <a:r>
              <a:rPr lang="en-US" dirty="0"/>
              <a:t>petroleum imports decrease</a:t>
            </a:r>
          </a:p>
        </p:txBody>
      </p:sp>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11</a:t>
            </a:fld>
            <a:endParaRPr lang="en-US" dirty="0"/>
          </a:p>
        </p:txBody>
      </p:sp>
      <p:sp>
        <p:nvSpPr>
          <p:cNvPr id="7" name="Footer Placeholder 6"/>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sp>
        <p:nvSpPr>
          <p:cNvPr id="8" name="Text Placeholder 6"/>
          <p:cNvSpPr>
            <a:spLocks noGrp="1"/>
          </p:cNvSpPr>
          <p:nvPr>
            <p:ph type="body" sz="quarter" idx="4294967295"/>
          </p:nvPr>
        </p:nvSpPr>
        <p:spPr>
          <a:xfrm>
            <a:off x="617538" y="4446725"/>
            <a:ext cx="8001000" cy="205740"/>
          </a:xfrm>
          <a:prstGeom prst="rect">
            <a:avLst/>
          </a:prstGeom>
        </p:spPr>
        <p:txBody>
          <a:bodyPr/>
          <a:lstStyle/>
          <a:p>
            <a:pPr marL="0" indent="0">
              <a:buNone/>
            </a:pPr>
            <a:r>
              <a:rPr lang="en-US" sz="1000" i="1" dirty="0"/>
              <a:t>Source: EIA, Annual Energy Outlook </a:t>
            </a:r>
            <a:r>
              <a:rPr lang="en-US" sz="1000" i="1" dirty="0" smtClean="0"/>
              <a:t>2017</a:t>
            </a:r>
            <a:endParaRPr lang="en-US" sz="1000" i="1" dirty="0"/>
          </a:p>
        </p:txBody>
      </p:sp>
    </p:spTree>
    <p:extLst>
      <p:ext uri="{BB962C8B-B14F-4D97-AF65-F5344CB8AC3E}">
        <p14:creationId xmlns:p14="http://schemas.microsoft.com/office/powerpoint/2010/main" val="21009599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Content Placeholder 21"/>
          <p:cNvGraphicFramePr>
            <a:graphicFrameLocks noGrp="1"/>
          </p:cNvGraphicFramePr>
          <p:nvPr>
            <p:ph type="chart" sz="quarter" idx="12"/>
            <p:extLst>
              <p:ext uri="{D42A27DB-BD31-4B8C-83A1-F6EECF244321}">
                <p14:modId xmlns:p14="http://schemas.microsoft.com/office/powerpoint/2010/main" val="3871031525"/>
              </p:ext>
            </p:extLst>
          </p:nvPr>
        </p:nvGraphicFramePr>
        <p:xfrm>
          <a:off x="685800" y="1311275"/>
          <a:ext cx="8001000" cy="3146425"/>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3"/>
          </p:nvPr>
        </p:nvSpPr>
        <p:spPr/>
        <p:txBody>
          <a:bodyPr/>
          <a:lstStyle/>
          <a:p>
            <a:pPr eaLnBrk="0" hangingPunct="0"/>
            <a:r>
              <a:rPr lang="en-US" dirty="0">
                <a:solidFill>
                  <a:sysClr val="windowText" lastClr="000000"/>
                </a:solidFill>
                <a:ea typeface="Times New Roman" charset="0"/>
                <a:cs typeface="Times New Roman" charset="0"/>
              </a:rPr>
              <a:t>Energy-related carbon dioxide emissions</a:t>
            </a:r>
          </a:p>
          <a:p>
            <a:pPr eaLnBrk="0" hangingPunct="0"/>
            <a:r>
              <a:rPr lang="en-US" dirty="0">
                <a:solidFill>
                  <a:sysClr val="windowText" lastClr="000000"/>
                </a:solidFill>
                <a:ea typeface="Times New Roman" charset="0"/>
                <a:cs typeface="Times New Roman" charset="0"/>
              </a:rPr>
              <a:t>billion metric tons of carbon </a:t>
            </a:r>
            <a:r>
              <a:rPr lang="en-US" dirty="0" smtClean="0">
                <a:solidFill>
                  <a:sysClr val="windowText" lastClr="000000"/>
                </a:solidFill>
                <a:ea typeface="Times New Roman" charset="0"/>
                <a:cs typeface="Times New Roman" charset="0"/>
              </a:rPr>
              <a:t>dioxide</a:t>
            </a:r>
            <a:endParaRPr lang="en-US" dirty="0">
              <a:solidFill>
                <a:sysClr val="windowText" lastClr="000000"/>
              </a:solidFill>
              <a:ea typeface="Times New Roman" charset="0"/>
              <a:cs typeface="Times New Roman" charset="0"/>
            </a:endParaRPr>
          </a:p>
        </p:txBody>
      </p:sp>
      <p:sp>
        <p:nvSpPr>
          <p:cNvPr id="4" name="Title 3"/>
          <p:cNvSpPr>
            <a:spLocks noGrp="1"/>
          </p:cNvSpPr>
          <p:nvPr>
            <p:ph type="title"/>
          </p:nvPr>
        </p:nvSpPr>
        <p:spPr/>
        <p:txBody>
          <a:bodyPr/>
          <a:lstStyle/>
          <a:p>
            <a:r>
              <a:rPr lang="en-US" dirty="0"/>
              <a:t>Energy related carbon dioxide emissions decline in most AEO cases, with the highest emissions projected in the No Clean Power Plan case</a:t>
            </a:r>
          </a:p>
        </p:txBody>
      </p:sp>
      <p:sp>
        <p:nvSpPr>
          <p:cNvPr id="7" name="Text Placeholder 6"/>
          <p:cNvSpPr>
            <a:spLocks noGrp="1"/>
          </p:cNvSpPr>
          <p:nvPr>
            <p:ph type="body" sz="quarter" idx="18"/>
          </p:nvPr>
        </p:nvSpPr>
        <p:spPr/>
        <p:txBody>
          <a:bodyPr/>
          <a:lstStyle/>
          <a:p>
            <a:r>
              <a:rPr lang="en-US" dirty="0"/>
              <a:t>Source: EIA, Annual Energy Outlook </a:t>
            </a:r>
            <a:r>
              <a:rPr lang="en-US" dirty="0" smtClean="0"/>
              <a:t>2017</a:t>
            </a:r>
            <a:endParaRPr lang="en-US" dirty="0"/>
          </a:p>
        </p:txBody>
      </p:sp>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12</a:t>
            </a:fld>
            <a:endParaRPr lang="en-US" dirty="0"/>
          </a:p>
        </p:txBody>
      </p:sp>
      <p:sp>
        <p:nvSpPr>
          <p:cNvPr id="8" name="Footer Placeholder 7"/>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10636394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Content Placeholder 21"/>
          <p:cNvGraphicFramePr>
            <a:graphicFrameLocks noGrp="1"/>
          </p:cNvGraphicFramePr>
          <p:nvPr>
            <p:ph sz="quarter" idx="12"/>
            <p:extLst>
              <p:ext uri="{D42A27DB-BD31-4B8C-83A1-F6EECF244321}">
                <p14:modId xmlns:p14="http://schemas.microsoft.com/office/powerpoint/2010/main" val="3016715105"/>
              </p:ext>
            </p:extLst>
          </p:nvPr>
        </p:nvGraphicFramePr>
        <p:xfrm>
          <a:off x="586409" y="892175"/>
          <a:ext cx="4031629" cy="349726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3" name="Content Placeholder 22"/>
          <p:cNvGraphicFramePr>
            <a:graphicFrameLocks noGrp="1"/>
          </p:cNvGraphicFramePr>
          <p:nvPr>
            <p:ph sz="quarter" idx="13"/>
            <p:extLst>
              <p:ext uri="{D42A27DB-BD31-4B8C-83A1-F6EECF244321}">
                <p14:modId xmlns:p14="http://schemas.microsoft.com/office/powerpoint/2010/main" val="2835567664"/>
              </p:ext>
            </p:extLst>
          </p:nvPr>
        </p:nvGraphicFramePr>
        <p:xfrm>
          <a:off x="4664075" y="892175"/>
          <a:ext cx="4022725" cy="3497263"/>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 Placeholder 8"/>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4" name="Title 3"/>
          <p:cNvSpPr>
            <a:spLocks noGrp="1"/>
          </p:cNvSpPr>
          <p:nvPr>
            <p:ph type="title"/>
          </p:nvPr>
        </p:nvSpPr>
        <p:spPr/>
        <p:txBody>
          <a:bodyPr/>
          <a:lstStyle/>
          <a:p>
            <a:r>
              <a:rPr lang="en-US" dirty="0"/>
              <a:t>Reference case energy-related carbon dioxide emissions fall, but at a slower rate than in the recent past</a:t>
            </a:r>
          </a:p>
        </p:txBody>
      </p:sp>
      <p:sp>
        <p:nvSpPr>
          <p:cNvPr id="7" name="Rectangle 6"/>
          <p:cNvSpPr/>
          <p:nvPr/>
        </p:nvSpPr>
        <p:spPr>
          <a:xfrm>
            <a:off x="586409" y="840584"/>
            <a:ext cx="8187643" cy="461665"/>
          </a:xfrm>
          <a:prstGeom prst="rect">
            <a:avLst/>
          </a:prstGeom>
        </p:spPr>
        <p:txBody>
          <a:bodyPr wrap="square">
            <a:spAutoFit/>
          </a:bodyPr>
          <a:lstStyle/>
          <a:p>
            <a:r>
              <a:rPr lang="en-US" sz="1200" dirty="0" smtClean="0"/>
              <a:t>U.S. energy-related carbon dioxide emissions (Reference case)</a:t>
            </a:r>
          </a:p>
          <a:p>
            <a:r>
              <a:rPr lang="en-US" sz="1200" dirty="0" smtClean="0"/>
              <a:t>billion metric tons of carbon dioxide                                 </a:t>
            </a:r>
            <a:r>
              <a:rPr lang="en-US" sz="1200" dirty="0"/>
              <a:t> </a:t>
            </a:r>
            <a:r>
              <a:rPr lang="en-US" sz="1200" dirty="0" smtClean="0"/>
              <a:t>    billion metric tons of carbon dioxide</a:t>
            </a:r>
            <a:endParaRPr lang="en-US" sz="1200" dirty="0"/>
          </a:p>
        </p:txBody>
      </p:sp>
      <p:sp>
        <p:nvSpPr>
          <p:cNvPr id="5" name="Slide Number Placeholder 4"/>
          <p:cNvSpPr>
            <a:spLocks noGrp="1"/>
          </p:cNvSpPr>
          <p:nvPr>
            <p:ph type="sldNum" sz="quarter" idx="4"/>
          </p:nvPr>
        </p:nvSpPr>
        <p:spPr/>
        <p:txBody>
          <a:bodyPr/>
          <a:lstStyle/>
          <a:p>
            <a:pPr>
              <a:defRPr/>
            </a:pPr>
            <a:fld id="{84948DD1-5963-4816-BE5A-05BCCCAC15E0}" type="slidenum">
              <a:rPr lang="en-US" smtClean="0"/>
              <a:pPr>
                <a:defRPr/>
              </a:pPr>
              <a:t>13</a:t>
            </a:fld>
            <a:endParaRPr lang="en-US" dirty="0"/>
          </a:p>
        </p:txBody>
      </p:sp>
      <p:sp>
        <p:nvSpPr>
          <p:cNvPr id="6" name="Footer Placeholder 5"/>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31194464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685800" y="271003"/>
            <a:ext cx="8001000" cy="776247"/>
          </a:xfrm>
        </p:spPr>
        <p:txBody>
          <a:bodyPr/>
          <a:lstStyle/>
          <a:p>
            <a:r>
              <a:rPr lang="en-US" dirty="0"/>
              <a:t>Although population and economic output per capita are assumed to continue rising, energy intensity and carbon intensity are projected to continue falling in the Reference case</a:t>
            </a:r>
          </a:p>
        </p:txBody>
      </p:sp>
      <p:graphicFrame>
        <p:nvGraphicFramePr>
          <p:cNvPr id="8" name="Content Placeholder 30"/>
          <p:cNvGraphicFramePr>
            <a:graphicFrameLocks/>
          </p:cNvGraphicFramePr>
          <p:nvPr>
            <p:extLst>
              <p:ext uri="{D42A27DB-BD31-4B8C-83A1-F6EECF244321}">
                <p14:modId xmlns:p14="http://schemas.microsoft.com/office/powerpoint/2010/main" val="988861242"/>
              </p:ext>
            </p:extLst>
          </p:nvPr>
        </p:nvGraphicFramePr>
        <p:xfrm>
          <a:off x="630559" y="1089421"/>
          <a:ext cx="1959078" cy="336827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ontent Placeholder 31"/>
          <p:cNvGraphicFramePr>
            <a:graphicFrameLocks/>
          </p:cNvGraphicFramePr>
          <p:nvPr>
            <p:extLst>
              <p:ext uri="{D42A27DB-BD31-4B8C-83A1-F6EECF244321}">
                <p14:modId xmlns:p14="http://schemas.microsoft.com/office/powerpoint/2010/main" val="3713423509"/>
              </p:ext>
            </p:extLst>
          </p:nvPr>
        </p:nvGraphicFramePr>
        <p:xfrm>
          <a:off x="2478800" y="1047250"/>
          <a:ext cx="1876946" cy="34104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Content Placeholder 32"/>
          <p:cNvGraphicFramePr>
            <a:graphicFrameLocks/>
          </p:cNvGraphicFramePr>
          <p:nvPr>
            <p:extLst>
              <p:ext uri="{D42A27DB-BD31-4B8C-83A1-F6EECF244321}">
                <p14:modId xmlns:p14="http://schemas.microsoft.com/office/powerpoint/2010/main" val="2008323010"/>
              </p:ext>
            </p:extLst>
          </p:nvPr>
        </p:nvGraphicFramePr>
        <p:xfrm>
          <a:off x="4349704" y="1047250"/>
          <a:ext cx="1911493" cy="345262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1" name="Chart 10"/>
          <p:cNvGraphicFramePr>
            <a:graphicFrameLocks/>
          </p:cNvGraphicFramePr>
          <p:nvPr>
            <p:extLst>
              <p:ext uri="{D42A27DB-BD31-4B8C-83A1-F6EECF244321}">
                <p14:modId xmlns:p14="http://schemas.microsoft.com/office/powerpoint/2010/main" val="2082505691"/>
              </p:ext>
            </p:extLst>
          </p:nvPr>
        </p:nvGraphicFramePr>
        <p:xfrm>
          <a:off x="6301778" y="1047250"/>
          <a:ext cx="2136544" cy="3452621"/>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 Placeholder 8"/>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4" name="Slide Number Placeholder 3"/>
          <p:cNvSpPr>
            <a:spLocks noGrp="1"/>
          </p:cNvSpPr>
          <p:nvPr>
            <p:ph type="sldNum" sz="quarter" idx="4"/>
          </p:nvPr>
        </p:nvSpPr>
        <p:spPr/>
        <p:txBody>
          <a:bodyPr/>
          <a:lstStyle/>
          <a:p>
            <a:pPr>
              <a:defRPr/>
            </a:pPr>
            <a:fld id="{84948DD1-5963-4816-BE5A-05BCCCAC15E0}" type="slidenum">
              <a:rPr lang="en-US" smtClean="0"/>
              <a:pPr>
                <a:defRPr/>
              </a:pPr>
              <a:t>14</a:t>
            </a:fld>
            <a:endParaRPr lang="en-US" dirty="0"/>
          </a:p>
        </p:txBody>
      </p:sp>
      <p:sp>
        <p:nvSpPr>
          <p:cNvPr id="5" name="Footer Placeholder 4"/>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787422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Petroleum and other liquids</a:t>
            </a:r>
            <a:endParaRPr lang="en-US" dirty="0"/>
          </a:p>
        </p:txBody>
      </p:sp>
      <p:sp>
        <p:nvSpPr>
          <p:cNvPr id="2" name="Slide Number Placeholder 1"/>
          <p:cNvSpPr>
            <a:spLocks noGrp="1"/>
          </p:cNvSpPr>
          <p:nvPr>
            <p:ph type="sldNum" sz="quarter" idx="4"/>
          </p:nvPr>
        </p:nvSpPr>
        <p:spPr/>
        <p:txBody>
          <a:bodyPr/>
          <a:lstStyle/>
          <a:p>
            <a:pPr>
              <a:defRPr/>
            </a:pPr>
            <a:fld id="{84948DD1-5963-4816-BE5A-05BCCCAC15E0}" type="slidenum">
              <a:rPr lang="en-US" smtClean="0"/>
              <a:pPr>
                <a:defRPr/>
              </a:pPr>
              <a:t>15</a:t>
            </a:fld>
            <a:endParaRPr lang="en-US" dirty="0"/>
          </a:p>
        </p:txBody>
      </p:sp>
      <p:sp>
        <p:nvSpPr>
          <p:cNvPr id="5" name="Footer Placeholder 4"/>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8110321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Content Placeholder 22"/>
          <p:cNvGraphicFramePr>
            <a:graphicFrameLocks noGrp="1"/>
          </p:cNvGraphicFramePr>
          <p:nvPr>
            <p:ph sz="quarter" idx="12"/>
            <p:extLst>
              <p:ext uri="{D42A27DB-BD31-4B8C-83A1-F6EECF244321}">
                <p14:modId xmlns:p14="http://schemas.microsoft.com/office/powerpoint/2010/main" val="2050098890"/>
              </p:ext>
            </p:extLst>
          </p:nvPr>
        </p:nvGraphicFramePr>
        <p:xfrm>
          <a:off x="685800" y="892175"/>
          <a:ext cx="3718675" cy="3497263"/>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8" name="Title 7"/>
          <p:cNvSpPr>
            <a:spLocks noGrp="1"/>
          </p:cNvSpPr>
          <p:nvPr>
            <p:ph type="title"/>
          </p:nvPr>
        </p:nvSpPr>
        <p:spPr>
          <a:xfrm>
            <a:off x="685800" y="69573"/>
            <a:ext cx="8001000" cy="822599"/>
          </a:xfrm>
        </p:spPr>
        <p:txBody>
          <a:bodyPr/>
          <a:lstStyle/>
          <a:p>
            <a:r>
              <a:rPr lang="en-US" dirty="0"/>
              <a:t>Reference case oil </a:t>
            </a:r>
            <a:r>
              <a:rPr lang="en-US" dirty="0" smtClean="0"/>
              <a:t>prices and production </a:t>
            </a:r>
            <a:r>
              <a:rPr lang="en-US" dirty="0"/>
              <a:t>rise from current </a:t>
            </a:r>
            <a:r>
              <a:rPr lang="en-US" dirty="0" smtClean="0"/>
              <a:t>levels, price paths and production levels </a:t>
            </a:r>
            <a:r>
              <a:rPr lang="en-US" dirty="0"/>
              <a:t>in the side cases are very different from those in the Reference case</a:t>
            </a:r>
          </a:p>
        </p:txBody>
      </p:sp>
      <p:graphicFrame>
        <p:nvGraphicFramePr>
          <p:cNvPr id="9" name="Content Placeholder 21"/>
          <p:cNvGraphicFramePr>
            <a:graphicFrameLocks noGrp="1"/>
          </p:cNvGraphicFramePr>
          <p:nvPr>
            <p:ph sz="quarter" idx="13"/>
            <p:extLst>
              <p:ext uri="{D42A27DB-BD31-4B8C-83A1-F6EECF244321}">
                <p14:modId xmlns:p14="http://schemas.microsoft.com/office/powerpoint/2010/main" val="2354354050"/>
              </p:ext>
            </p:extLst>
          </p:nvPr>
        </p:nvGraphicFramePr>
        <p:xfrm>
          <a:off x="4194313" y="892174"/>
          <a:ext cx="3824404" cy="3497263"/>
        </p:xfrm>
        <a:graphic>
          <a:graphicData uri="http://schemas.openxmlformats.org/drawingml/2006/chart">
            <c:chart xmlns:c="http://schemas.openxmlformats.org/drawingml/2006/chart" xmlns:r="http://schemas.openxmlformats.org/officeDocument/2006/relationships" r:id="rId4"/>
          </a:graphicData>
        </a:graphic>
      </p:graphicFrame>
      <p:sp>
        <p:nvSpPr>
          <p:cNvPr id="10" name="Rectangle 9"/>
          <p:cNvSpPr/>
          <p:nvPr/>
        </p:nvSpPr>
        <p:spPr>
          <a:xfrm>
            <a:off x="7673009" y="1296190"/>
            <a:ext cx="1182129" cy="17764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 tIns="13716" rIns="13716" bIns="13716"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1200" dirty="0" smtClean="0">
              <a:solidFill>
                <a:schemeClr val="accent3"/>
              </a:solidFill>
            </a:endParaRPr>
          </a:p>
          <a:p>
            <a:pPr algn="l"/>
            <a:r>
              <a:rPr lang="en-US" sz="1200" dirty="0" smtClean="0">
                <a:solidFill>
                  <a:schemeClr val="accent3"/>
                </a:solidFill>
              </a:rPr>
              <a:t>High </a:t>
            </a:r>
            <a:r>
              <a:rPr lang="en-US" sz="1200" dirty="0">
                <a:solidFill>
                  <a:schemeClr val="accent3"/>
                </a:solidFill>
              </a:rPr>
              <a:t>Oil and Gas Resource and </a:t>
            </a:r>
            <a:r>
              <a:rPr lang="en-US" sz="1200" dirty="0" smtClean="0">
                <a:solidFill>
                  <a:schemeClr val="accent3"/>
                </a:solidFill>
              </a:rPr>
              <a:t>Technology</a:t>
            </a:r>
          </a:p>
          <a:p>
            <a:endParaRPr lang="en-US" sz="1200" dirty="0" smtClean="0">
              <a:solidFill>
                <a:schemeClr val="tx2"/>
              </a:solidFill>
            </a:endParaRPr>
          </a:p>
          <a:p>
            <a:endParaRPr lang="en-US" sz="1400" dirty="0">
              <a:solidFill>
                <a:schemeClr val="tx2"/>
              </a:solidFill>
            </a:endParaRPr>
          </a:p>
          <a:p>
            <a:r>
              <a:rPr lang="en-US" sz="1200" dirty="0">
                <a:solidFill>
                  <a:schemeClr val="accent4"/>
                </a:solidFill>
              </a:rPr>
              <a:t>High Oil </a:t>
            </a:r>
            <a:r>
              <a:rPr lang="en-US" sz="1200" dirty="0" smtClean="0">
                <a:solidFill>
                  <a:schemeClr val="accent4"/>
                </a:solidFill>
              </a:rPr>
              <a:t>Price</a:t>
            </a:r>
            <a:endParaRPr lang="en-US" sz="1200" dirty="0">
              <a:solidFill>
                <a:schemeClr val="accent3"/>
              </a:solidFill>
            </a:endParaRPr>
          </a:p>
          <a:p>
            <a:pPr algn="l"/>
            <a:r>
              <a:rPr lang="en-US" sz="1200" dirty="0">
                <a:solidFill>
                  <a:schemeClr val="tx2"/>
                </a:solidFill>
              </a:rPr>
              <a:t>Reference </a:t>
            </a:r>
            <a:r>
              <a:rPr lang="en-US" sz="1200" dirty="0" smtClean="0">
                <a:solidFill>
                  <a:schemeClr val="tx2"/>
                </a:solidFill>
              </a:rPr>
              <a:t>case</a:t>
            </a:r>
          </a:p>
          <a:p>
            <a:pPr algn="l"/>
            <a:r>
              <a:rPr lang="en-US" sz="1200" dirty="0" smtClean="0">
                <a:solidFill>
                  <a:schemeClr val="tx2"/>
                </a:solidFill>
              </a:rPr>
              <a:t>  </a:t>
            </a:r>
            <a:endParaRPr lang="en-US" sz="1200" dirty="0">
              <a:solidFill>
                <a:schemeClr val="tx2"/>
              </a:solidFill>
            </a:endParaRPr>
          </a:p>
          <a:p>
            <a:pPr algn="l"/>
            <a:r>
              <a:rPr lang="en-US" sz="1200" dirty="0">
                <a:solidFill>
                  <a:schemeClr val="accent5"/>
                </a:solidFill>
              </a:rPr>
              <a:t>Low Oil Price</a:t>
            </a:r>
          </a:p>
          <a:p>
            <a:pPr algn="l"/>
            <a:r>
              <a:rPr lang="en-US" sz="1200" dirty="0">
                <a:solidFill>
                  <a:schemeClr val="accent2"/>
                </a:solidFill>
              </a:rPr>
              <a:t>Low Oil and Gas Resource and Technology</a:t>
            </a:r>
          </a:p>
        </p:txBody>
      </p:sp>
      <p:sp>
        <p:nvSpPr>
          <p:cNvPr id="4" name="Slide Number Placeholder 3"/>
          <p:cNvSpPr>
            <a:spLocks noGrp="1"/>
          </p:cNvSpPr>
          <p:nvPr>
            <p:ph type="sldNum" sz="quarter" idx="4"/>
          </p:nvPr>
        </p:nvSpPr>
        <p:spPr/>
        <p:txBody>
          <a:bodyPr/>
          <a:lstStyle/>
          <a:p>
            <a:pPr>
              <a:defRPr/>
            </a:pPr>
            <a:fld id="{84948DD1-5963-4816-BE5A-05BCCCAC15E0}" type="slidenum">
              <a:rPr lang="en-US" smtClean="0"/>
              <a:pPr>
                <a:defRPr/>
              </a:pPr>
              <a:t>16</a:t>
            </a:fld>
            <a:endParaRPr lang="en-US" dirty="0"/>
          </a:p>
        </p:txBody>
      </p:sp>
      <p:sp>
        <p:nvSpPr>
          <p:cNvPr id="5" name="Footer Placeholder 4"/>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23906467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pPr>
              <a:tabLst>
                <a:tab pos="60325" algn="l"/>
              </a:tabLst>
            </a:pPr>
            <a:r>
              <a:rPr lang="en-US" dirty="0"/>
              <a:t>Tight oil dominates U.S. production in the Reference </a:t>
            </a:r>
            <a:r>
              <a:rPr lang="en-US" dirty="0" smtClean="0"/>
              <a:t>case, </a:t>
            </a:r>
            <a:r>
              <a:rPr lang="en-US" dirty="0"/>
              <a:t>but other types of </a:t>
            </a:r>
            <a:r>
              <a:rPr lang="en-US" dirty="0" smtClean="0"/>
              <a:t>oil production </a:t>
            </a:r>
            <a:r>
              <a:rPr lang="en-US" dirty="0"/>
              <a:t>continue to yield significant volumes</a:t>
            </a:r>
          </a:p>
        </p:txBody>
      </p:sp>
      <p:sp>
        <p:nvSpPr>
          <p:cNvPr id="2" name="Text Placeholder 1"/>
          <p:cNvSpPr>
            <a:spLocks noGrp="1"/>
          </p:cNvSpPr>
          <p:nvPr>
            <p:ph type="body" sz="quarter" idx="16"/>
          </p:nvPr>
        </p:nvSpPr>
        <p:spPr/>
        <p:txBody>
          <a:bodyPr/>
          <a:lstStyle/>
          <a:p>
            <a:r>
              <a:rPr lang="en-US" dirty="0"/>
              <a:t>Source: EIA, Annual Energy Outlook </a:t>
            </a:r>
            <a:r>
              <a:rPr lang="en-US" dirty="0" smtClean="0"/>
              <a:t>2017</a:t>
            </a:r>
            <a:endParaRPr lang="en-US" dirty="0"/>
          </a:p>
        </p:txBody>
      </p:sp>
      <p:graphicFrame>
        <p:nvGraphicFramePr>
          <p:cNvPr id="8" name="Content Placeholder 15"/>
          <p:cNvGraphicFramePr>
            <a:graphicFrameLocks/>
          </p:cNvGraphicFramePr>
          <p:nvPr>
            <p:extLst>
              <p:ext uri="{D42A27DB-BD31-4B8C-83A1-F6EECF244321}">
                <p14:modId xmlns:p14="http://schemas.microsoft.com/office/powerpoint/2010/main" val="2906954721"/>
              </p:ext>
            </p:extLst>
          </p:nvPr>
        </p:nvGraphicFramePr>
        <p:xfrm>
          <a:off x="685800" y="937973"/>
          <a:ext cx="2368215" cy="324808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ontent Placeholder 16"/>
          <p:cNvGraphicFramePr>
            <a:graphicFrameLocks/>
          </p:cNvGraphicFramePr>
          <p:nvPr>
            <p:extLst>
              <p:ext uri="{D42A27DB-BD31-4B8C-83A1-F6EECF244321}">
                <p14:modId xmlns:p14="http://schemas.microsoft.com/office/powerpoint/2010/main" val="249858104"/>
              </p:ext>
            </p:extLst>
          </p:nvPr>
        </p:nvGraphicFramePr>
        <p:xfrm>
          <a:off x="3130797" y="844038"/>
          <a:ext cx="2669710" cy="342799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Content Placeholder 17"/>
          <p:cNvGraphicFramePr>
            <a:graphicFrameLocks/>
          </p:cNvGraphicFramePr>
          <p:nvPr>
            <p:extLst>
              <p:ext uri="{D42A27DB-BD31-4B8C-83A1-F6EECF244321}">
                <p14:modId xmlns:p14="http://schemas.microsoft.com/office/powerpoint/2010/main" val="2969543567"/>
              </p:ext>
            </p:extLst>
          </p:nvPr>
        </p:nvGraphicFramePr>
        <p:xfrm>
          <a:off x="5877289" y="844037"/>
          <a:ext cx="2785762" cy="3462215"/>
        </p:xfrm>
        <a:graphic>
          <a:graphicData uri="http://schemas.openxmlformats.org/drawingml/2006/chart">
            <c:chart xmlns:c="http://schemas.openxmlformats.org/drawingml/2006/chart" xmlns:r="http://schemas.openxmlformats.org/officeDocument/2006/relationships" r:id="rId5"/>
          </a:graphicData>
        </a:graphic>
      </p:graphicFrame>
      <p:sp>
        <p:nvSpPr>
          <p:cNvPr id="11" name="TextBox 1"/>
          <p:cNvSpPr txBox="1"/>
          <p:nvPr/>
        </p:nvSpPr>
        <p:spPr bwMode="auto">
          <a:xfrm>
            <a:off x="3504212" y="4168622"/>
            <a:ext cx="3097494" cy="721283"/>
          </a:xfrm>
          <a:prstGeom prst="rect">
            <a:avLst/>
          </a:prstGeom>
          <a:noFill/>
          <a:ln w="9525">
            <a:noFill/>
            <a:miter lim="800000"/>
            <a:headEnd/>
            <a:tailEnd/>
          </a:ln>
        </p:spPr>
        <p:txBody>
          <a:bodyPr wrap="none" lIns="27432" tIns="27432" rIns="27432" bIns="27432" rtlCol="0">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eaLnBrk="0" hangingPunct="0"/>
            <a:r>
              <a:rPr lang="en-US" sz="1200" b="1" i="0" dirty="0" smtClean="0">
                <a:solidFill>
                  <a:sysClr val="windowText" lastClr="000000"/>
                </a:solidFill>
                <a:latin typeface="+mn-lt"/>
                <a:ea typeface="Times New Roman" charset="0"/>
                <a:cs typeface="Times New Roman" charset="0"/>
              </a:rPr>
              <a:t>Low Oil and Gas Resource </a:t>
            </a:r>
          </a:p>
          <a:p>
            <a:pPr eaLnBrk="0" hangingPunct="0"/>
            <a:r>
              <a:rPr lang="en-US" sz="1200" b="1" i="0" dirty="0" smtClean="0">
                <a:solidFill>
                  <a:sysClr val="windowText" lastClr="000000"/>
                </a:solidFill>
                <a:latin typeface="+mn-lt"/>
                <a:ea typeface="Times New Roman" charset="0"/>
                <a:cs typeface="Times New Roman" charset="0"/>
              </a:rPr>
              <a:t>and Technology</a:t>
            </a:r>
          </a:p>
        </p:txBody>
      </p:sp>
      <p:sp>
        <p:nvSpPr>
          <p:cNvPr id="12" name="TextBox 1"/>
          <p:cNvSpPr txBox="1"/>
          <p:nvPr/>
        </p:nvSpPr>
        <p:spPr bwMode="auto">
          <a:xfrm>
            <a:off x="1905116" y="4172747"/>
            <a:ext cx="1453626" cy="325106"/>
          </a:xfrm>
          <a:prstGeom prst="rect">
            <a:avLst/>
          </a:prstGeom>
          <a:noFill/>
          <a:ln w="9525">
            <a:noFill/>
            <a:miter lim="800000"/>
            <a:headEnd/>
            <a:tailEnd/>
          </a:ln>
        </p:spPr>
        <p:txBody>
          <a:bodyPr wrap="none" lIns="27432" tIns="27432" rIns="27432" bIns="27432" rtlCol="0">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eaLnBrk="0" hangingPunct="0"/>
            <a:r>
              <a:rPr lang="en-US" sz="1200" b="1" i="0" dirty="0" smtClean="0">
                <a:solidFill>
                  <a:sysClr val="windowText" lastClr="000000"/>
                </a:solidFill>
                <a:latin typeface="+mn-lt"/>
                <a:ea typeface="Times New Roman" charset="0"/>
                <a:cs typeface="Times New Roman" charset="0"/>
              </a:rPr>
              <a:t>Reference</a:t>
            </a:r>
          </a:p>
        </p:txBody>
      </p:sp>
      <p:sp>
        <p:nvSpPr>
          <p:cNvPr id="13" name="TextBox 1"/>
          <p:cNvSpPr txBox="1"/>
          <p:nvPr/>
        </p:nvSpPr>
        <p:spPr bwMode="auto">
          <a:xfrm>
            <a:off x="6250904" y="4168622"/>
            <a:ext cx="3243485" cy="674647"/>
          </a:xfrm>
          <a:prstGeom prst="rect">
            <a:avLst/>
          </a:prstGeom>
          <a:noFill/>
          <a:ln w="9525">
            <a:noFill/>
            <a:miter lim="800000"/>
            <a:headEnd/>
            <a:tailEnd/>
          </a:ln>
        </p:spPr>
        <p:txBody>
          <a:bodyPr wrap="none" lIns="27432" tIns="27432" rIns="27432" bIns="27432" rtlCol="0">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eaLnBrk="0" hangingPunct="0"/>
            <a:r>
              <a:rPr lang="en-US" sz="1200" b="1" i="0" dirty="0" smtClean="0">
                <a:solidFill>
                  <a:sysClr val="windowText" lastClr="000000"/>
                </a:solidFill>
                <a:latin typeface="+mn-lt"/>
                <a:ea typeface="Times New Roman" charset="0"/>
                <a:cs typeface="Times New Roman" charset="0"/>
              </a:rPr>
              <a:t>High Oil and Gas Resource </a:t>
            </a:r>
          </a:p>
          <a:p>
            <a:pPr eaLnBrk="0" hangingPunct="0"/>
            <a:r>
              <a:rPr lang="en-US" sz="1200" b="1" i="0" dirty="0" smtClean="0">
                <a:solidFill>
                  <a:sysClr val="windowText" lastClr="000000"/>
                </a:solidFill>
                <a:latin typeface="+mn-lt"/>
                <a:ea typeface="Times New Roman" charset="0"/>
                <a:cs typeface="Times New Roman" charset="0"/>
              </a:rPr>
              <a:t>and Technology</a:t>
            </a:r>
          </a:p>
        </p:txBody>
      </p:sp>
      <p:sp>
        <p:nvSpPr>
          <p:cNvPr id="5" name="Slide Number Placeholder 4"/>
          <p:cNvSpPr>
            <a:spLocks noGrp="1"/>
          </p:cNvSpPr>
          <p:nvPr>
            <p:ph type="sldNum" sz="quarter" idx="4"/>
          </p:nvPr>
        </p:nvSpPr>
        <p:spPr/>
        <p:txBody>
          <a:bodyPr/>
          <a:lstStyle/>
          <a:p>
            <a:pPr>
              <a:defRPr/>
            </a:pPr>
            <a:fld id="{84948DD1-5963-4816-BE5A-05BCCCAC15E0}" type="slidenum">
              <a:rPr lang="en-US" smtClean="0"/>
              <a:pPr>
                <a:defRPr/>
              </a:pPr>
              <a:t>17</a:t>
            </a:fld>
            <a:endParaRPr lang="en-US" dirty="0"/>
          </a:p>
        </p:txBody>
      </p:sp>
      <p:sp>
        <p:nvSpPr>
          <p:cNvPr id="6" name="Footer Placeholder 5"/>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1510680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ontent Placeholder 4"/>
          <p:cNvGraphicFramePr>
            <a:graphicFrameLocks noGrp="1"/>
          </p:cNvGraphicFramePr>
          <p:nvPr>
            <p:ph type="chart" sz="quarter" idx="12"/>
            <p:extLst>
              <p:ext uri="{D42A27DB-BD31-4B8C-83A1-F6EECF244321}">
                <p14:modId xmlns:p14="http://schemas.microsoft.com/office/powerpoint/2010/main" val="871787450"/>
              </p:ext>
            </p:extLst>
          </p:nvPr>
        </p:nvGraphicFramePr>
        <p:xfrm>
          <a:off x="685800" y="1304295"/>
          <a:ext cx="8001000" cy="3078163"/>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3"/>
          </p:nvPr>
        </p:nvSpPr>
        <p:spPr>
          <a:xfrm>
            <a:off x="685800" y="910129"/>
            <a:ext cx="4470126" cy="394166"/>
          </a:xfrm>
        </p:spPr>
        <p:txBody>
          <a:bodyPr/>
          <a:lstStyle/>
          <a:p>
            <a:pPr eaLnBrk="0" hangingPunct="0"/>
            <a:r>
              <a:rPr lang="en-US" dirty="0">
                <a:solidFill>
                  <a:sysClr val="windowText" lastClr="000000"/>
                </a:solidFill>
                <a:ea typeface="Times New Roman" charset="0"/>
                <a:cs typeface="Times New Roman" charset="0"/>
              </a:rPr>
              <a:t>Petroleum net imports as a percentage of </a:t>
            </a:r>
            <a:r>
              <a:rPr lang="en-US" dirty="0" smtClean="0">
                <a:solidFill>
                  <a:sysClr val="windowText" lastClr="000000"/>
                </a:solidFill>
                <a:ea typeface="Times New Roman" charset="0"/>
                <a:cs typeface="Times New Roman" charset="0"/>
              </a:rPr>
              <a:t>products </a:t>
            </a:r>
            <a:r>
              <a:rPr lang="en-US" dirty="0">
                <a:solidFill>
                  <a:sysClr val="windowText" lastClr="000000"/>
                </a:solidFill>
                <a:ea typeface="Times New Roman" charset="0"/>
                <a:cs typeface="Times New Roman" charset="0"/>
              </a:rPr>
              <a:t>supplied</a:t>
            </a:r>
          </a:p>
          <a:p>
            <a:pPr eaLnBrk="0" hangingPunct="0"/>
            <a:r>
              <a:rPr lang="en-US" dirty="0" smtClean="0">
                <a:solidFill>
                  <a:sysClr val="windowText" lastClr="000000"/>
                </a:solidFill>
                <a:ea typeface="Times New Roman" charset="0"/>
                <a:cs typeface="Times New Roman" charset="0"/>
              </a:rPr>
              <a:t>percent</a:t>
            </a:r>
            <a:endParaRPr lang="en-US" dirty="0">
              <a:solidFill>
                <a:sysClr val="windowText" lastClr="000000"/>
              </a:solidFill>
              <a:ea typeface="Times New Roman" charset="0"/>
              <a:cs typeface="Times New Roman" charset="0"/>
            </a:endParaRPr>
          </a:p>
        </p:txBody>
      </p:sp>
      <p:sp>
        <p:nvSpPr>
          <p:cNvPr id="14" name="Title 13"/>
          <p:cNvSpPr>
            <a:spLocks noGrp="1"/>
          </p:cNvSpPr>
          <p:nvPr>
            <p:ph type="title"/>
          </p:nvPr>
        </p:nvSpPr>
        <p:spPr/>
        <p:txBody>
          <a:bodyPr/>
          <a:lstStyle/>
          <a:p>
            <a:r>
              <a:rPr lang="en-US" dirty="0" smtClean="0"/>
              <a:t>In </a:t>
            </a:r>
            <a:r>
              <a:rPr lang="en-US" dirty="0"/>
              <a:t>the High Oil Price and the High Oil and Gas Resource and Technology </a:t>
            </a:r>
            <a:r>
              <a:rPr lang="en-US" dirty="0" smtClean="0"/>
              <a:t>cases, </a:t>
            </a:r>
            <a:r>
              <a:rPr lang="en-US" dirty="0"/>
              <a:t>the </a:t>
            </a:r>
            <a:r>
              <a:rPr lang="en-US" dirty="0" smtClean="0"/>
              <a:t>United States becomes </a:t>
            </a:r>
            <a:r>
              <a:rPr lang="en-US" dirty="0"/>
              <a:t>a net </a:t>
            </a:r>
            <a:r>
              <a:rPr lang="en-US" dirty="0" smtClean="0"/>
              <a:t>petroleum exporter</a:t>
            </a:r>
            <a:endParaRPr lang="en-US" dirty="0"/>
          </a:p>
        </p:txBody>
      </p:sp>
      <p:sp>
        <p:nvSpPr>
          <p:cNvPr id="5" name="Text Placeholder 4"/>
          <p:cNvSpPr>
            <a:spLocks noGrp="1"/>
          </p:cNvSpPr>
          <p:nvPr>
            <p:ph type="body" sz="quarter" idx="18"/>
          </p:nvPr>
        </p:nvSpPr>
        <p:spPr/>
        <p:txBody>
          <a:bodyPr/>
          <a:lstStyle/>
          <a:p>
            <a:r>
              <a:rPr lang="en-US" dirty="0"/>
              <a:t>Source: EIA, Annual Energy Outlook </a:t>
            </a:r>
            <a:r>
              <a:rPr lang="en-US" dirty="0" smtClean="0"/>
              <a:t>2017</a:t>
            </a:r>
            <a:endParaRPr lang="en-US" dirty="0"/>
          </a:p>
        </p:txBody>
      </p:sp>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18</a:t>
            </a:fld>
            <a:endParaRPr lang="en-US" dirty="0"/>
          </a:p>
        </p:txBody>
      </p:sp>
      <p:sp>
        <p:nvSpPr>
          <p:cNvPr id="7" name="Footer Placeholder 6"/>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20573031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ontent Placeholder 15"/>
          <p:cNvGraphicFramePr>
            <a:graphicFrameLocks noGrp="1"/>
          </p:cNvGraphicFramePr>
          <p:nvPr>
            <p:ph sz="quarter" idx="12"/>
            <p:extLst>
              <p:ext uri="{D42A27DB-BD31-4B8C-83A1-F6EECF244321}">
                <p14:modId xmlns:p14="http://schemas.microsoft.com/office/powerpoint/2010/main" val="510234398"/>
              </p:ext>
            </p:extLst>
          </p:nvPr>
        </p:nvGraphicFramePr>
        <p:xfrm>
          <a:off x="685800" y="892175"/>
          <a:ext cx="3932238" cy="349726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ontent Placeholder 17"/>
          <p:cNvGraphicFramePr>
            <a:graphicFrameLocks noGrp="1"/>
          </p:cNvGraphicFramePr>
          <p:nvPr>
            <p:ph sz="quarter" idx="13"/>
            <p:extLst>
              <p:ext uri="{D42A27DB-BD31-4B8C-83A1-F6EECF244321}">
                <p14:modId xmlns:p14="http://schemas.microsoft.com/office/powerpoint/2010/main" val="57031494"/>
              </p:ext>
            </p:extLst>
          </p:nvPr>
        </p:nvGraphicFramePr>
        <p:xfrm>
          <a:off x="4664075" y="892175"/>
          <a:ext cx="4022725" cy="349726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14" name="Title 13"/>
          <p:cNvSpPr>
            <a:spLocks noGrp="1"/>
          </p:cNvSpPr>
          <p:nvPr>
            <p:ph type="title"/>
          </p:nvPr>
        </p:nvSpPr>
        <p:spPr/>
        <p:txBody>
          <a:bodyPr/>
          <a:lstStyle/>
          <a:p>
            <a:r>
              <a:rPr lang="en-US" sz="2200" dirty="0"/>
              <a:t>Average light-duty fuel economy improves in the Reference case, even as the share of </a:t>
            </a:r>
            <a:r>
              <a:rPr lang="en-US" sz="2200" dirty="0" smtClean="0"/>
              <a:t>light-duty trucks </a:t>
            </a:r>
            <a:r>
              <a:rPr lang="en-US" sz="2200" dirty="0"/>
              <a:t>increases </a:t>
            </a:r>
          </a:p>
        </p:txBody>
      </p:sp>
      <p:sp>
        <p:nvSpPr>
          <p:cNvPr id="7" name="Slide Number Placeholder 6"/>
          <p:cNvSpPr>
            <a:spLocks noGrp="1"/>
          </p:cNvSpPr>
          <p:nvPr>
            <p:ph type="sldNum" sz="quarter" idx="4"/>
          </p:nvPr>
        </p:nvSpPr>
        <p:spPr/>
        <p:txBody>
          <a:bodyPr/>
          <a:lstStyle/>
          <a:p>
            <a:pPr>
              <a:defRPr/>
            </a:pPr>
            <a:fld id="{84948DD1-5963-4816-BE5A-05BCCCAC15E0}" type="slidenum">
              <a:rPr lang="en-US" smtClean="0"/>
              <a:pPr>
                <a:defRPr/>
              </a:pPr>
              <a:t>19</a:t>
            </a:fld>
            <a:endParaRPr lang="en-US" dirty="0"/>
          </a:p>
        </p:txBody>
      </p:sp>
      <p:sp>
        <p:nvSpPr>
          <p:cNvPr id="8" name="Footer Placeholder 7"/>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21333939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Key takeaways from AEO2017</a:t>
            </a:r>
            <a:endParaRPr lang="en-US" dirty="0"/>
          </a:p>
        </p:txBody>
      </p:sp>
      <p:sp>
        <p:nvSpPr>
          <p:cNvPr id="6" name="Text Placeholder 5"/>
          <p:cNvSpPr>
            <a:spLocks noGrp="1"/>
          </p:cNvSpPr>
          <p:nvPr>
            <p:ph type="body" sz="quarter" idx="12"/>
          </p:nvPr>
        </p:nvSpPr>
        <p:spPr>
          <a:xfrm>
            <a:off x="685800" y="829994"/>
            <a:ext cx="8001000" cy="3634740"/>
          </a:xfrm>
        </p:spPr>
        <p:txBody>
          <a:bodyPr/>
          <a:lstStyle/>
          <a:p>
            <a:r>
              <a:rPr lang="en-US" sz="1400" dirty="0"/>
              <a:t>With strong domestic production and relatively flat demand, the United States becomes a net energy exporter over the projection period in most </a:t>
            </a:r>
            <a:r>
              <a:rPr lang="en-US" sz="1400" dirty="0" smtClean="0"/>
              <a:t>cases</a:t>
            </a:r>
            <a:endParaRPr lang="en-US" sz="1400" dirty="0"/>
          </a:p>
          <a:p>
            <a:r>
              <a:rPr lang="en-US" sz="1400" dirty="0"/>
              <a:t>U.S. crude oil production rebounds from recent lows, driven by continued development of tight oil </a:t>
            </a:r>
            <a:r>
              <a:rPr lang="en-US" sz="1400" dirty="0" smtClean="0"/>
              <a:t>resources; with </a:t>
            </a:r>
            <a:r>
              <a:rPr lang="en-US" sz="1400" dirty="0"/>
              <a:t>consumption </a:t>
            </a:r>
            <a:r>
              <a:rPr lang="en-US" sz="1400" dirty="0" smtClean="0"/>
              <a:t>flat to down compared to recent history, </a:t>
            </a:r>
            <a:r>
              <a:rPr lang="en-US" sz="1400" dirty="0"/>
              <a:t>net crude oil and petroleum product imports as a percentage of U.S. product supplied decline across most </a:t>
            </a:r>
            <a:r>
              <a:rPr lang="en-US" sz="1400" dirty="0" smtClean="0"/>
              <a:t>cases</a:t>
            </a:r>
            <a:endParaRPr lang="en-US" sz="1400" dirty="0"/>
          </a:p>
          <a:p>
            <a:r>
              <a:rPr lang="en-US" sz="1400" dirty="0"/>
              <a:t>Across most cases, natural gas production increases despite relatively low and stable natural gas prices, supporting higher levels of domestic consumption and natural gas </a:t>
            </a:r>
            <a:r>
              <a:rPr lang="en-US" sz="1400" dirty="0" smtClean="0"/>
              <a:t>exports; </a:t>
            </a:r>
            <a:r>
              <a:rPr lang="en-US" sz="1400" dirty="0"/>
              <a:t>p</a:t>
            </a:r>
            <a:r>
              <a:rPr lang="en-US" sz="1400" dirty="0" smtClean="0"/>
              <a:t>rojections </a:t>
            </a:r>
            <a:r>
              <a:rPr lang="en-US" sz="1400" dirty="0"/>
              <a:t>are sensitive to resource and technology </a:t>
            </a:r>
            <a:r>
              <a:rPr lang="en-US" sz="1400" dirty="0" smtClean="0"/>
              <a:t>assumptions</a:t>
            </a:r>
            <a:endParaRPr lang="en-US" sz="1400" dirty="0"/>
          </a:p>
          <a:p>
            <a:r>
              <a:rPr lang="en-US" sz="1400" dirty="0"/>
              <a:t>With modest demand growth, the primary driver for new </a:t>
            </a:r>
            <a:r>
              <a:rPr lang="en-US" sz="1400" dirty="0" smtClean="0"/>
              <a:t>electricity generation </a:t>
            </a:r>
            <a:r>
              <a:rPr lang="en-US" sz="1400" dirty="0"/>
              <a:t>capacity in the Reference case is the retirement of older, less efficient fossil fuel units, largely spurred by the Clean Power Plan (CPP), and the near-term availability of renewable tax </a:t>
            </a:r>
            <a:r>
              <a:rPr lang="en-US" sz="1400" dirty="0" smtClean="0"/>
              <a:t>credits; </a:t>
            </a:r>
            <a:r>
              <a:rPr lang="en-US" sz="1400" dirty="0"/>
              <a:t> </a:t>
            </a:r>
            <a:r>
              <a:rPr lang="en-US" sz="1400" dirty="0" smtClean="0"/>
              <a:t>even </a:t>
            </a:r>
            <a:r>
              <a:rPr lang="en-US" sz="1400" dirty="0"/>
              <a:t>if the CPP is </a:t>
            </a:r>
            <a:r>
              <a:rPr lang="en-US" sz="1400" dirty="0" smtClean="0"/>
              <a:t>not implemented, </a:t>
            </a:r>
            <a:r>
              <a:rPr lang="en-US" sz="1400" dirty="0"/>
              <a:t>low natural gas prices and the tax credits result in natural gas and renewables as the primary sources of new generation </a:t>
            </a:r>
            <a:r>
              <a:rPr lang="en-US" sz="1400" dirty="0" smtClean="0"/>
              <a:t>capacity; </a:t>
            </a:r>
            <a:r>
              <a:rPr lang="en-US" sz="1400" dirty="0"/>
              <a:t> t</a:t>
            </a:r>
            <a:r>
              <a:rPr lang="en-US" sz="1400" dirty="0" smtClean="0"/>
              <a:t>he </a:t>
            </a:r>
            <a:r>
              <a:rPr lang="en-US" sz="1400" dirty="0"/>
              <a:t>future generation mix is sensitive to the price of natural gas and the growth in electricity </a:t>
            </a:r>
            <a:r>
              <a:rPr lang="en-US" sz="1400" dirty="0" smtClean="0"/>
              <a:t>demand</a:t>
            </a:r>
            <a:endParaRPr lang="en-US" sz="1400" dirty="0"/>
          </a:p>
        </p:txBody>
      </p:sp>
      <p:sp>
        <p:nvSpPr>
          <p:cNvPr id="3" name="Slide Number Placeholder 2"/>
          <p:cNvSpPr>
            <a:spLocks noGrp="1"/>
          </p:cNvSpPr>
          <p:nvPr>
            <p:ph type="sldNum" sz="quarter" idx="4"/>
          </p:nvPr>
        </p:nvSpPr>
        <p:spPr/>
        <p:txBody>
          <a:bodyPr/>
          <a:lstStyle/>
          <a:p>
            <a:pPr>
              <a:defRPr/>
            </a:pPr>
            <a:fld id="{84948DD1-5963-4816-BE5A-05BCCCAC15E0}" type="slidenum">
              <a:rPr lang="en-US" smtClean="0"/>
              <a:pPr>
                <a:defRPr/>
              </a:pPr>
              <a:t>2</a:t>
            </a:fld>
            <a:endParaRPr lang="en-US" dirty="0"/>
          </a:p>
        </p:txBody>
      </p:sp>
      <p:sp>
        <p:nvSpPr>
          <p:cNvPr id="4" name="Footer Placeholder 3"/>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3946545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587351" y="258785"/>
            <a:ext cx="8001000" cy="776247"/>
          </a:xfrm>
        </p:spPr>
        <p:txBody>
          <a:bodyPr/>
          <a:lstStyle/>
          <a:p>
            <a:r>
              <a:rPr lang="en-US" dirty="0"/>
              <a:t>With the second phase of fuel efficiency regulations, medium- and heavy-duty vehicle energy consumption declines over </a:t>
            </a:r>
            <a:r>
              <a:rPr lang="en-US" dirty="0" smtClean="0"/>
              <a:t>2027-33 </a:t>
            </a:r>
            <a:r>
              <a:rPr lang="en-US" dirty="0"/>
              <a:t>despite continued growth in miles traveled </a:t>
            </a:r>
          </a:p>
        </p:txBody>
      </p:sp>
      <p:sp>
        <p:nvSpPr>
          <p:cNvPr id="12" name="Text Placeholder 11"/>
          <p:cNvSpPr>
            <a:spLocks noGrp="1"/>
          </p:cNvSpPr>
          <p:nvPr>
            <p:ph type="body" sz="quarter" idx="16"/>
          </p:nvPr>
        </p:nvSpPr>
        <p:spPr/>
        <p:txBody>
          <a:bodyPr/>
          <a:lstStyle/>
          <a:p>
            <a:r>
              <a:rPr lang="en-US" dirty="0"/>
              <a:t>Source: EIA, Annual Energy Outlook </a:t>
            </a:r>
            <a:r>
              <a:rPr lang="en-US" dirty="0" smtClean="0"/>
              <a:t>2017</a:t>
            </a:r>
            <a:endParaRPr lang="en-US" dirty="0"/>
          </a:p>
        </p:txBody>
      </p:sp>
      <p:graphicFrame>
        <p:nvGraphicFramePr>
          <p:cNvPr id="8" name="Content Placeholder 17"/>
          <p:cNvGraphicFramePr>
            <a:graphicFrameLocks/>
          </p:cNvGraphicFramePr>
          <p:nvPr>
            <p:extLst>
              <p:ext uri="{D42A27DB-BD31-4B8C-83A1-F6EECF244321}">
                <p14:modId xmlns:p14="http://schemas.microsoft.com/office/powerpoint/2010/main" val="2664066065"/>
              </p:ext>
            </p:extLst>
          </p:nvPr>
        </p:nvGraphicFramePr>
        <p:xfrm>
          <a:off x="584042" y="1024412"/>
          <a:ext cx="2554445" cy="336827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ontent Placeholder 19"/>
          <p:cNvGraphicFramePr>
            <a:graphicFrameLocks/>
          </p:cNvGraphicFramePr>
          <p:nvPr>
            <p:extLst>
              <p:ext uri="{D42A27DB-BD31-4B8C-83A1-F6EECF244321}">
                <p14:modId xmlns:p14="http://schemas.microsoft.com/office/powerpoint/2010/main" val="971322144"/>
              </p:ext>
            </p:extLst>
          </p:nvPr>
        </p:nvGraphicFramePr>
        <p:xfrm>
          <a:off x="3196672" y="1024413"/>
          <a:ext cx="2677354" cy="336827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Content Placeholder 20"/>
          <p:cNvGraphicFramePr>
            <a:graphicFrameLocks/>
          </p:cNvGraphicFramePr>
          <p:nvPr>
            <p:extLst>
              <p:ext uri="{D42A27DB-BD31-4B8C-83A1-F6EECF244321}">
                <p14:modId xmlns:p14="http://schemas.microsoft.com/office/powerpoint/2010/main" val="467575100"/>
              </p:ext>
            </p:extLst>
          </p:nvPr>
        </p:nvGraphicFramePr>
        <p:xfrm>
          <a:off x="6023113" y="1024413"/>
          <a:ext cx="2565238" cy="3368279"/>
        </p:xfrm>
        <a:graphic>
          <a:graphicData uri="http://schemas.openxmlformats.org/drawingml/2006/chart">
            <c:chart xmlns:c="http://schemas.openxmlformats.org/drawingml/2006/chart" xmlns:r="http://schemas.openxmlformats.org/officeDocument/2006/relationships" r:id="rId5"/>
          </a:graphicData>
        </a:graphic>
      </p:graphicFrame>
      <p:sp>
        <p:nvSpPr>
          <p:cNvPr id="11" name="TextBox 10"/>
          <p:cNvSpPr txBox="1"/>
          <p:nvPr/>
        </p:nvSpPr>
        <p:spPr>
          <a:xfrm>
            <a:off x="525856" y="983981"/>
            <a:ext cx="2930610" cy="461665"/>
          </a:xfrm>
          <a:prstGeom prst="rect">
            <a:avLst/>
          </a:prstGeom>
          <a:noFill/>
        </p:spPr>
        <p:txBody>
          <a:bodyPr wrap="none" rtlCol="0">
            <a:spAutoFit/>
          </a:bodyPr>
          <a:lstStyle/>
          <a:p>
            <a:r>
              <a:rPr lang="en-US" sz="1200" dirty="0"/>
              <a:t>Medium- and heavy-duty vehicle metrics</a:t>
            </a:r>
          </a:p>
          <a:p>
            <a:endParaRPr lang="en-US" sz="1200" dirty="0"/>
          </a:p>
        </p:txBody>
      </p:sp>
      <p:sp>
        <p:nvSpPr>
          <p:cNvPr id="2" name="Slide Number Placeholder 1"/>
          <p:cNvSpPr>
            <a:spLocks noGrp="1"/>
          </p:cNvSpPr>
          <p:nvPr>
            <p:ph type="sldNum" sz="quarter" idx="4"/>
          </p:nvPr>
        </p:nvSpPr>
        <p:spPr/>
        <p:txBody>
          <a:bodyPr/>
          <a:lstStyle/>
          <a:p>
            <a:pPr>
              <a:defRPr/>
            </a:pPr>
            <a:fld id="{84948DD1-5963-4816-BE5A-05BCCCAC15E0}" type="slidenum">
              <a:rPr lang="en-US" smtClean="0"/>
              <a:pPr>
                <a:defRPr/>
              </a:pPr>
              <a:t>20</a:t>
            </a:fld>
            <a:endParaRPr lang="en-US" dirty="0"/>
          </a:p>
        </p:txBody>
      </p:sp>
      <p:sp>
        <p:nvSpPr>
          <p:cNvPr id="5" name="Footer Placeholder 4"/>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26258391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ontent Placeholder 16"/>
          <p:cNvGraphicFramePr>
            <a:graphicFrameLocks noGrp="1"/>
          </p:cNvGraphicFramePr>
          <p:nvPr>
            <p:ph sz="quarter" idx="12"/>
            <p:extLst>
              <p:ext uri="{D42A27DB-BD31-4B8C-83A1-F6EECF244321}">
                <p14:modId xmlns:p14="http://schemas.microsoft.com/office/powerpoint/2010/main" val="3924056320"/>
              </p:ext>
            </p:extLst>
          </p:nvPr>
        </p:nvGraphicFramePr>
        <p:xfrm>
          <a:off x="666750" y="892175"/>
          <a:ext cx="3951288" cy="349726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ontent Placeholder 17"/>
          <p:cNvGraphicFramePr>
            <a:graphicFrameLocks noGrp="1"/>
          </p:cNvGraphicFramePr>
          <p:nvPr>
            <p:ph sz="quarter" idx="13"/>
            <p:extLst>
              <p:ext uri="{D42A27DB-BD31-4B8C-83A1-F6EECF244321}">
                <p14:modId xmlns:p14="http://schemas.microsoft.com/office/powerpoint/2010/main" val="1509446404"/>
              </p:ext>
            </p:extLst>
          </p:nvPr>
        </p:nvGraphicFramePr>
        <p:xfrm>
          <a:off x="4664075" y="892175"/>
          <a:ext cx="4161873" cy="349726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14" name="Title 13"/>
          <p:cNvSpPr>
            <a:spLocks noGrp="1"/>
          </p:cNvSpPr>
          <p:nvPr>
            <p:ph type="title"/>
          </p:nvPr>
        </p:nvSpPr>
        <p:spPr/>
        <p:txBody>
          <a:bodyPr/>
          <a:lstStyle/>
          <a:p>
            <a:r>
              <a:rPr lang="en-US" dirty="0"/>
              <a:t>Transportation energy use declines between </a:t>
            </a:r>
            <a:r>
              <a:rPr lang="en-US" dirty="0" smtClean="0"/>
              <a:t>2018 </a:t>
            </a:r>
            <a:r>
              <a:rPr lang="en-US" dirty="0"/>
              <a:t>and 2034 in the Reference case, driven by improvements in fuel economy</a:t>
            </a:r>
          </a:p>
        </p:txBody>
      </p:sp>
      <p:sp>
        <p:nvSpPr>
          <p:cNvPr id="5" name="Slide Number Placeholder 4"/>
          <p:cNvSpPr>
            <a:spLocks noGrp="1"/>
          </p:cNvSpPr>
          <p:nvPr>
            <p:ph type="sldNum" sz="quarter" idx="4"/>
          </p:nvPr>
        </p:nvSpPr>
        <p:spPr/>
        <p:txBody>
          <a:bodyPr/>
          <a:lstStyle/>
          <a:p>
            <a:pPr>
              <a:defRPr/>
            </a:pPr>
            <a:fld id="{84948DD1-5963-4816-BE5A-05BCCCAC15E0}" type="slidenum">
              <a:rPr lang="en-US" smtClean="0"/>
              <a:pPr>
                <a:defRPr/>
              </a:pPr>
              <a:t>21</a:t>
            </a:fld>
            <a:endParaRPr lang="en-US" dirty="0"/>
          </a:p>
        </p:txBody>
      </p:sp>
      <p:sp>
        <p:nvSpPr>
          <p:cNvPr id="6" name="Footer Placeholder 5"/>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251038527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Natural gas</a:t>
            </a:r>
            <a:endParaRPr lang="en-US" dirty="0"/>
          </a:p>
        </p:txBody>
      </p:sp>
      <p:sp>
        <p:nvSpPr>
          <p:cNvPr id="2" name="Slide Number Placeholder 1"/>
          <p:cNvSpPr>
            <a:spLocks noGrp="1"/>
          </p:cNvSpPr>
          <p:nvPr>
            <p:ph type="sldNum" sz="quarter" idx="4"/>
          </p:nvPr>
        </p:nvSpPr>
        <p:spPr/>
        <p:txBody>
          <a:bodyPr/>
          <a:lstStyle/>
          <a:p>
            <a:pPr>
              <a:defRPr/>
            </a:pPr>
            <a:fld id="{84948DD1-5963-4816-BE5A-05BCCCAC15E0}" type="slidenum">
              <a:rPr lang="en-US" smtClean="0"/>
              <a:pPr>
                <a:defRPr/>
              </a:pPr>
              <a:t>22</a:t>
            </a:fld>
            <a:endParaRPr lang="en-US" dirty="0"/>
          </a:p>
        </p:txBody>
      </p:sp>
      <p:sp>
        <p:nvSpPr>
          <p:cNvPr id="5" name="Footer Placeholder 4"/>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15825244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ontent Placeholder 9"/>
          <p:cNvGraphicFramePr>
            <a:graphicFrameLocks noGrp="1"/>
          </p:cNvGraphicFramePr>
          <p:nvPr>
            <p:ph sz="quarter" idx="12"/>
            <p:extLst>
              <p:ext uri="{D42A27DB-BD31-4B8C-83A1-F6EECF244321}">
                <p14:modId xmlns:p14="http://schemas.microsoft.com/office/powerpoint/2010/main" val="3828791518"/>
              </p:ext>
            </p:extLst>
          </p:nvPr>
        </p:nvGraphicFramePr>
        <p:xfrm>
          <a:off x="666750" y="960437"/>
          <a:ext cx="3951288" cy="3429001"/>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4" name="Title 3"/>
          <p:cNvSpPr>
            <a:spLocks noGrp="1"/>
          </p:cNvSpPr>
          <p:nvPr>
            <p:ph type="title"/>
          </p:nvPr>
        </p:nvSpPr>
        <p:spPr>
          <a:xfrm>
            <a:off x="685800" y="136801"/>
            <a:ext cx="8458200" cy="755374"/>
          </a:xfrm>
        </p:spPr>
        <p:txBody>
          <a:bodyPr/>
          <a:lstStyle/>
          <a:p>
            <a:r>
              <a:rPr lang="en-US" sz="2050" dirty="0"/>
              <a:t>U.S. dry natural gas production is </a:t>
            </a:r>
            <a:r>
              <a:rPr lang="en-US" sz="2050" dirty="0" smtClean="0"/>
              <a:t>the result of continued </a:t>
            </a:r>
            <a:r>
              <a:rPr lang="en-US" sz="2050" dirty="0"/>
              <a:t>development of shale gas and tight oil </a:t>
            </a:r>
            <a:r>
              <a:rPr lang="en-US" sz="2050" dirty="0" smtClean="0"/>
              <a:t>plays, alternative assumptions cause significant differences</a:t>
            </a:r>
            <a:endParaRPr lang="en-US" sz="2050" dirty="0"/>
          </a:p>
        </p:txBody>
      </p:sp>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23</a:t>
            </a:fld>
            <a:endParaRPr lang="en-US" dirty="0"/>
          </a:p>
        </p:txBody>
      </p:sp>
      <p:sp>
        <p:nvSpPr>
          <p:cNvPr id="7" name="Footer Placeholder 6"/>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graphicFrame>
        <p:nvGraphicFramePr>
          <p:cNvPr id="9" name="Content Placeholder 22"/>
          <p:cNvGraphicFramePr>
            <a:graphicFrameLocks noGrp="1"/>
          </p:cNvGraphicFramePr>
          <p:nvPr>
            <p:ph sz="quarter" idx="13"/>
            <p:extLst>
              <p:ext uri="{D42A27DB-BD31-4B8C-83A1-F6EECF244321}">
                <p14:modId xmlns:p14="http://schemas.microsoft.com/office/powerpoint/2010/main" val="2256650624"/>
              </p:ext>
            </p:extLst>
          </p:nvPr>
        </p:nvGraphicFramePr>
        <p:xfrm>
          <a:off x="4664075" y="892175"/>
          <a:ext cx="4022725" cy="3497263"/>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6805390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Content Placeholder 18"/>
          <p:cNvGraphicFramePr>
            <a:graphicFrameLocks noGrp="1"/>
          </p:cNvGraphicFramePr>
          <p:nvPr>
            <p:ph type="chart" sz="quarter" idx="12"/>
            <p:extLst>
              <p:ext uri="{D42A27DB-BD31-4B8C-83A1-F6EECF244321}">
                <p14:modId xmlns:p14="http://schemas.microsoft.com/office/powerpoint/2010/main" val="361536467"/>
              </p:ext>
            </p:extLst>
          </p:nvPr>
        </p:nvGraphicFramePr>
        <p:xfrm>
          <a:off x="586409" y="1311275"/>
          <a:ext cx="8100391" cy="3078163"/>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3"/>
          </p:nvPr>
        </p:nvSpPr>
        <p:spPr/>
        <p:txBody>
          <a:bodyPr/>
          <a:lstStyle/>
          <a:p>
            <a:pPr eaLnBrk="0" hangingPunct="0"/>
            <a:r>
              <a:rPr lang="en-US" dirty="0">
                <a:solidFill>
                  <a:sysClr val="windowText" lastClr="000000"/>
                </a:solidFill>
                <a:ea typeface="Times New Roman" charset="0"/>
                <a:cs typeface="Times New Roman" charset="0"/>
              </a:rPr>
              <a:t>Natural gas consumption by sector </a:t>
            </a:r>
          </a:p>
          <a:p>
            <a:pPr eaLnBrk="0" hangingPunct="0"/>
            <a:r>
              <a:rPr lang="en-US" dirty="0">
                <a:solidFill>
                  <a:sysClr val="windowText" lastClr="000000"/>
                </a:solidFill>
                <a:ea typeface="Times New Roman" charset="0"/>
                <a:cs typeface="Times New Roman" charset="0"/>
              </a:rPr>
              <a:t>trillion cubic </a:t>
            </a:r>
            <a:r>
              <a:rPr lang="en-US" dirty="0" smtClean="0">
                <a:solidFill>
                  <a:sysClr val="windowText" lastClr="000000"/>
                </a:solidFill>
                <a:ea typeface="Times New Roman" charset="0"/>
                <a:cs typeface="Times New Roman" charset="0"/>
              </a:rPr>
              <a:t>feet</a:t>
            </a:r>
            <a:endParaRPr lang="en-US" dirty="0">
              <a:solidFill>
                <a:sysClr val="windowText" lastClr="000000"/>
              </a:solidFill>
              <a:ea typeface="Times New Roman" charset="0"/>
              <a:cs typeface="Times New Roman" charset="0"/>
            </a:endParaRPr>
          </a:p>
        </p:txBody>
      </p:sp>
      <p:sp>
        <p:nvSpPr>
          <p:cNvPr id="15" name="Text Placeholder 14"/>
          <p:cNvSpPr>
            <a:spLocks noGrp="1"/>
          </p:cNvSpPr>
          <p:nvPr>
            <p:ph type="body" sz="quarter" idx="14"/>
          </p:nvPr>
        </p:nvSpPr>
        <p:spPr>
          <a:xfrm>
            <a:off x="3441583" y="1037273"/>
            <a:ext cx="3895344" cy="411480"/>
          </a:xfrm>
        </p:spPr>
        <p:txBody>
          <a:bodyPr/>
          <a:lstStyle/>
          <a:p>
            <a:r>
              <a:rPr lang="en-US" dirty="0">
                <a:ea typeface="Times New Roman" charset="0"/>
                <a:cs typeface="Times New Roman" charset="0"/>
              </a:rPr>
              <a:t>billion cubic feet per day</a:t>
            </a:r>
          </a:p>
          <a:p>
            <a:endParaRPr lang="en-US" dirty="0"/>
          </a:p>
        </p:txBody>
      </p:sp>
      <p:sp>
        <p:nvSpPr>
          <p:cNvPr id="4" name="Title 3"/>
          <p:cNvSpPr>
            <a:spLocks noGrp="1"/>
          </p:cNvSpPr>
          <p:nvPr>
            <p:ph type="title"/>
          </p:nvPr>
        </p:nvSpPr>
        <p:spPr/>
        <p:txBody>
          <a:bodyPr/>
          <a:lstStyle/>
          <a:p>
            <a:r>
              <a:rPr lang="en-US" dirty="0"/>
              <a:t>Increasing </a:t>
            </a:r>
            <a:r>
              <a:rPr lang="en-US" dirty="0" smtClean="0"/>
              <a:t>demand </a:t>
            </a:r>
            <a:r>
              <a:rPr lang="en-US" dirty="0"/>
              <a:t>from industrial and electric power markets drive rising domestic consumption of natural gas in the Reference </a:t>
            </a:r>
            <a:r>
              <a:rPr lang="en-US" dirty="0" smtClean="0"/>
              <a:t>case</a:t>
            </a:r>
            <a:endParaRPr lang="en-US" dirty="0"/>
          </a:p>
        </p:txBody>
      </p:sp>
      <p:sp>
        <p:nvSpPr>
          <p:cNvPr id="5" name="Text Placeholder 4"/>
          <p:cNvSpPr>
            <a:spLocks noGrp="1"/>
          </p:cNvSpPr>
          <p:nvPr>
            <p:ph type="body" sz="quarter" idx="18"/>
          </p:nvPr>
        </p:nvSpPr>
        <p:spPr/>
        <p:txBody>
          <a:bodyPr/>
          <a:lstStyle/>
          <a:p>
            <a:r>
              <a:rPr lang="en-US" dirty="0"/>
              <a:t>Source: EIA, Annual Energy Outlook </a:t>
            </a:r>
            <a:r>
              <a:rPr lang="en-US" dirty="0" smtClean="0"/>
              <a:t>2017</a:t>
            </a:r>
            <a:endParaRPr lang="en-US" dirty="0"/>
          </a:p>
        </p:txBody>
      </p:sp>
      <p:sp>
        <p:nvSpPr>
          <p:cNvPr id="7" name="Slide Number Placeholder 6"/>
          <p:cNvSpPr>
            <a:spLocks noGrp="1"/>
          </p:cNvSpPr>
          <p:nvPr>
            <p:ph type="sldNum" sz="quarter" idx="4"/>
          </p:nvPr>
        </p:nvSpPr>
        <p:spPr/>
        <p:txBody>
          <a:bodyPr/>
          <a:lstStyle/>
          <a:p>
            <a:pPr>
              <a:defRPr/>
            </a:pPr>
            <a:fld id="{84948DD1-5963-4816-BE5A-05BCCCAC15E0}" type="slidenum">
              <a:rPr lang="en-US" smtClean="0"/>
              <a:pPr>
                <a:defRPr/>
              </a:pPr>
              <a:t>24</a:t>
            </a:fld>
            <a:endParaRPr lang="en-US" dirty="0"/>
          </a:p>
        </p:txBody>
      </p:sp>
      <p:sp>
        <p:nvSpPr>
          <p:cNvPr id="8" name="Footer Placeholder 7"/>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15036189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Increased natural gas trade is dominated by liquefied natural gas exports in the Reference </a:t>
            </a:r>
            <a:r>
              <a:rPr lang="en-US" dirty="0" smtClean="0"/>
              <a:t>case</a:t>
            </a:r>
            <a:endParaRPr lang="en-US" dirty="0"/>
          </a:p>
        </p:txBody>
      </p:sp>
      <p:sp>
        <p:nvSpPr>
          <p:cNvPr id="3" name="Slide Number Placeholder 2"/>
          <p:cNvSpPr>
            <a:spLocks noGrp="1"/>
          </p:cNvSpPr>
          <p:nvPr>
            <p:ph type="sldNum" sz="quarter" idx="4"/>
          </p:nvPr>
        </p:nvSpPr>
        <p:spPr/>
        <p:txBody>
          <a:bodyPr/>
          <a:lstStyle/>
          <a:p>
            <a:fld id="{2D80C5C9-96E0-47EC-B500-37C5FE284639}" type="slidenum">
              <a:rPr lang="en-US" smtClean="0"/>
              <a:pPr/>
              <a:t>25</a:t>
            </a:fld>
            <a:endParaRPr lang="en-US" dirty="0"/>
          </a:p>
        </p:txBody>
      </p:sp>
      <p:graphicFrame>
        <p:nvGraphicFramePr>
          <p:cNvPr id="15" name="Content Placeholder 14"/>
          <p:cNvGraphicFramePr>
            <a:graphicFrameLocks noGrp="1"/>
          </p:cNvGraphicFramePr>
          <p:nvPr>
            <p:ph sz="quarter" idx="4294967295"/>
            <p:extLst>
              <p:ext uri="{D42A27DB-BD31-4B8C-83A1-F6EECF244321}">
                <p14:modId xmlns:p14="http://schemas.microsoft.com/office/powerpoint/2010/main" val="2764226163"/>
              </p:ext>
            </p:extLst>
          </p:nvPr>
        </p:nvGraphicFramePr>
        <p:xfrm>
          <a:off x="685800" y="968651"/>
          <a:ext cx="8361426" cy="3653045"/>
        </p:xfrm>
        <a:graphic>
          <a:graphicData uri="http://schemas.openxmlformats.org/drawingml/2006/chart">
            <c:chart xmlns:c="http://schemas.openxmlformats.org/drawingml/2006/chart" xmlns:r="http://schemas.openxmlformats.org/officeDocument/2006/relationships" r:id="rId3"/>
          </a:graphicData>
        </a:graphic>
      </p:graphicFrame>
      <p:sp>
        <p:nvSpPr>
          <p:cNvPr id="2" name="Rectangle 1"/>
          <p:cNvSpPr/>
          <p:nvPr/>
        </p:nvSpPr>
        <p:spPr>
          <a:xfrm>
            <a:off x="655983" y="4738215"/>
            <a:ext cx="4482547" cy="400110"/>
          </a:xfrm>
          <a:prstGeom prst="rect">
            <a:avLst/>
          </a:prstGeom>
        </p:spPr>
        <p:txBody>
          <a:bodyPr wrap="square">
            <a:spAutoFit/>
          </a:bodyPr>
          <a:lstStyle/>
          <a:p>
            <a:r>
              <a:rPr lang="en-US" sz="1000" i="1" dirty="0">
                <a:solidFill>
                  <a:schemeClr val="bg1"/>
                </a:solidFill>
              </a:rPr>
              <a:t>Adam Sieminski, Johns Hopkins SAIS </a:t>
            </a:r>
          </a:p>
          <a:p>
            <a:r>
              <a:rPr lang="en-US" sz="1000" i="1" dirty="0">
                <a:solidFill>
                  <a:schemeClr val="bg1"/>
                </a:solidFill>
              </a:rPr>
              <a:t>January 5, 2017</a:t>
            </a:r>
          </a:p>
        </p:txBody>
      </p:sp>
    </p:spTree>
    <p:extLst>
      <p:ext uri="{BB962C8B-B14F-4D97-AF65-F5344CB8AC3E}">
        <p14:creationId xmlns:p14="http://schemas.microsoft.com/office/powerpoint/2010/main" val="401260773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ontent Placeholder 16"/>
          <p:cNvGraphicFramePr>
            <a:graphicFrameLocks noGrp="1"/>
          </p:cNvGraphicFramePr>
          <p:nvPr>
            <p:ph sz="quarter" idx="12"/>
            <p:extLst>
              <p:ext uri="{D42A27DB-BD31-4B8C-83A1-F6EECF244321}">
                <p14:modId xmlns:p14="http://schemas.microsoft.com/office/powerpoint/2010/main" val="1355625140"/>
              </p:ext>
            </p:extLst>
          </p:nvPr>
        </p:nvGraphicFramePr>
        <p:xfrm>
          <a:off x="646877" y="1038659"/>
          <a:ext cx="3932238" cy="323415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ontent Placeholder 17"/>
          <p:cNvGraphicFramePr>
            <a:graphicFrameLocks noGrp="1"/>
          </p:cNvGraphicFramePr>
          <p:nvPr>
            <p:ph sz="quarter" idx="13"/>
            <p:extLst>
              <p:ext uri="{D42A27DB-BD31-4B8C-83A1-F6EECF244321}">
                <p14:modId xmlns:p14="http://schemas.microsoft.com/office/powerpoint/2010/main" val="103222152"/>
              </p:ext>
            </p:extLst>
          </p:nvPr>
        </p:nvGraphicFramePr>
        <p:xfrm>
          <a:off x="4664075" y="1056237"/>
          <a:ext cx="4022725" cy="323415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4" name="Title 3"/>
          <p:cNvSpPr>
            <a:spLocks noGrp="1"/>
          </p:cNvSpPr>
          <p:nvPr>
            <p:ph type="title"/>
          </p:nvPr>
        </p:nvSpPr>
        <p:spPr>
          <a:xfrm>
            <a:off x="685800" y="312187"/>
            <a:ext cx="8361426" cy="755374"/>
          </a:xfrm>
        </p:spPr>
        <p:txBody>
          <a:bodyPr/>
          <a:lstStyle/>
          <a:p>
            <a:r>
              <a:rPr lang="en-US" sz="2200" dirty="0"/>
              <a:t>U.S. LNG export levels vary across cases and reflect both the level of global demand, as well as by the difference between domestic and global natural gas prices</a:t>
            </a:r>
          </a:p>
        </p:txBody>
      </p:sp>
      <p:sp>
        <p:nvSpPr>
          <p:cNvPr id="15" name="TextBox 1"/>
          <p:cNvSpPr txBox="1"/>
          <p:nvPr/>
        </p:nvSpPr>
        <p:spPr bwMode="auto">
          <a:xfrm>
            <a:off x="1808348" y="4236350"/>
            <a:ext cx="1229746" cy="268197"/>
          </a:xfrm>
          <a:prstGeom prst="rect">
            <a:avLst/>
          </a:prstGeom>
          <a:solidFill>
            <a:schemeClr val="bg1"/>
          </a:solidFill>
          <a:ln w="9525">
            <a:noFill/>
            <a:miter lim="800000"/>
            <a:headEnd/>
            <a:tailEnd/>
          </a:ln>
        </p:spPr>
        <p:txBody>
          <a:bodyPr wrap="square" lIns="20574" tIns="20574" rIns="20574" bIns="20574" rtlCol="0">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eaLnBrk="0" hangingPunct="0"/>
            <a:r>
              <a:rPr lang="en-US" sz="1200" dirty="0" smtClean="0">
                <a:solidFill>
                  <a:schemeClr val="tx2"/>
                </a:solidFill>
                <a:ea typeface="Times New Roman" charset="0"/>
                <a:cs typeface="Times New Roman" charset="0"/>
              </a:rPr>
              <a:t>Reference</a:t>
            </a:r>
            <a:endParaRPr lang="en-US" sz="1200" dirty="0">
              <a:solidFill>
                <a:schemeClr val="tx2"/>
              </a:solidFill>
              <a:ea typeface="Times New Roman" charset="0"/>
              <a:cs typeface="Times New Roman" charset="0"/>
            </a:endParaRPr>
          </a:p>
        </p:txBody>
      </p:sp>
      <p:sp>
        <p:nvSpPr>
          <p:cNvPr id="16" name="TextBox 1"/>
          <p:cNvSpPr txBox="1"/>
          <p:nvPr/>
        </p:nvSpPr>
        <p:spPr bwMode="auto">
          <a:xfrm>
            <a:off x="3554037" y="4210355"/>
            <a:ext cx="1853973" cy="268197"/>
          </a:xfrm>
          <a:prstGeom prst="rect">
            <a:avLst/>
          </a:prstGeom>
          <a:solidFill>
            <a:schemeClr val="bg1"/>
          </a:solidFill>
          <a:ln w="9525">
            <a:noFill/>
            <a:miter lim="800000"/>
            <a:headEnd/>
            <a:tailEnd/>
          </a:ln>
        </p:spPr>
        <p:txBody>
          <a:bodyPr wrap="square" lIns="20574" tIns="20574" rIns="20574" bIns="20574" rtlCol="0">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eaLnBrk="0" hangingPunct="0"/>
            <a:r>
              <a:rPr lang="en-US" sz="1200" dirty="0">
                <a:solidFill>
                  <a:schemeClr val="accent2"/>
                </a:solidFill>
                <a:ea typeface="Times New Roman" charset="0"/>
                <a:cs typeface="Times New Roman" charset="0"/>
              </a:rPr>
              <a:t>High </a:t>
            </a:r>
            <a:r>
              <a:rPr lang="en-US" sz="1200" dirty="0">
                <a:solidFill>
                  <a:schemeClr val="bg2"/>
                </a:solidFill>
                <a:ea typeface="Times New Roman" charset="0"/>
                <a:cs typeface="Times New Roman" charset="0"/>
              </a:rPr>
              <a:t>and </a:t>
            </a:r>
            <a:r>
              <a:rPr lang="en-US" sz="1200" dirty="0">
                <a:solidFill>
                  <a:schemeClr val="accent3"/>
                </a:solidFill>
                <a:ea typeface="Times New Roman" charset="0"/>
                <a:cs typeface="Times New Roman" charset="0"/>
              </a:rPr>
              <a:t>Low </a:t>
            </a:r>
            <a:r>
              <a:rPr lang="en-US" sz="1200" dirty="0">
                <a:solidFill>
                  <a:schemeClr val="bg2"/>
                </a:solidFill>
                <a:ea typeface="Times New Roman" charset="0"/>
                <a:cs typeface="Times New Roman" charset="0"/>
              </a:rPr>
              <a:t>Oil and Gas </a:t>
            </a:r>
          </a:p>
          <a:p>
            <a:pPr algn="ctr" eaLnBrk="0" hangingPunct="0"/>
            <a:r>
              <a:rPr lang="en-US" sz="1200" dirty="0">
                <a:solidFill>
                  <a:schemeClr val="bg2"/>
                </a:solidFill>
                <a:ea typeface="Times New Roman" charset="0"/>
                <a:cs typeface="Times New Roman" charset="0"/>
              </a:rPr>
              <a:t>Resource and Technology</a:t>
            </a:r>
          </a:p>
        </p:txBody>
      </p:sp>
      <p:sp>
        <p:nvSpPr>
          <p:cNvPr id="19" name="TextBox 1"/>
          <p:cNvSpPr txBox="1"/>
          <p:nvPr/>
        </p:nvSpPr>
        <p:spPr bwMode="auto">
          <a:xfrm>
            <a:off x="5865204" y="4195156"/>
            <a:ext cx="1151165" cy="268197"/>
          </a:xfrm>
          <a:prstGeom prst="rect">
            <a:avLst/>
          </a:prstGeom>
          <a:solidFill>
            <a:schemeClr val="bg1"/>
          </a:solidFill>
          <a:ln w="9525">
            <a:noFill/>
            <a:miter lim="800000"/>
            <a:headEnd/>
            <a:tailEnd/>
          </a:ln>
        </p:spPr>
        <p:txBody>
          <a:bodyPr wrap="square" lIns="20574" tIns="20574" rIns="20574" bIns="20574" rtlCol="0">
            <a:prstTxWarp prst="textNoShape">
              <a:avLst/>
            </a:prstTxWarp>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eaLnBrk="0" hangingPunct="0"/>
            <a:r>
              <a:rPr lang="en-US" sz="1200" dirty="0">
                <a:solidFill>
                  <a:schemeClr val="accent4"/>
                </a:solidFill>
                <a:ea typeface="Times New Roman" charset="0"/>
                <a:cs typeface="Times New Roman" charset="0"/>
              </a:rPr>
              <a:t>High </a:t>
            </a:r>
            <a:r>
              <a:rPr lang="en-US" sz="1200" dirty="0">
                <a:solidFill>
                  <a:schemeClr val="bg2"/>
                </a:solidFill>
                <a:ea typeface="Times New Roman" charset="0"/>
                <a:cs typeface="Times New Roman" charset="0"/>
              </a:rPr>
              <a:t>and </a:t>
            </a:r>
            <a:r>
              <a:rPr lang="en-US" sz="1200" dirty="0">
                <a:solidFill>
                  <a:schemeClr val="accent5"/>
                </a:solidFill>
                <a:ea typeface="Times New Roman" charset="0"/>
                <a:cs typeface="Times New Roman" charset="0"/>
              </a:rPr>
              <a:t>Low</a:t>
            </a:r>
          </a:p>
          <a:p>
            <a:pPr algn="ctr" eaLnBrk="0" hangingPunct="0"/>
            <a:r>
              <a:rPr lang="en-US" sz="1200" dirty="0">
                <a:solidFill>
                  <a:schemeClr val="bg2"/>
                </a:solidFill>
                <a:ea typeface="Times New Roman" charset="0"/>
                <a:cs typeface="Times New Roman" charset="0"/>
              </a:rPr>
              <a:t>Oil Price</a:t>
            </a:r>
          </a:p>
        </p:txBody>
      </p:sp>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26</a:t>
            </a:fld>
            <a:endParaRPr lang="en-US" dirty="0"/>
          </a:p>
        </p:txBody>
      </p:sp>
      <p:sp>
        <p:nvSpPr>
          <p:cNvPr id="7" name="Footer Placeholder 6"/>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428072261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24"/>
          <p:cNvGraphicFramePr>
            <a:graphicFrameLocks noGrp="1"/>
          </p:cNvGraphicFramePr>
          <p:nvPr>
            <p:ph type="chart" sz="quarter" idx="12"/>
            <p:extLst>
              <p:ext uri="{D42A27DB-BD31-4B8C-83A1-F6EECF244321}">
                <p14:modId xmlns:p14="http://schemas.microsoft.com/office/powerpoint/2010/main" val="3066032273"/>
              </p:ext>
            </p:extLst>
          </p:nvPr>
        </p:nvGraphicFramePr>
        <p:xfrm>
          <a:off x="685800" y="1311275"/>
          <a:ext cx="8001000" cy="3078163"/>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 Placeholder 3"/>
          <p:cNvSpPr>
            <a:spLocks noGrp="1"/>
          </p:cNvSpPr>
          <p:nvPr>
            <p:ph type="body" sz="quarter" idx="13"/>
          </p:nvPr>
        </p:nvSpPr>
        <p:spPr/>
        <p:txBody>
          <a:bodyPr/>
          <a:lstStyle/>
          <a:p>
            <a:pPr eaLnBrk="0" hangingPunct="0"/>
            <a:r>
              <a:rPr lang="en-US" dirty="0">
                <a:ea typeface="Times New Roman" charset="0"/>
                <a:cs typeface="Times New Roman" charset="0"/>
              </a:rPr>
              <a:t>Henry Hub natural gas price</a:t>
            </a:r>
          </a:p>
          <a:p>
            <a:pPr eaLnBrk="0" hangingPunct="0"/>
            <a:r>
              <a:rPr lang="en-US" smtClean="0">
                <a:ea typeface="Times New Roman" charset="0"/>
                <a:cs typeface="Times New Roman" charset="0"/>
              </a:rPr>
              <a:t>2016 dollars </a:t>
            </a:r>
            <a:r>
              <a:rPr lang="en-US" dirty="0">
                <a:ea typeface="Times New Roman" charset="0"/>
                <a:cs typeface="Times New Roman" charset="0"/>
              </a:rPr>
              <a:t>per million </a:t>
            </a:r>
            <a:r>
              <a:rPr lang="en-US" dirty="0" smtClean="0">
                <a:ea typeface="Times New Roman" charset="0"/>
                <a:cs typeface="Times New Roman" charset="0"/>
              </a:rPr>
              <a:t>Btu</a:t>
            </a:r>
            <a:endParaRPr lang="en-US" dirty="0">
              <a:ea typeface="Times New Roman" charset="0"/>
              <a:cs typeface="Times New Roman" charset="0"/>
            </a:endParaRPr>
          </a:p>
        </p:txBody>
      </p:sp>
      <p:sp>
        <p:nvSpPr>
          <p:cNvPr id="8" name="Title 7"/>
          <p:cNvSpPr>
            <a:spLocks noGrp="1"/>
          </p:cNvSpPr>
          <p:nvPr>
            <p:ph type="title"/>
          </p:nvPr>
        </p:nvSpPr>
        <p:spPr/>
        <p:txBody>
          <a:bodyPr/>
          <a:lstStyle/>
          <a:p>
            <a:r>
              <a:rPr lang="en-US" dirty="0" smtClean="0"/>
              <a:t>Future domestic natural gas prices depend on both domestic resource availability and world energy prices</a:t>
            </a:r>
            <a:endParaRPr lang="en-US" dirty="0"/>
          </a:p>
        </p:txBody>
      </p:sp>
      <p:sp>
        <p:nvSpPr>
          <p:cNvPr id="7" name="Text Placeholder 6"/>
          <p:cNvSpPr>
            <a:spLocks noGrp="1"/>
          </p:cNvSpPr>
          <p:nvPr>
            <p:ph type="body" sz="quarter" idx="18"/>
          </p:nvPr>
        </p:nvSpPr>
        <p:spPr/>
        <p:txBody>
          <a:bodyPr/>
          <a:lstStyle/>
          <a:p>
            <a:r>
              <a:rPr lang="en-US" dirty="0"/>
              <a:t>Source: EIA, Annual Energy Outlook </a:t>
            </a:r>
            <a:r>
              <a:rPr lang="en-US" dirty="0" smtClean="0"/>
              <a:t>2017</a:t>
            </a:r>
            <a:endParaRPr lang="en-US" dirty="0"/>
          </a:p>
        </p:txBody>
      </p:sp>
      <p:sp>
        <p:nvSpPr>
          <p:cNvPr id="5" name="Slide Number Placeholder 4"/>
          <p:cNvSpPr>
            <a:spLocks noGrp="1"/>
          </p:cNvSpPr>
          <p:nvPr>
            <p:ph type="sldNum" sz="quarter" idx="4"/>
          </p:nvPr>
        </p:nvSpPr>
        <p:spPr/>
        <p:txBody>
          <a:bodyPr/>
          <a:lstStyle/>
          <a:p>
            <a:pPr>
              <a:defRPr/>
            </a:pPr>
            <a:fld id="{84948DD1-5963-4816-BE5A-05BCCCAC15E0}" type="slidenum">
              <a:rPr lang="en-US" smtClean="0"/>
              <a:pPr>
                <a:defRPr/>
              </a:pPr>
              <a:t>27</a:t>
            </a:fld>
            <a:endParaRPr lang="en-US" dirty="0"/>
          </a:p>
        </p:txBody>
      </p:sp>
      <p:sp>
        <p:nvSpPr>
          <p:cNvPr id="6" name="Footer Placeholder 5"/>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170645056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Electricity</a:t>
            </a:r>
            <a:endParaRPr lang="en-US" dirty="0"/>
          </a:p>
        </p:txBody>
      </p:sp>
      <p:sp>
        <p:nvSpPr>
          <p:cNvPr id="3" name="Slide Number Placeholder 2"/>
          <p:cNvSpPr>
            <a:spLocks noGrp="1"/>
          </p:cNvSpPr>
          <p:nvPr>
            <p:ph type="sldNum" sz="quarter" idx="4"/>
          </p:nvPr>
        </p:nvSpPr>
        <p:spPr/>
        <p:txBody>
          <a:bodyPr/>
          <a:lstStyle/>
          <a:p>
            <a:pPr>
              <a:defRPr/>
            </a:pPr>
            <a:fld id="{84948DD1-5963-4816-BE5A-05BCCCAC15E0}" type="slidenum">
              <a:rPr lang="en-US" smtClean="0"/>
              <a:pPr>
                <a:defRPr/>
              </a:pPr>
              <a:t>28</a:t>
            </a:fld>
            <a:endParaRPr lang="en-US" dirty="0"/>
          </a:p>
        </p:txBody>
      </p:sp>
      <p:sp>
        <p:nvSpPr>
          <p:cNvPr id="5" name="Footer Placeholder 4"/>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2240621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Content Placeholder 20"/>
          <p:cNvGraphicFramePr>
            <a:graphicFrameLocks noGrp="1"/>
          </p:cNvGraphicFramePr>
          <p:nvPr>
            <p:ph sz="quarter" idx="12"/>
            <p:extLst>
              <p:ext uri="{D42A27DB-BD31-4B8C-83A1-F6EECF244321}">
                <p14:modId xmlns:p14="http://schemas.microsoft.com/office/powerpoint/2010/main" val="2677115987"/>
              </p:ext>
            </p:extLst>
          </p:nvPr>
        </p:nvGraphicFramePr>
        <p:xfrm>
          <a:off x="685800" y="892175"/>
          <a:ext cx="3932238" cy="349726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0" name="Content Placeholder 19"/>
          <p:cNvGraphicFramePr>
            <a:graphicFrameLocks noGrp="1"/>
          </p:cNvGraphicFramePr>
          <p:nvPr>
            <p:ph sz="quarter" idx="13"/>
            <p:extLst>
              <p:ext uri="{D42A27DB-BD31-4B8C-83A1-F6EECF244321}">
                <p14:modId xmlns:p14="http://schemas.microsoft.com/office/powerpoint/2010/main" val="3526285084"/>
              </p:ext>
            </p:extLst>
          </p:nvPr>
        </p:nvGraphicFramePr>
        <p:xfrm>
          <a:off x="4664075" y="892175"/>
          <a:ext cx="4022725" cy="349726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14" name="Title 13"/>
          <p:cNvSpPr>
            <a:spLocks noGrp="1"/>
          </p:cNvSpPr>
          <p:nvPr>
            <p:ph type="title"/>
          </p:nvPr>
        </p:nvSpPr>
        <p:spPr/>
        <p:txBody>
          <a:bodyPr/>
          <a:lstStyle/>
          <a:p>
            <a:r>
              <a:rPr lang="en-US" sz="2200" dirty="0"/>
              <a:t>Electricity use continues to increase, but the rate of growth remains lower than historic averages in the Reference </a:t>
            </a:r>
            <a:r>
              <a:rPr lang="en-US" sz="2200" dirty="0" smtClean="0"/>
              <a:t>case</a:t>
            </a:r>
            <a:endParaRPr lang="en-US" sz="2200" dirty="0"/>
          </a:p>
        </p:txBody>
      </p:sp>
      <p:sp>
        <p:nvSpPr>
          <p:cNvPr id="5" name="Slide Number Placeholder 4"/>
          <p:cNvSpPr>
            <a:spLocks noGrp="1"/>
          </p:cNvSpPr>
          <p:nvPr>
            <p:ph type="sldNum" sz="quarter" idx="4"/>
          </p:nvPr>
        </p:nvSpPr>
        <p:spPr/>
        <p:txBody>
          <a:bodyPr/>
          <a:lstStyle/>
          <a:p>
            <a:pPr>
              <a:defRPr/>
            </a:pPr>
            <a:fld id="{84948DD1-5963-4816-BE5A-05BCCCAC15E0}" type="slidenum">
              <a:rPr lang="en-US" smtClean="0"/>
              <a:pPr>
                <a:defRPr/>
              </a:pPr>
              <a:t>29</a:t>
            </a:fld>
            <a:endParaRPr lang="en-US" dirty="0"/>
          </a:p>
        </p:txBody>
      </p:sp>
      <p:sp>
        <p:nvSpPr>
          <p:cNvPr id="6" name="Footer Placeholder 5"/>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9403917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Key takeaways from AEO2017 (continued)</a:t>
            </a:r>
            <a:endParaRPr lang="en-US" dirty="0"/>
          </a:p>
        </p:txBody>
      </p:sp>
      <p:sp>
        <p:nvSpPr>
          <p:cNvPr id="6" name="Text Placeholder 5"/>
          <p:cNvSpPr>
            <a:spLocks noGrp="1"/>
          </p:cNvSpPr>
          <p:nvPr>
            <p:ph type="body" sz="quarter" idx="12"/>
          </p:nvPr>
        </p:nvSpPr>
        <p:spPr/>
        <p:txBody>
          <a:bodyPr/>
          <a:lstStyle/>
          <a:p>
            <a:r>
              <a:rPr lang="en-US" sz="1400" dirty="0" smtClean="0"/>
              <a:t>Transportation </a:t>
            </a:r>
            <a:r>
              <a:rPr lang="en-US" sz="1400" dirty="0"/>
              <a:t>energy consumption peaks in 2018 in the Reference case because rising fuel efficiency outweighs increases in total travel and freight movements throughout the projection </a:t>
            </a:r>
            <a:r>
              <a:rPr lang="en-US" sz="1400" dirty="0" smtClean="0"/>
              <a:t>period</a:t>
            </a:r>
            <a:endParaRPr lang="en-US" sz="1400" dirty="0"/>
          </a:p>
          <a:p>
            <a:r>
              <a:rPr lang="en-US" sz="1400" dirty="0"/>
              <a:t>Despite growth in the number of households and the amount of commercial </a:t>
            </a:r>
            <a:r>
              <a:rPr lang="en-US" sz="1400" dirty="0" err="1"/>
              <a:t>floorspace</a:t>
            </a:r>
            <a:r>
              <a:rPr lang="en-US" sz="1400" dirty="0"/>
              <a:t>, improved equipment and efficiency standards contribute to residential and commercial consumption remaining relatively flat or declining slightly from 2016 to 2040 in the Reference </a:t>
            </a:r>
            <a:r>
              <a:rPr lang="en-US" sz="1400" dirty="0" smtClean="0"/>
              <a:t>case</a:t>
            </a:r>
            <a:endParaRPr lang="en-US" sz="1400" dirty="0"/>
          </a:p>
          <a:p>
            <a:r>
              <a:rPr lang="en-US" sz="1400" dirty="0"/>
              <a:t>With economic growth and relatively low energy prices, energy consumption in </a:t>
            </a:r>
            <a:r>
              <a:rPr lang="en-US" sz="1400" dirty="0" smtClean="0"/>
              <a:t>EIA’s </a:t>
            </a:r>
            <a:r>
              <a:rPr lang="en-US" sz="1400" dirty="0"/>
              <a:t>three industrial sub-sectors (energy-intensive manufacturing, non-energy-intensive manufacturing, and nonmanufacturing) increases during the projection period across all cases; energy intensity declines in the Reference case and most side cases </a:t>
            </a:r>
            <a:r>
              <a:rPr lang="en-US" sz="1400" dirty="0" smtClean="0"/>
              <a:t>as a result of technological improvements </a:t>
            </a:r>
            <a:endParaRPr lang="en-US" sz="1400" dirty="0"/>
          </a:p>
          <a:p>
            <a:endParaRPr lang="en-US" sz="1400" dirty="0"/>
          </a:p>
        </p:txBody>
      </p:sp>
      <p:sp>
        <p:nvSpPr>
          <p:cNvPr id="3" name="Slide Number Placeholder 2"/>
          <p:cNvSpPr>
            <a:spLocks noGrp="1"/>
          </p:cNvSpPr>
          <p:nvPr>
            <p:ph type="sldNum" sz="quarter" idx="4"/>
          </p:nvPr>
        </p:nvSpPr>
        <p:spPr/>
        <p:txBody>
          <a:bodyPr/>
          <a:lstStyle/>
          <a:p>
            <a:pPr>
              <a:defRPr/>
            </a:pPr>
            <a:fld id="{84948DD1-5963-4816-BE5A-05BCCCAC15E0}" type="slidenum">
              <a:rPr lang="en-US" smtClean="0"/>
              <a:pPr>
                <a:defRPr/>
              </a:pPr>
              <a:t>3</a:t>
            </a:fld>
            <a:endParaRPr lang="en-US" dirty="0"/>
          </a:p>
        </p:txBody>
      </p:sp>
      <p:sp>
        <p:nvSpPr>
          <p:cNvPr id="4" name="Footer Placeholder 3"/>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6997284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ontent Placeholder 16"/>
          <p:cNvGraphicFramePr>
            <a:graphicFrameLocks noGrp="1"/>
          </p:cNvGraphicFramePr>
          <p:nvPr>
            <p:ph sz="quarter" idx="12"/>
            <p:extLst>
              <p:ext uri="{D42A27DB-BD31-4B8C-83A1-F6EECF244321}">
                <p14:modId xmlns:p14="http://schemas.microsoft.com/office/powerpoint/2010/main" val="1548617860"/>
              </p:ext>
            </p:extLst>
          </p:nvPr>
        </p:nvGraphicFramePr>
        <p:xfrm>
          <a:off x="666749" y="1067853"/>
          <a:ext cx="5406060" cy="332158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ontent Placeholder 17"/>
          <p:cNvGraphicFramePr>
            <a:graphicFrameLocks noGrp="1"/>
          </p:cNvGraphicFramePr>
          <p:nvPr>
            <p:ph sz="quarter" idx="13"/>
            <p:extLst>
              <p:ext uri="{D42A27DB-BD31-4B8C-83A1-F6EECF244321}">
                <p14:modId xmlns:p14="http://schemas.microsoft.com/office/powerpoint/2010/main" val="3511456703"/>
              </p:ext>
            </p:extLst>
          </p:nvPr>
        </p:nvGraphicFramePr>
        <p:xfrm>
          <a:off x="6172200" y="892175"/>
          <a:ext cx="2186609" cy="349726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14" name="Title 13"/>
          <p:cNvSpPr>
            <a:spLocks noGrp="1"/>
          </p:cNvSpPr>
          <p:nvPr>
            <p:ph type="title"/>
          </p:nvPr>
        </p:nvSpPr>
        <p:spPr>
          <a:xfrm>
            <a:off x="685800" y="312479"/>
            <a:ext cx="8001000" cy="755374"/>
          </a:xfrm>
        </p:spPr>
        <p:txBody>
          <a:bodyPr/>
          <a:lstStyle/>
          <a:p>
            <a:r>
              <a:rPr lang="en-US" sz="2100" dirty="0"/>
              <a:t>Fuel prices and current laws and regulations drive growing shares of renewables and natural gas in the electricity generation </a:t>
            </a:r>
            <a:r>
              <a:rPr lang="en-US" sz="2100" dirty="0" smtClean="0"/>
              <a:t>mix as coal’s share declines over time in the Reference case</a:t>
            </a:r>
            <a:endParaRPr lang="en-US" sz="2100" dirty="0"/>
          </a:p>
        </p:txBody>
      </p:sp>
      <p:sp>
        <p:nvSpPr>
          <p:cNvPr id="5" name="Slide Number Placeholder 4"/>
          <p:cNvSpPr>
            <a:spLocks noGrp="1"/>
          </p:cNvSpPr>
          <p:nvPr>
            <p:ph type="sldNum" sz="quarter" idx="4"/>
          </p:nvPr>
        </p:nvSpPr>
        <p:spPr/>
        <p:txBody>
          <a:bodyPr/>
          <a:lstStyle/>
          <a:p>
            <a:pPr>
              <a:defRPr/>
            </a:pPr>
            <a:fld id="{84948DD1-5963-4816-BE5A-05BCCCAC15E0}" type="slidenum">
              <a:rPr lang="en-US" smtClean="0"/>
              <a:pPr>
                <a:defRPr/>
              </a:pPr>
              <a:t>30</a:t>
            </a:fld>
            <a:endParaRPr lang="en-US" dirty="0"/>
          </a:p>
        </p:txBody>
      </p:sp>
      <p:sp>
        <p:nvSpPr>
          <p:cNvPr id="6" name="Footer Placeholder 5"/>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360726454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685800" y="230264"/>
            <a:ext cx="8001000" cy="776247"/>
          </a:xfrm>
        </p:spPr>
        <p:txBody>
          <a:bodyPr/>
          <a:lstStyle/>
          <a:p>
            <a:r>
              <a:rPr lang="en-US" dirty="0"/>
              <a:t>Natural gas resource availability affects prices </a:t>
            </a:r>
            <a:r>
              <a:rPr lang="en-US" dirty="0" smtClean="0"/>
              <a:t>and plays a </a:t>
            </a:r>
            <a:r>
              <a:rPr lang="en-US" dirty="0"/>
              <a:t>critical role in determining the mix of coal, natural gas, and renewable </a:t>
            </a:r>
            <a:r>
              <a:rPr lang="en-US" dirty="0" smtClean="0"/>
              <a:t>generation</a:t>
            </a:r>
            <a:endParaRPr lang="en-US" dirty="0">
              <a:solidFill>
                <a:srgbClr val="FF0000"/>
              </a:solidFill>
            </a:endParaRPr>
          </a:p>
        </p:txBody>
      </p:sp>
      <p:sp>
        <p:nvSpPr>
          <p:cNvPr id="9" name="Text Placeholder 8"/>
          <p:cNvSpPr>
            <a:spLocks noGrp="1"/>
          </p:cNvSpPr>
          <p:nvPr>
            <p:ph type="body" sz="quarter" idx="16"/>
          </p:nvPr>
        </p:nvSpPr>
        <p:spPr/>
        <p:txBody>
          <a:bodyPr/>
          <a:lstStyle/>
          <a:p>
            <a:r>
              <a:rPr lang="en-US" dirty="0" smtClean="0"/>
              <a:t>Source</a:t>
            </a:r>
            <a:r>
              <a:rPr lang="en-US" dirty="0"/>
              <a:t>: EIA, Annual Energy Outlook </a:t>
            </a:r>
            <a:r>
              <a:rPr lang="en-US" dirty="0" smtClean="0"/>
              <a:t>2017</a:t>
            </a:r>
            <a:endParaRPr lang="en-US" dirty="0"/>
          </a:p>
        </p:txBody>
      </p:sp>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31</a:t>
            </a:fld>
            <a:endParaRPr lang="en-US" dirty="0"/>
          </a:p>
        </p:txBody>
      </p:sp>
      <p:sp>
        <p:nvSpPr>
          <p:cNvPr id="7" name="Footer Placeholder 6"/>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graphicFrame>
        <p:nvGraphicFramePr>
          <p:cNvPr id="11" name="Content Placeholder 11"/>
          <p:cNvGraphicFramePr>
            <a:graphicFrameLocks/>
          </p:cNvGraphicFramePr>
          <p:nvPr>
            <p:extLst>
              <p:ext uri="{D42A27DB-BD31-4B8C-83A1-F6EECF244321}">
                <p14:modId xmlns:p14="http://schemas.microsoft.com/office/powerpoint/2010/main" val="2923028101"/>
              </p:ext>
            </p:extLst>
          </p:nvPr>
        </p:nvGraphicFramePr>
        <p:xfrm>
          <a:off x="4842524" y="1136527"/>
          <a:ext cx="1866388" cy="352691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ontent Placeholder 12"/>
          <p:cNvGraphicFramePr>
            <a:graphicFrameLocks/>
          </p:cNvGraphicFramePr>
          <p:nvPr>
            <p:extLst>
              <p:ext uri="{D42A27DB-BD31-4B8C-83A1-F6EECF244321}">
                <p14:modId xmlns:p14="http://schemas.microsoft.com/office/powerpoint/2010/main" val="4246442139"/>
              </p:ext>
            </p:extLst>
          </p:nvPr>
        </p:nvGraphicFramePr>
        <p:xfrm>
          <a:off x="6870107" y="1136527"/>
          <a:ext cx="1792944" cy="3498973"/>
        </p:xfrm>
        <a:graphic>
          <a:graphicData uri="http://schemas.openxmlformats.org/drawingml/2006/chart">
            <c:chart xmlns:c="http://schemas.openxmlformats.org/drawingml/2006/chart" xmlns:r="http://schemas.openxmlformats.org/officeDocument/2006/relationships" r:id="rId4"/>
          </a:graphicData>
        </a:graphic>
      </p:graphicFrame>
      <p:sp>
        <p:nvSpPr>
          <p:cNvPr id="14" name="Rectangle 13"/>
          <p:cNvSpPr/>
          <p:nvPr/>
        </p:nvSpPr>
        <p:spPr>
          <a:xfrm>
            <a:off x="4840356" y="1286946"/>
            <a:ext cx="2136913" cy="461665"/>
          </a:xfrm>
          <a:prstGeom prst="rect">
            <a:avLst/>
          </a:prstGeom>
        </p:spPr>
        <p:txBody>
          <a:bodyPr wrap="square">
            <a:spAutoFit/>
          </a:bodyPr>
          <a:lstStyle/>
          <a:p>
            <a:pPr eaLnBrk="0" hangingPunct="0"/>
            <a:r>
              <a:rPr lang="en-US" sz="1200" b="1" dirty="0" smtClean="0">
                <a:solidFill>
                  <a:schemeClr val="bg2"/>
                </a:solidFill>
                <a:ea typeface="Times New Roman" charset="0"/>
                <a:cs typeface="Times New Roman" charset="0"/>
              </a:rPr>
              <a:t>Low Oil and Gas Resource</a:t>
            </a:r>
          </a:p>
          <a:p>
            <a:pPr eaLnBrk="0" hangingPunct="0"/>
            <a:r>
              <a:rPr lang="en-US" sz="1200" b="1" dirty="0" smtClean="0">
                <a:solidFill>
                  <a:schemeClr val="bg2"/>
                </a:solidFill>
                <a:ea typeface="Times New Roman" charset="0"/>
                <a:cs typeface="Times New Roman" charset="0"/>
              </a:rPr>
              <a:t>and Technology</a:t>
            </a:r>
            <a:endParaRPr lang="en-US" sz="1200" b="1" dirty="0">
              <a:solidFill>
                <a:schemeClr val="bg2"/>
              </a:solidFill>
              <a:ea typeface="Times New Roman" charset="0"/>
              <a:cs typeface="Times New Roman" charset="0"/>
            </a:endParaRPr>
          </a:p>
        </p:txBody>
      </p:sp>
      <p:sp>
        <p:nvSpPr>
          <p:cNvPr id="15" name="Rectangle 14"/>
          <p:cNvSpPr/>
          <p:nvPr/>
        </p:nvSpPr>
        <p:spPr>
          <a:xfrm>
            <a:off x="6977269" y="1262436"/>
            <a:ext cx="2266122" cy="461665"/>
          </a:xfrm>
          <a:prstGeom prst="rect">
            <a:avLst/>
          </a:prstGeom>
        </p:spPr>
        <p:txBody>
          <a:bodyPr wrap="square">
            <a:spAutoFit/>
          </a:bodyPr>
          <a:lstStyle/>
          <a:p>
            <a:pPr eaLnBrk="0" hangingPunct="0"/>
            <a:r>
              <a:rPr lang="en-US" sz="1200" b="1" dirty="0" smtClean="0">
                <a:solidFill>
                  <a:schemeClr val="bg2"/>
                </a:solidFill>
                <a:ea typeface="Times New Roman" charset="0"/>
                <a:cs typeface="Times New Roman" charset="0"/>
              </a:rPr>
              <a:t>High Oil and Gas Resource </a:t>
            </a:r>
          </a:p>
          <a:p>
            <a:pPr eaLnBrk="0" hangingPunct="0"/>
            <a:r>
              <a:rPr lang="en-US" sz="1200" b="1" dirty="0" smtClean="0">
                <a:solidFill>
                  <a:schemeClr val="bg2"/>
                </a:solidFill>
                <a:ea typeface="Times New Roman" charset="0"/>
                <a:cs typeface="Times New Roman" charset="0"/>
              </a:rPr>
              <a:t>and Technology</a:t>
            </a:r>
            <a:endParaRPr lang="en-US" sz="1200" b="1" dirty="0">
              <a:solidFill>
                <a:schemeClr val="bg2"/>
              </a:solidFill>
              <a:ea typeface="Times New Roman" charset="0"/>
              <a:cs typeface="Times New Roman" charset="0"/>
            </a:endParaRPr>
          </a:p>
        </p:txBody>
      </p:sp>
      <p:graphicFrame>
        <p:nvGraphicFramePr>
          <p:cNvPr id="16" name="Content Placeholder 16"/>
          <p:cNvGraphicFramePr>
            <a:graphicFrameLocks/>
          </p:cNvGraphicFramePr>
          <p:nvPr>
            <p:extLst>
              <p:ext uri="{D42A27DB-BD31-4B8C-83A1-F6EECF244321}">
                <p14:modId xmlns:p14="http://schemas.microsoft.com/office/powerpoint/2010/main" val="3166688591"/>
              </p:ext>
            </p:extLst>
          </p:nvPr>
        </p:nvGraphicFramePr>
        <p:xfrm>
          <a:off x="699986" y="974842"/>
          <a:ext cx="4060857" cy="349726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445324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ontent Placeholder 16"/>
          <p:cNvGraphicFramePr>
            <a:graphicFrameLocks noGrp="1"/>
          </p:cNvGraphicFramePr>
          <p:nvPr>
            <p:ph type="chart" sz="quarter" idx="12"/>
            <p:extLst>
              <p:ext uri="{D42A27DB-BD31-4B8C-83A1-F6EECF244321}">
                <p14:modId xmlns:p14="http://schemas.microsoft.com/office/powerpoint/2010/main" val="1909197500"/>
              </p:ext>
            </p:extLst>
          </p:nvPr>
        </p:nvGraphicFramePr>
        <p:xfrm>
          <a:off x="685800" y="1495583"/>
          <a:ext cx="8001000" cy="2893855"/>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3"/>
          </p:nvPr>
        </p:nvSpPr>
        <p:spPr>
          <a:xfrm>
            <a:off x="685800" y="1043908"/>
            <a:ext cx="6495177" cy="411480"/>
          </a:xfrm>
        </p:spPr>
        <p:txBody>
          <a:bodyPr/>
          <a:lstStyle/>
          <a:p>
            <a:pPr eaLnBrk="0" hangingPunct="0"/>
            <a:r>
              <a:rPr lang="en-US" dirty="0">
                <a:solidFill>
                  <a:sysClr val="windowText" lastClr="000000"/>
                </a:solidFill>
                <a:ea typeface="Times New Roman" charset="0"/>
                <a:cs typeface="Times New Roman" charset="0"/>
              </a:rPr>
              <a:t>Annual electricity generating capacity additions and retirements (Reference case) </a:t>
            </a:r>
          </a:p>
          <a:p>
            <a:pPr eaLnBrk="0" hangingPunct="0"/>
            <a:r>
              <a:rPr lang="en-US" dirty="0" smtClean="0">
                <a:solidFill>
                  <a:sysClr val="windowText" lastClr="000000"/>
                </a:solidFill>
                <a:ea typeface="Times New Roman" charset="0"/>
                <a:cs typeface="Times New Roman" charset="0"/>
              </a:rPr>
              <a:t>gigawatts</a:t>
            </a:r>
            <a:endParaRPr lang="en-US" dirty="0">
              <a:solidFill>
                <a:sysClr val="windowText" lastClr="000000"/>
              </a:solidFill>
              <a:ea typeface="Times New Roman" charset="0"/>
              <a:cs typeface="Times New Roman" charset="0"/>
            </a:endParaRPr>
          </a:p>
        </p:txBody>
      </p:sp>
      <p:sp>
        <p:nvSpPr>
          <p:cNvPr id="4" name="Title 3"/>
          <p:cNvSpPr>
            <a:spLocks noGrp="1"/>
          </p:cNvSpPr>
          <p:nvPr>
            <p:ph type="title"/>
          </p:nvPr>
        </p:nvSpPr>
        <p:spPr>
          <a:xfrm>
            <a:off x="666750" y="237405"/>
            <a:ext cx="8361426" cy="766308"/>
          </a:xfrm>
        </p:spPr>
        <p:txBody>
          <a:bodyPr/>
          <a:lstStyle/>
          <a:p>
            <a:r>
              <a:rPr lang="en-US" sz="2050" dirty="0" smtClean="0"/>
              <a:t>Lower capital costs and the availability of tax credits boost near-term wind additions and sustain solar additions; whereas coal-fired unit retirements in the Reference case are driven by low natural gas prices and the Clean Power Plan</a:t>
            </a:r>
            <a:endParaRPr lang="en-US" sz="2050" dirty="0"/>
          </a:p>
        </p:txBody>
      </p:sp>
      <p:sp>
        <p:nvSpPr>
          <p:cNvPr id="6" name="Text Placeholder 5"/>
          <p:cNvSpPr>
            <a:spLocks noGrp="1"/>
          </p:cNvSpPr>
          <p:nvPr>
            <p:ph type="body" sz="quarter" idx="18"/>
          </p:nvPr>
        </p:nvSpPr>
        <p:spPr/>
        <p:txBody>
          <a:bodyPr/>
          <a:lstStyle/>
          <a:p>
            <a:r>
              <a:rPr lang="en-US" dirty="0"/>
              <a:t>Source: EIA, Annual Energy Outlook </a:t>
            </a:r>
            <a:r>
              <a:rPr lang="en-US" dirty="0" smtClean="0"/>
              <a:t>2017</a:t>
            </a:r>
            <a:endParaRPr lang="en-US" dirty="0"/>
          </a:p>
        </p:txBody>
      </p:sp>
      <p:sp>
        <p:nvSpPr>
          <p:cNvPr id="7" name="Slide Number Placeholder 6"/>
          <p:cNvSpPr>
            <a:spLocks noGrp="1"/>
          </p:cNvSpPr>
          <p:nvPr>
            <p:ph type="sldNum" sz="quarter" idx="4"/>
          </p:nvPr>
        </p:nvSpPr>
        <p:spPr/>
        <p:txBody>
          <a:bodyPr/>
          <a:lstStyle/>
          <a:p>
            <a:pPr>
              <a:defRPr/>
            </a:pPr>
            <a:fld id="{84948DD1-5963-4816-BE5A-05BCCCAC15E0}" type="slidenum">
              <a:rPr lang="en-US" smtClean="0"/>
              <a:pPr>
                <a:defRPr/>
              </a:pPr>
              <a:t>32</a:t>
            </a:fld>
            <a:endParaRPr lang="en-US" dirty="0"/>
          </a:p>
        </p:txBody>
      </p:sp>
      <p:sp>
        <p:nvSpPr>
          <p:cNvPr id="8" name="Footer Placeholder 7"/>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73669876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ontent Placeholder 16"/>
          <p:cNvGraphicFramePr>
            <a:graphicFrameLocks noGrp="1"/>
          </p:cNvGraphicFramePr>
          <p:nvPr>
            <p:ph sz="quarter" idx="12"/>
            <p:extLst>
              <p:ext uri="{D42A27DB-BD31-4B8C-83A1-F6EECF244321}">
                <p14:modId xmlns:p14="http://schemas.microsoft.com/office/powerpoint/2010/main" val="3282636151"/>
              </p:ext>
            </p:extLst>
          </p:nvPr>
        </p:nvGraphicFramePr>
        <p:xfrm>
          <a:off x="685800" y="892175"/>
          <a:ext cx="3932238" cy="349726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ontent Placeholder 17"/>
          <p:cNvGraphicFramePr>
            <a:graphicFrameLocks noGrp="1"/>
          </p:cNvGraphicFramePr>
          <p:nvPr>
            <p:ph sz="quarter" idx="13"/>
            <p:extLst>
              <p:ext uri="{D42A27DB-BD31-4B8C-83A1-F6EECF244321}">
                <p14:modId xmlns:p14="http://schemas.microsoft.com/office/powerpoint/2010/main" val="3646965070"/>
              </p:ext>
            </p:extLst>
          </p:nvPr>
        </p:nvGraphicFramePr>
        <p:xfrm>
          <a:off x="4780722" y="892175"/>
          <a:ext cx="3906078" cy="349726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4" name="Title 3"/>
          <p:cNvSpPr>
            <a:spLocks noGrp="1"/>
          </p:cNvSpPr>
          <p:nvPr>
            <p:ph type="title"/>
          </p:nvPr>
        </p:nvSpPr>
        <p:spPr/>
        <p:txBody>
          <a:bodyPr/>
          <a:lstStyle/>
          <a:p>
            <a:r>
              <a:rPr lang="en-US" dirty="0"/>
              <a:t>Assumptions about license renewals in AEO2017 increase nuclear retirements, leading to net nuclear capacity decreases </a:t>
            </a:r>
          </a:p>
        </p:txBody>
      </p:sp>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33</a:t>
            </a:fld>
            <a:endParaRPr lang="en-US" dirty="0"/>
          </a:p>
        </p:txBody>
      </p:sp>
      <p:sp>
        <p:nvSpPr>
          <p:cNvPr id="7" name="Footer Placeholder 6"/>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333145492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Content Placeholder 18"/>
          <p:cNvGraphicFramePr>
            <a:graphicFrameLocks noGrp="1"/>
          </p:cNvGraphicFramePr>
          <p:nvPr>
            <p:ph sz="quarter" idx="12"/>
            <p:extLst>
              <p:ext uri="{D42A27DB-BD31-4B8C-83A1-F6EECF244321}">
                <p14:modId xmlns:p14="http://schemas.microsoft.com/office/powerpoint/2010/main" val="1471848211"/>
              </p:ext>
            </p:extLst>
          </p:nvPr>
        </p:nvGraphicFramePr>
        <p:xfrm>
          <a:off x="685800" y="892175"/>
          <a:ext cx="3932238" cy="349726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0" name="Content Placeholder 19"/>
          <p:cNvGraphicFramePr>
            <a:graphicFrameLocks noGrp="1"/>
          </p:cNvGraphicFramePr>
          <p:nvPr>
            <p:ph sz="quarter" idx="13"/>
            <p:extLst>
              <p:ext uri="{D42A27DB-BD31-4B8C-83A1-F6EECF244321}">
                <p14:modId xmlns:p14="http://schemas.microsoft.com/office/powerpoint/2010/main" val="790434359"/>
              </p:ext>
            </p:extLst>
          </p:nvPr>
        </p:nvGraphicFramePr>
        <p:xfrm>
          <a:off x="4664075" y="892175"/>
          <a:ext cx="4022725" cy="3497263"/>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 Placeholder 6"/>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4" name="Title 3"/>
          <p:cNvSpPr>
            <a:spLocks noGrp="1"/>
          </p:cNvSpPr>
          <p:nvPr>
            <p:ph type="title"/>
          </p:nvPr>
        </p:nvSpPr>
        <p:spPr/>
        <p:txBody>
          <a:bodyPr/>
          <a:lstStyle/>
          <a:p>
            <a:r>
              <a:rPr lang="en-US" dirty="0"/>
              <a:t>Coal production decreases, primarily in the Western region</a:t>
            </a:r>
          </a:p>
        </p:txBody>
      </p:sp>
      <p:sp>
        <p:nvSpPr>
          <p:cNvPr id="5" name="Slide Number Placeholder 4"/>
          <p:cNvSpPr>
            <a:spLocks noGrp="1"/>
          </p:cNvSpPr>
          <p:nvPr>
            <p:ph type="sldNum" sz="quarter" idx="4"/>
          </p:nvPr>
        </p:nvSpPr>
        <p:spPr/>
        <p:txBody>
          <a:bodyPr/>
          <a:lstStyle/>
          <a:p>
            <a:pPr>
              <a:defRPr/>
            </a:pPr>
            <a:fld id="{84948DD1-5963-4816-BE5A-05BCCCAC15E0}" type="slidenum">
              <a:rPr lang="en-US" smtClean="0"/>
              <a:pPr>
                <a:defRPr/>
              </a:pPr>
              <a:t>34</a:t>
            </a:fld>
            <a:endParaRPr lang="en-US" dirty="0"/>
          </a:p>
        </p:txBody>
      </p:sp>
      <p:sp>
        <p:nvSpPr>
          <p:cNvPr id="6" name="Footer Placeholder 5"/>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16382242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Buildings and industrial</a:t>
            </a:r>
            <a:endParaRPr lang="en-US" dirty="0"/>
          </a:p>
        </p:txBody>
      </p:sp>
      <p:sp>
        <p:nvSpPr>
          <p:cNvPr id="2" name="Slide Number Placeholder 1"/>
          <p:cNvSpPr>
            <a:spLocks noGrp="1"/>
          </p:cNvSpPr>
          <p:nvPr>
            <p:ph type="sldNum" sz="quarter" idx="4"/>
          </p:nvPr>
        </p:nvSpPr>
        <p:spPr/>
        <p:txBody>
          <a:bodyPr/>
          <a:lstStyle/>
          <a:p>
            <a:pPr>
              <a:defRPr/>
            </a:pPr>
            <a:fld id="{84948DD1-5963-4816-BE5A-05BCCCAC15E0}" type="slidenum">
              <a:rPr lang="en-US" smtClean="0"/>
              <a:pPr>
                <a:defRPr/>
              </a:pPr>
              <a:t>35</a:t>
            </a:fld>
            <a:endParaRPr lang="en-US" dirty="0"/>
          </a:p>
        </p:txBody>
      </p:sp>
      <p:sp>
        <p:nvSpPr>
          <p:cNvPr id="6" name="Footer Placeholder 5"/>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32302644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ontent Placeholder 15"/>
          <p:cNvGraphicFramePr>
            <a:graphicFrameLocks noGrp="1"/>
          </p:cNvGraphicFramePr>
          <p:nvPr>
            <p:ph sz="quarter" idx="12"/>
            <p:extLst>
              <p:ext uri="{D42A27DB-BD31-4B8C-83A1-F6EECF244321}">
                <p14:modId xmlns:p14="http://schemas.microsoft.com/office/powerpoint/2010/main" val="2080721389"/>
              </p:ext>
            </p:extLst>
          </p:nvPr>
        </p:nvGraphicFramePr>
        <p:xfrm>
          <a:off x="685800" y="892175"/>
          <a:ext cx="3932238" cy="349726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ontent Placeholder 17"/>
          <p:cNvGraphicFramePr>
            <a:graphicFrameLocks noGrp="1"/>
          </p:cNvGraphicFramePr>
          <p:nvPr>
            <p:ph sz="quarter" idx="13"/>
            <p:extLst>
              <p:ext uri="{D42A27DB-BD31-4B8C-83A1-F6EECF244321}">
                <p14:modId xmlns:p14="http://schemas.microsoft.com/office/powerpoint/2010/main" val="4256285398"/>
              </p:ext>
            </p:extLst>
          </p:nvPr>
        </p:nvGraphicFramePr>
        <p:xfrm>
          <a:off x="4731026" y="892175"/>
          <a:ext cx="3955774" cy="3497263"/>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 Placeholder 1"/>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14" name="Title 13"/>
          <p:cNvSpPr>
            <a:spLocks noGrp="1"/>
          </p:cNvSpPr>
          <p:nvPr>
            <p:ph type="title"/>
          </p:nvPr>
        </p:nvSpPr>
        <p:spPr>
          <a:xfrm>
            <a:off x="685800" y="126861"/>
            <a:ext cx="8258589" cy="765314"/>
          </a:xfrm>
        </p:spPr>
        <p:txBody>
          <a:bodyPr/>
          <a:lstStyle/>
          <a:p>
            <a:r>
              <a:rPr lang="en-US" dirty="0"/>
              <a:t>Energy consumption decreases for most major end uses in the residential and commercial sectors with improved equipment efficiency and standards in the Reference case </a:t>
            </a:r>
          </a:p>
        </p:txBody>
      </p:sp>
      <p:sp>
        <p:nvSpPr>
          <p:cNvPr id="5" name="Slide Number Placeholder 4"/>
          <p:cNvSpPr>
            <a:spLocks noGrp="1"/>
          </p:cNvSpPr>
          <p:nvPr>
            <p:ph type="sldNum" sz="quarter" idx="4"/>
          </p:nvPr>
        </p:nvSpPr>
        <p:spPr/>
        <p:txBody>
          <a:bodyPr/>
          <a:lstStyle/>
          <a:p>
            <a:pPr>
              <a:defRPr/>
            </a:pPr>
            <a:fld id="{84948DD1-5963-4816-BE5A-05BCCCAC15E0}" type="slidenum">
              <a:rPr lang="en-US" smtClean="0"/>
              <a:pPr>
                <a:defRPr/>
              </a:pPr>
              <a:t>36</a:t>
            </a:fld>
            <a:endParaRPr lang="en-US" dirty="0"/>
          </a:p>
        </p:txBody>
      </p:sp>
      <p:sp>
        <p:nvSpPr>
          <p:cNvPr id="6" name="Footer Placeholder 5"/>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178372183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Content Placeholder 14"/>
          <p:cNvGraphicFramePr>
            <a:graphicFrameLocks noGrp="1"/>
          </p:cNvGraphicFramePr>
          <p:nvPr>
            <p:ph type="chart" sz="quarter" idx="12"/>
            <p:extLst>
              <p:ext uri="{D42A27DB-BD31-4B8C-83A1-F6EECF244321}">
                <p14:modId xmlns:p14="http://schemas.microsoft.com/office/powerpoint/2010/main" val="3523859870"/>
              </p:ext>
            </p:extLst>
          </p:nvPr>
        </p:nvGraphicFramePr>
        <p:xfrm>
          <a:off x="685800" y="1403068"/>
          <a:ext cx="8001000" cy="2986370"/>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3"/>
          </p:nvPr>
        </p:nvSpPr>
        <p:spPr>
          <a:xfrm>
            <a:off x="685800" y="892499"/>
            <a:ext cx="4005072" cy="411480"/>
          </a:xfrm>
        </p:spPr>
        <p:txBody>
          <a:bodyPr/>
          <a:lstStyle/>
          <a:p>
            <a:pPr eaLnBrk="0" hangingPunct="0"/>
            <a:r>
              <a:rPr lang="en-US" dirty="0">
                <a:solidFill>
                  <a:sysClr val="windowText" lastClr="000000"/>
                </a:solidFill>
                <a:ea typeface="Times New Roman" charset="0"/>
                <a:cs typeface="Times New Roman" charset="0"/>
              </a:rPr>
              <a:t>Residential electricity use per household</a:t>
            </a:r>
          </a:p>
          <a:p>
            <a:pPr eaLnBrk="0" hangingPunct="0"/>
            <a:r>
              <a:rPr lang="en-US" dirty="0">
                <a:solidFill>
                  <a:sysClr val="windowText" lastClr="000000"/>
                </a:solidFill>
                <a:ea typeface="Times New Roman" charset="0"/>
                <a:cs typeface="Times New Roman" charset="0"/>
              </a:rPr>
              <a:t>thousand </a:t>
            </a:r>
            <a:r>
              <a:rPr lang="en-US" dirty="0" err="1">
                <a:solidFill>
                  <a:sysClr val="windowText" lastClr="000000"/>
                </a:solidFill>
                <a:ea typeface="Times New Roman" charset="0"/>
                <a:cs typeface="Times New Roman" charset="0"/>
              </a:rPr>
              <a:t>kilowatthours</a:t>
            </a:r>
            <a:r>
              <a:rPr lang="en-US" dirty="0">
                <a:solidFill>
                  <a:sysClr val="windowText" lastClr="000000"/>
                </a:solidFill>
                <a:ea typeface="Times New Roman" charset="0"/>
                <a:cs typeface="Times New Roman" charset="0"/>
              </a:rPr>
              <a:t> per </a:t>
            </a:r>
            <a:r>
              <a:rPr lang="en-US" dirty="0" smtClean="0">
                <a:solidFill>
                  <a:sysClr val="windowText" lastClr="000000"/>
                </a:solidFill>
                <a:ea typeface="Times New Roman" charset="0"/>
                <a:cs typeface="Times New Roman" charset="0"/>
              </a:rPr>
              <a:t>household</a:t>
            </a:r>
            <a:endParaRPr lang="en-US" dirty="0">
              <a:solidFill>
                <a:sysClr val="windowText" lastClr="000000"/>
              </a:solidFill>
              <a:ea typeface="Times New Roman" charset="0"/>
              <a:cs typeface="Times New Roman" charset="0"/>
            </a:endParaRPr>
          </a:p>
        </p:txBody>
      </p:sp>
      <p:sp>
        <p:nvSpPr>
          <p:cNvPr id="14" name="Title 13"/>
          <p:cNvSpPr>
            <a:spLocks noGrp="1"/>
          </p:cNvSpPr>
          <p:nvPr>
            <p:ph type="title"/>
          </p:nvPr>
        </p:nvSpPr>
        <p:spPr/>
        <p:txBody>
          <a:bodyPr/>
          <a:lstStyle/>
          <a:p>
            <a:r>
              <a:rPr lang="en-US" dirty="0"/>
              <a:t>Per-household electricity use continues to decline in the Reference case led by efficiency improvements in lighting, cooling, and refrigeration </a:t>
            </a:r>
          </a:p>
        </p:txBody>
      </p:sp>
      <p:sp>
        <p:nvSpPr>
          <p:cNvPr id="5" name="Text Placeholder 4"/>
          <p:cNvSpPr>
            <a:spLocks noGrp="1"/>
          </p:cNvSpPr>
          <p:nvPr>
            <p:ph type="body" sz="quarter" idx="18"/>
          </p:nvPr>
        </p:nvSpPr>
        <p:spPr/>
        <p:txBody>
          <a:bodyPr/>
          <a:lstStyle/>
          <a:p>
            <a:r>
              <a:rPr lang="en-US" dirty="0"/>
              <a:t>Source: EIA, Annual Energy Outlook </a:t>
            </a:r>
            <a:r>
              <a:rPr lang="en-US" dirty="0" smtClean="0"/>
              <a:t>2017</a:t>
            </a:r>
            <a:endParaRPr lang="en-US" dirty="0"/>
          </a:p>
        </p:txBody>
      </p:sp>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37</a:t>
            </a:fld>
            <a:endParaRPr lang="en-US" dirty="0"/>
          </a:p>
        </p:txBody>
      </p:sp>
      <p:sp>
        <p:nvSpPr>
          <p:cNvPr id="7" name="Footer Placeholder 6"/>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45688836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Content Placeholder 13"/>
          <p:cNvGraphicFramePr>
            <a:graphicFrameLocks noGrp="1"/>
          </p:cNvGraphicFramePr>
          <p:nvPr>
            <p:ph type="chart" sz="quarter" idx="12"/>
            <p:extLst>
              <p:ext uri="{D42A27DB-BD31-4B8C-83A1-F6EECF244321}">
                <p14:modId xmlns:p14="http://schemas.microsoft.com/office/powerpoint/2010/main" val="4161665324"/>
              </p:ext>
            </p:extLst>
          </p:nvPr>
        </p:nvGraphicFramePr>
        <p:xfrm>
          <a:off x="685800" y="1386999"/>
          <a:ext cx="8001000" cy="3002439"/>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3"/>
          </p:nvPr>
        </p:nvSpPr>
        <p:spPr>
          <a:xfrm>
            <a:off x="685800" y="1051243"/>
            <a:ext cx="4000500" cy="411480"/>
          </a:xfrm>
        </p:spPr>
        <p:txBody>
          <a:bodyPr/>
          <a:lstStyle/>
          <a:p>
            <a:pPr eaLnBrk="0" hangingPunct="0"/>
            <a:r>
              <a:rPr lang="en-US" dirty="0">
                <a:ea typeface="Times New Roman" charset="0"/>
                <a:cs typeface="Times New Roman" charset="0"/>
              </a:rPr>
              <a:t>Industrial energy consumption</a:t>
            </a:r>
          </a:p>
          <a:p>
            <a:pPr eaLnBrk="0" hangingPunct="0"/>
            <a:r>
              <a:rPr lang="en-US" dirty="0">
                <a:ea typeface="Times New Roman" charset="0"/>
                <a:cs typeface="Times New Roman" charset="0"/>
              </a:rPr>
              <a:t>quadrillion British thermal </a:t>
            </a:r>
            <a:r>
              <a:rPr lang="en-US" dirty="0" smtClean="0">
                <a:ea typeface="Times New Roman" charset="0"/>
                <a:cs typeface="Times New Roman" charset="0"/>
              </a:rPr>
              <a:t>units</a:t>
            </a:r>
            <a:endParaRPr lang="en-US" dirty="0">
              <a:ea typeface="Times New Roman" charset="0"/>
              <a:cs typeface="Times New Roman" charset="0"/>
            </a:endParaRPr>
          </a:p>
        </p:txBody>
      </p:sp>
      <p:sp>
        <p:nvSpPr>
          <p:cNvPr id="4" name="Title 3"/>
          <p:cNvSpPr>
            <a:spLocks noGrp="1"/>
          </p:cNvSpPr>
          <p:nvPr>
            <p:ph type="title"/>
          </p:nvPr>
        </p:nvSpPr>
        <p:spPr>
          <a:xfrm>
            <a:off x="685800" y="284935"/>
            <a:ext cx="8001000" cy="766308"/>
          </a:xfrm>
        </p:spPr>
        <p:txBody>
          <a:bodyPr/>
          <a:lstStyle/>
          <a:p>
            <a:r>
              <a:rPr lang="en-US" dirty="0"/>
              <a:t>Industrial energy consumption grows in all cases, but is higher in the High Oil Price case and the High Economic Growth cases over most of the projection </a:t>
            </a:r>
          </a:p>
        </p:txBody>
      </p:sp>
      <p:sp>
        <p:nvSpPr>
          <p:cNvPr id="6" name="Text Placeholder 5"/>
          <p:cNvSpPr>
            <a:spLocks noGrp="1"/>
          </p:cNvSpPr>
          <p:nvPr>
            <p:ph type="body" sz="quarter" idx="18"/>
          </p:nvPr>
        </p:nvSpPr>
        <p:spPr/>
        <p:txBody>
          <a:bodyPr/>
          <a:lstStyle/>
          <a:p>
            <a:r>
              <a:rPr lang="en-US" dirty="0"/>
              <a:t>Source: EIA, Annual Energy Outlook </a:t>
            </a:r>
            <a:r>
              <a:rPr lang="en-US" dirty="0" smtClean="0"/>
              <a:t>2017</a:t>
            </a:r>
            <a:endParaRPr lang="en-US" dirty="0"/>
          </a:p>
        </p:txBody>
      </p:sp>
      <p:sp>
        <p:nvSpPr>
          <p:cNvPr id="7" name="Slide Number Placeholder 6"/>
          <p:cNvSpPr>
            <a:spLocks noGrp="1"/>
          </p:cNvSpPr>
          <p:nvPr>
            <p:ph type="sldNum" sz="quarter" idx="4"/>
          </p:nvPr>
        </p:nvSpPr>
        <p:spPr/>
        <p:txBody>
          <a:bodyPr/>
          <a:lstStyle/>
          <a:p>
            <a:pPr>
              <a:defRPr/>
            </a:pPr>
            <a:fld id="{84948DD1-5963-4816-BE5A-05BCCCAC15E0}" type="slidenum">
              <a:rPr lang="en-US" smtClean="0"/>
              <a:pPr>
                <a:defRPr/>
              </a:pPr>
              <a:t>38</a:t>
            </a:fld>
            <a:endParaRPr lang="en-US" dirty="0"/>
          </a:p>
        </p:txBody>
      </p:sp>
      <p:sp>
        <p:nvSpPr>
          <p:cNvPr id="8" name="Footer Placeholder 7"/>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254789858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Content Placeholder 18"/>
          <p:cNvGraphicFramePr>
            <a:graphicFrameLocks noGrp="1"/>
          </p:cNvGraphicFramePr>
          <p:nvPr>
            <p:ph sz="quarter" idx="13"/>
            <p:extLst>
              <p:ext uri="{D42A27DB-BD31-4B8C-83A1-F6EECF244321}">
                <p14:modId xmlns:p14="http://schemas.microsoft.com/office/powerpoint/2010/main" val="2292842477"/>
              </p:ext>
            </p:extLst>
          </p:nvPr>
        </p:nvGraphicFramePr>
        <p:xfrm>
          <a:off x="4505049" y="909707"/>
          <a:ext cx="4360655" cy="3497263"/>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6"/>
          </p:nvPr>
        </p:nvSpPr>
        <p:spPr/>
        <p:txBody>
          <a:bodyPr/>
          <a:lstStyle/>
          <a:p>
            <a:r>
              <a:rPr lang="en-US" dirty="0"/>
              <a:t>Source: EIA, Annual Energy Outlook </a:t>
            </a:r>
            <a:r>
              <a:rPr lang="en-US" dirty="0" smtClean="0"/>
              <a:t>2017</a:t>
            </a:r>
            <a:endParaRPr lang="en-US" dirty="0"/>
          </a:p>
        </p:txBody>
      </p:sp>
      <p:sp>
        <p:nvSpPr>
          <p:cNvPr id="14" name="Title 13"/>
          <p:cNvSpPr>
            <a:spLocks noGrp="1"/>
          </p:cNvSpPr>
          <p:nvPr>
            <p:ph type="title"/>
          </p:nvPr>
        </p:nvSpPr>
        <p:spPr/>
        <p:txBody>
          <a:bodyPr/>
          <a:lstStyle/>
          <a:p>
            <a:r>
              <a:rPr lang="en-US" sz="2200" dirty="0"/>
              <a:t>Industrial sector energy </a:t>
            </a:r>
            <a:r>
              <a:rPr lang="en-US" sz="2200" dirty="0" smtClean="0"/>
              <a:t>consumption growth in the Reference case is </a:t>
            </a:r>
            <a:r>
              <a:rPr lang="en-US" sz="2200" dirty="0"/>
              <a:t>led by increases in petroleum and natural gas consumption</a:t>
            </a:r>
          </a:p>
        </p:txBody>
      </p:sp>
      <p:sp>
        <p:nvSpPr>
          <p:cNvPr id="5" name="Slide Number Placeholder 4"/>
          <p:cNvSpPr>
            <a:spLocks noGrp="1"/>
          </p:cNvSpPr>
          <p:nvPr>
            <p:ph type="sldNum" sz="quarter" idx="4"/>
          </p:nvPr>
        </p:nvSpPr>
        <p:spPr/>
        <p:txBody>
          <a:bodyPr/>
          <a:lstStyle/>
          <a:p>
            <a:pPr>
              <a:defRPr/>
            </a:pPr>
            <a:fld id="{84948DD1-5963-4816-BE5A-05BCCCAC15E0}" type="slidenum">
              <a:rPr lang="en-US" smtClean="0"/>
              <a:pPr>
                <a:defRPr/>
              </a:pPr>
              <a:t>39</a:t>
            </a:fld>
            <a:endParaRPr lang="en-US" dirty="0"/>
          </a:p>
        </p:txBody>
      </p:sp>
      <p:sp>
        <p:nvSpPr>
          <p:cNvPr id="6" name="Footer Placeholder 5"/>
          <p:cNvSpPr>
            <a:spLocks noGrp="1"/>
          </p:cNvSpPr>
          <p:nvPr>
            <p:ph type="ftr" sz="quarter" idx="17"/>
          </p:nvPr>
        </p:nvSpPr>
        <p:spPr/>
        <p:txBody>
          <a:bodyPr/>
          <a:lstStyle/>
          <a:p>
            <a:pPr>
              <a:defRPr/>
            </a:pPr>
            <a:r>
              <a:rPr lang="en-US" dirty="0" smtClean="0"/>
              <a:t>Adam Sieminski, Johns Hopkins SAIS </a:t>
            </a:r>
          </a:p>
          <a:p>
            <a:pPr>
              <a:defRPr/>
            </a:pPr>
            <a:r>
              <a:rPr lang="en-US" dirty="0" smtClean="0"/>
              <a:t>January 5, 2017</a:t>
            </a:r>
            <a:endParaRPr lang="en-US" dirty="0"/>
          </a:p>
        </p:txBody>
      </p:sp>
      <p:graphicFrame>
        <p:nvGraphicFramePr>
          <p:cNvPr id="9" name="Content Placeholder 16"/>
          <p:cNvGraphicFramePr>
            <a:graphicFrameLocks noGrp="1"/>
          </p:cNvGraphicFramePr>
          <p:nvPr>
            <p:ph sz="quarter" idx="12"/>
            <p:extLst>
              <p:ext uri="{D42A27DB-BD31-4B8C-83A1-F6EECF244321}">
                <p14:modId xmlns:p14="http://schemas.microsoft.com/office/powerpoint/2010/main" val="192154221"/>
              </p:ext>
            </p:extLst>
          </p:nvPr>
        </p:nvGraphicFramePr>
        <p:xfrm>
          <a:off x="596348" y="892175"/>
          <a:ext cx="4021690" cy="356552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254912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Overview</a:t>
            </a:r>
            <a:endParaRPr lang="en-US" dirty="0"/>
          </a:p>
        </p:txBody>
      </p:sp>
      <p:sp>
        <p:nvSpPr>
          <p:cNvPr id="3" name="Slide Number Placeholder 2"/>
          <p:cNvSpPr>
            <a:spLocks noGrp="1"/>
          </p:cNvSpPr>
          <p:nvPr>
            <p:ph type="sldNum" sz="quarter" idx="4"/>
          </p:nvPr>
        </p:nvSpPr>
        <p:spPr/>
        <p:txBody>
          <a:bodyPr/>
          <a:lstStyle/>
          <a:p>
            <a:pPr>
              <a:defRPr/>
            </a:pPr>
            <a:fld id="{84948DD1-5963-4816-BE5A-05BCCCAC15E0}" type="slidenum">
              <a:rPr lang="en-US" smtClean="0"/>
              <a:pPr>
                <a:defRPr/>
              </a:pPr>
              <a:t>4</a:t>
            </a:fld>
            <a:endParaRPr lang="en-US" dirty="0"/>
          </a:p>
        </p:txBody>
      </p:sp>
      <p:sp>
        <p:nvSpPr>
          <p:cNvPr id="4" name="Footer Placeholder 3"/>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5580324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z="2200" dirty="0" smtClean="0"/>
              <a:t>For more information</a:t>
            </a:r>
            <a:endParaRPr lang="en-US" sz="2200" dirty="0"/>
          </a:p>
        </p:txBody>
      </p:sp>
      <p:sp>
        <p:nvSpPr>
          <p:cNvPr id="11" name="Text Placeholder 10"/>
          <p:cNvSpPr>
            <a:spLocks noGrp="1"/>
          </p:cNvSpPr>
          <p:nvPr>
            <p:ph type="body" sz="quarter" idx="12"/>
          </p:nvPr>
        </p:nvSpPr>
        <p:spPr>
          <a:xfrm>
            <a:off x="685800" y="1063487"/>
            <a:ext cx="8001000" cy="3188472"/>
          </a:xfrm>
          <a:prstGeom prst="rect">
            <a:avLst/>
          </a:prstGeom>
        </p:spPr>
        <p:txBody>
          <a:bodyPr/>
          <a:lstStyle/>
          <a:p>
            <a:pPr>
              <a:spcBef>
                <a:spcPts val="1200"/>
              </a:spcBef>
              <a:spcAft>
                <a:spcPts val="450"/>
              </a:spcAft>
              <a:buNone/>
            </a:pPr>
            <a:r>
              <a:rPr lang="en-US" sz="1500" dirty="0"/>
              <a:t>U.S. Energy Information Administration home page | </a:t>
            </a:r>
            <a:r>
              <a:rPr lang="en-US" sz="1500" dirty="0">
                <a:hlinkClick r:id="rId3"/>
              </a:rPr>
              <a:t>www.eia.gov</a:t>
            </a:r>
            <a:endParaRPr lang="en-US" sz="1500" dirty="0"/>
          </a:p>
          <a:p>
            <a:pPr>
              <a:spcBef>
                <a:spcPts val="1200"/>
              </a:spcBef>
              <a:spcAft>
                <a:spcPts val="450"/>
              </a:spcAft>
              <a:buNone/>
            </a:pPr>
            <a:r>
              <a:rPr lang="en-US" sz="1500" dirty="0"/>
              <a:t>Short-Term Energy Outlook | </a:t>
            </a:r>
            <a:r>
              <a:rPr lang="en-US" sz="1500" dirty="0">
                <a:hlinkClick r:id="rId4"/>
              </a:rPr>
              <a:t>www.eia.gov/steo</a:t>
            </a:r>
            <a:endParaRPr lang="en-US" sz="1500" dirty="0"/>
          </a:p>
          <a:p>
            <a:pPr>
              <a:spcBef>
                <a:spcPts val="1200"/>
              </a:spcBef>
              <a:spcAft>
                <a:spcPts val="450"/>
              </a:spcAft>
              <a:buNone/>
            </a:pPr>
            <a:r>
              <a:rPr lang="en-US" sz="1500" dirty="0"/>
              <a:t>Annual Energy Outlook | </a:t>
            </a:r>
            <a:r>
              <a:rPr lang="en-US" sz="1500" dirty="0">
                <a:hlinkClick r:id="rId5"/>
              </a:rPr>
              <a:t>www.eia.gov/aeo</a:t>
            </a:r>
            <a:endParaRPr lang="en-US" sz="1500" dirty="0"/>
          </a:p>
          <a:p>
            <a:pPr>
              <a:spcBef>
                <a:spcPts val="1200"/>
              </a:spcBef>
              <a:spcAft>
                <a:spcPts val="450"/>
              </a:spcAft>
              <a:buNone/>
            </a:pPr>
            <a:r>
              <a:rPr lang="en-US" sz="1500" dirty="0"/>
              <a:t>International Energy Outlook | </a:t>
            </a:r>
            <a:r>
              <a:rPr lang="en-US" sz="1500" dirty="0">
                <a:hlinkClick r:id="rId6"/>
              </a:rPr>
              <a:t>www.eia.gov/ieo</a:t>
            </a:r>
            <a:endParaRPr lang="en-US" sz="1500" dirty="0"/>
          </a:p>
          <a:p>
            <a:pPr>
              <a:spcBef>
                <a:spcPts val="1200"/>
              </a:spcBef>
              <a:spcAft>
                <a:spcPts val="450"/>
              </a:spcAft>
              <a:buNone/>
            </a:pPr>
            <a:r>
              <a:rPr lang="en-US" sz="1500" dirty="0"/>
              <a:t>Monthly Energy Review | </a:t>
            </a:r>
            <a:r>
              <a:rPr lang="en-US" sz="1500" dirty="0" err="1">
                <a:hlinkClick r:id="rId7"/>
              </a:rPr>
              <a:t>www.eia.gov/mer</a:t>
            </a:r>
            <a:endParaRPr lang="en-US" sz="1500" dirty="0"/>
          </a:p>
          <a:p>
            <a:pPr>
              <a:spcBef>
                <a:spcPts val="1200"/>
              </a:spcBef>
              <a:spcAft>
                <a:spcPts val="450"/>
              </a:spcAft>
              <a:buNone/>
            </a:pPr>
            <a:r>
              <a:rPr lang="en-US" sz="1500" dirty="0"/>
              <a:t>Today in Energy | </a:t>
            </a:r>
            <a:r>
              <a:rPr lang="en-US" sz="1500" dirty="0" err="1">
                <a:hlinkClick r:id="rId8"/>
              </a:rPr>
              <a:t>www.eia.gov/todayinenergy</a:t>
            </a:r>
            <a:endParaRPr lang="en-US" sz="1500" dirty="0"/>
          </a:p>
        </p:txBody>
      </p:sp>
      <p:sp>
        <p:nvSpPr>
          <p:cNvPr id="2" name="Slide Number Placeholder 1"/>
          <p:cNvSpPr>
            <a:spLocks noGrp="1"/>
          </p:cNvSpPr>
          <p:nvPr>
            <p:ph type="sldNum" sz="quarter" idx="4"/>
          </p:nvPr>
        </p:nvSpPr>
        <p:spPr/>
        <p:txBody>
          <a:bodyPr/>
          <a:lstStyle/>
          <a:p>
            <a:pPr>
              <a:defRPr/>
            </a:pPr>
            <a:fld id="{84948DD1-5963-4816-BE5A-05BCCCAC15E0}" type="slidenum">
              <a:rPr lang="en-US" smtClean="0"/>
              <a:pPr>
                <a:defRPr/>
              </a:pPr>
              <a:t>40</a:t>
            </a:fld>
            <a:endParaRPr lang="en-US" dirty="0"/>
          </a:p>
        </p:txBody>
      </p:sp>
      <p:sp>
        <p:nvSpPr>
          <p:cNvPr id="5" name="Footer Placeholder 4"/>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22678049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AEO2017 includes side </a:t>
            </a:r>
            <a:r>
              <a:rPr lang="en-US" dirty="0"/>
              <a:t>cases with different assumptions of macroeconomic growth, world oil prices, technological progress, and energy </a:t>
            </a:r>
            <a:r>
              <a:rPr lang="en-US" dirty="0" smtClean="0"/>
              <a:t>policies</a:t>
            </a:r>
            <a:endParaRPr lang="en-US" dirty="0"/>
          </a:p>
        </p:txBody>
      </p:sp>
      <p:sp>
        <p:nvSpPr>
          <p:cNvPr id="6" name="Text Placeholder 5"/>
          <p:cNvSpPr>
            <a:spLocks noGrp="1"/>
          </p:cNvSpPr>
          <p:nvPr>
            <p:ph type="body" sz="quarter" idx="12"/>
          </p:nvPr>
        </p:nvSpPr>
        <p:spPr/>
        <p:txBody>
          <a:bodyPr/>
          <a:lstStyle/>
          <a:p>
            <a:pPr lvl="0"/>
            <a:r>
              <a:rPr lang="en-US" sz="1200" dirty="0"/>
              <a:t>Oil prices are primarily driven by global market balances that are mainly influenced by factors external to the NEMS </a:t>
            </a:r>
            <a:r>
              <a:rPr lang="en-US" sz="1200" dirty="0" smtClean="0"/>
              <a:t>model;  </a:t>
            </a:r>
            <a:r>
              <a:rPr lang="en-US" sz="1200" dirty="0"/>
              <a:t>i</a:t>
            </a:r>
            <a:r>
              <a:rPr lang="en-US" sz="1200" dirty="0" smtClean="0"/>
              <a:t>n </a:t>
            </a:r>
            <a:r>
              <a:rPr lang="en-US" sz="1200" dirty="0"/>
              <a:t>the High Oil Price case, the price of Brent crude in 2016 dollars reaches $226 per barrel (b) by 2040, compared to $109/b in the Reference case and $43/b in the Low Oil Price </a:t>
            </a:r>
            <a:r>
              <a:rPr lang="en-US" sz="1200" dirty="0" smtClean="0"/>
              <a:t>case</a:t>
            </a:r>
            <a:endParaRPr lang="en-US" sz="1200" dirty="0"/>
          </a:p>
          <a:p>
            <a:pPr lvl="0"/>
            <a:r>
              <a:rPr lang="en-US" sz="1200" dirty="0"/>
              <a:t>In the High Oil and Gas Resource and Technology case, lower costs and higher resource availability than in the Reference case allow for higher production at lower </a:t>
            </a:r>
            <a:r>
              <a:rPr lang="en-US" sz="1200" dirty="0" smtClean="0"/>
              <a:t>prices;  </a:t>
            </a:r>
            <a:r>
              <a:rPr lang="en-US" sz="1200" dirty="0"/>
              <a:t>i</a:t>
            </a:r>
            <a:r>
              <a:rPr lang="en-US" sz="1200" dirty="0" smtClean="0"/>
              <a:t>n </a:t>
            </a:r>
            <a:r>
              <a:rPr lang="en-US" sz="1200" dirty="0"/>
              <a:t>the Low Oil and Gas Resource and Technology case, more pessimistic assumptions about resources and costs are </a:t>
            </a:r>
            <a:r>
              <a:rPr lang="en-US" sz="1200" dirty="0" smtClean="0"/>
              <a:t>applied</a:t>
            </a:r>
            <a:endParaRPr lang="en-US" sz="1200" dirty="0"/>
          </a:p>
          <a:p>
            <a:pPr lvl="0"/>
            <a:r>
              <a:rPr lang="en-US" sz="1200" dirty="0"/>
              <a:t>The effects of economic assumptions on energy consumption are addressed in the High and Low Economic Growth cases, which assume compound annual growth rates for U.S. gross domestic product of 2.6% and 1.6%, respectively, from 2016–40, compared with 2.2% annual growth in the Reference </a:t>
            </a:r>
            <a:r>
              <a:rPr lang="en-US" sz="1200" dirty="0" smtClean="0"/>
              <a:t>case  </a:t>
            </a:r>
            <a:endParaRPr lang="en-US" sz="1200" dirty="0"/>
          </a:p>
          <a:p>
            <a:pPr lvl="0"/>
            <a:r>
              <a:rPr lang="en-US" sz="1200" dirty="0"/>
              <a:t>A case assuming that the Clean Power Plan (CPP) is not implemented can be compared to the Reference case to show how that policy could affect energy markets and </a:t>
            </a:r>
            <a:r>
              <a:rPr lang="en-US" sz="1200" dirty="0" smtClean="0"/>
              <a:t>emissions</a:t>
            </a:r>
            <a:endParaRPr lang="en-US" sz="1200" dirty="0"/>
          </a:p>
          <a:p>
            <a:r>
              <a:rPr lang="en-US" sz="1200" dirty="0" smtClean="0"/>
              <a:t>Although the </a:t>
            </a:r>
            <a:r>
              <a:rPr lang="en-US" sz="1200" dirty="0"/>
              <a:t>graphics in this presentation focus on projections through </a:t>
            </a:r>
            <a:r>
              <a:rPr lang="en-US" sz="1200" dirty="0" smtClean="0"/>
              <a:t>2040, this </a:t>
            </a:r>
            <a:r>
              <a:rPr lang="en-US" sz="1200" dirty="0"/>
              <a:t>AEO is the first projection to include model results through 2050, which are available on the </a:t>
            </a:r>
            <a:r>
              <a:rPr lang="en-US" sz="1200" dirty="0">
                <a:hlinkClick r:id="rId3"/>
              </a:rPr>
              <a:t>AEO page of the EIA </a:t>
            </a:r>
            <a:r>
              <a:rPr lang="en-US" sz="1200" dirty="0" smtClean="0">
                <a:hlinkClick r:id="rId3"/>
              </a:rPr>
              <a:t>website</a:t>
            </a:r>
            <a:r>
              <a:rPr lang="en-US" sz="1200" dirty="0" smtClean="0"/>
              <a:t>; EIA welcomes feedback on the assumptions and results from the period 2040</a:t>
            </a:r>
            <a:r>
              <a:rPr lang="en-US" sz="1200" dirty="0"/>
              <a:t>–</a:t>
            </a:r>
            <a:r>
              <a:rPr lang="en-US" sz="1200" dirty="0" smtClean="0"/>
              <a:t>50  </a:t>
            </a:r>
            <a:endParaRPr lang="en-US" sz="1200" dirty="0"/>
          </a:p>
          <a:p>
            <a:pPr lvl="0"/>
            <a:endParaRPr lang="en-US" sz="1200" dirty="0"/>
          </a:p>
          <a:p>
            <a:endParaRPr lang="en-US" sz="1200" dirty="0"/>
          </a:p>
        </p:txBody>
      </p:sp>
      <p:sp>
        <p:nvSpPr>
          <p:cNvPr id="5" name="Slide Number Placeholder 4"/>
          <p:cNvSpPr>
            <a:spLocks noGrp="1"/>
          </p:cNvSpPr>
          <p:nvPr>
            <p:ph type="sldNum" sz="quarter" idx="4"/>
          </p:nvPr>
        </p:nvSpPr>
        <p:spPr/>
        <p:txBody>
          <a:bodyPr/>
          <a:lstStyle/>
          <a:p>
            <a:pPr>
              <a:defRPr/>
            </a:pPr>
            <a:fld id="{84948DD1-5963-4816-BE5A-05BCCCAC15E0}" type="slidenum">
              <a:rPr lang="en-US" smtClean="0"/>
              <a:pPr>
                <a:defRPr/>
              </a:pPr>
              <a:t>5</a:t>
            </a:fld>
            <a:endParaRPr lang="en-US" dirty="0"/>
          </a:p>
        </p:txBody>
      </p:sp>
      <p:sp>
        <p:nvSpPr>
          <p:cNvPr id="7" name="Footer Placeholder 6"/>
          <p:cNvSpPr>
            <a:spLocks noGrp="1"/>
          </p:cNvSpPr>
          <p:nvPr>
            <p:ph type="ftr" sz="quarter" idx="13"/>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1566365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pPr eaLnBrk="0" hangingPunct="0"/>
            <a:r>
              <a:rPr lang="en-US" dirty="0">
                <a:solidFill>
                  <a:sysClr val="windowText" lastClr="000000"/>
                </a:solidFill>
                <a:ea typeface="Times New Roman" charset="0"/>
                <a:cs typeface="Times New Roman" charset="0"/>
              </a:rPr>
              <a:t>Total energy consumption</a:t>
            </a:r>
          </a:p>
          <a:p>
            <a:pPr eaLnBrk="0" hangingPunct="0"/>
            <a:r>
              <a:rPr lang="en-US" dirty="0">
                <a:solidFill>
                  <a:sysClr val="windowText" lastClr="000000"/>
                </a:solidFill>
                <a:ea typeface="Times New Roman" charset="0"/>
                <a:cs typeface="Times New Roman" charset="0"/>
              </a:rPr>
              <a:t>quadrillion British thermal </a:t>
            </a:r>
            <a:r>
              <a:rPr lang="en-US" dirty="0" smtClean="0">
                <a:solidFill>
                  <a:sysClr val="windowText" lastClr="000000"/>
                </a:solidFill>
                <a:ea typeface="Times New Roman" charset="0"/>
                <a:cs typeface="Times New Roman" charset="0"/>
              </a:rPr>
              <a:t>units</a:t>
            </a:r>
            <a:endParaRPr lang="en-US" dirty="0">
              <a:solidFill>
                <a:sysClr val="windowText" lastClr="000000"/>
              </a:solidFill>
              <a:ea typeface="Times New Roman" charset="0"/>
              <a:cs typeface="Times New Roman" charset="0"/>
            </a:endParaRPr>
          </a:p>
        </p:txBody>
      </p:sp>
      <p:sp>
        <p:nvSpPr>
          <p:cNvPr id="4" name="Title 3"/>
          <p:cNvSpPr>
            <a:spLocks noGrp="1"/>
          </p:cNvSpPr>
          <p:nvPr>
            <p:ph type="title"/>
          </p:nvPr>
        </p:nvSpPr>
        <p:spPr>
          <a:xfrm>
            <a:off x="685800" y="68579"/>
            <a:ext cx="7591425" cy="766308"/>
          </a:xfrm>
        </p:spPr>
        <p:txBody>
          <a:bodyPr/>
          <a:lstStyle/>
          <a:p>
            <a:r>
              <a:rPr lang="en-US" dirty="0"/>
              <a:t>Energy consumption </a:t>
            </a:r>
            <a:r>
              <a:rPr lang="en-US" dirty="0" smtClean="0"/>
              <a:t>varies minimally </a:t>
            </a:r>
            <a:r>
              <a:rPr lang="en-US" dirty="0"/>
              <a:t>across all AEO cases, bounded by the High and Low Economic Growth cases </a:t>
            </a:r>
          </a:p>
        </p:txBody>
      </p:sp>
      <p:sp>
        <p:nvSpPr>
          <p:cNvPr id="7" name="Text Placeholder 6"/>
          <p:cNvSpPr>
            <a:spLocks noGrp="1"/>
          </p:cNvSpPr>
          <p:nvPr>
            <p:ph type="body" sz="quarter" idx="18"/>
          </p:nvPr>
        </p:nvSpPr>
        <p:spPr/>
        <p:txBody>
          <a:bodyPr/>
          <a:lstStyle/>
          <a:p>
            <a:r>
              <a:rPr lang="en-US" dirty="0" smtClean="0"/>
              <a:t>Source: EIA, Annual Energy Outlook 2017</a:t>
            </a:r>
            <a:endParaRPr lang="en-US" dirty="0"/>
          </a:p>
        </p:txBody>
      </p:sp>
      <p:graphicFrame>
        <p:nvGraphicFramePr>
          <p:cNvPr id="10" name="Chart Placeholder 9"/>
          <p:cNvGraphicFramePr>
            <a:graphicFrameLocks noGrp="1"/>
          </p:cNvGraphicFramePr>
          <p:nvPr>
            <p:ph type="chart" sz="quarter" idx="12"/>
            <p:extLst>
              <p:ext uri="{D42A27DB-BD31-4B8C-83A1-F6EECF244321}">
                <p14:modId xmlns:p14="http://schemas.microsoft.com/office/powerpoint/2010/main" val="2104613972"/>
              </p:ext>
            </p:extLst>
          </p:nvPr>
        </p:nvGraphicFramePr>
        <p:xfrm>
          <a:off x="596348" y="1311275"/>
          <a:ext cx="8090452" cy="3078163"/>
        </p:xfrm>
        <a:graphic>
          <a:graphicData uri="http://schemas.openxmlformats.org/drawingml/2006/chart">
            <c:chart xmlns:c="http://schemas.openxmlformats.org/drawingml/2006/chart" xmlns:r="http://schemas.openxmlformats.org/officeDocument/2006/relationships" r:id="rId3"/>
          </a:graphicData>
        </a:graphic>
      </p:graphicFrame>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6</a:t>
            </a:fld>
            <a:endParaRPr lang="en-US" dirty="0"/>
          </a:p>
        </p:txBody>
      </p:sp>
      <p:sp>
        <p:nvSpPr>
          <p:cNvPr id="8" name="Footer Placeholder 7"/>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25046825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Content Placeholder 21"/>
          <p:cNvGraphicFramePr>
            <a:graphicFrameLocks noGrp="1"/>
          </p:cNvGraphicFramePr>
          <p:nvPr>
            <p:ph type="chart" sz="quarter" idx="12"/>
            <p:extLst>
              <p:ext uri="{D42A27DB-BD31-4B8C-83A1-F6EECF244321}">
                <p14:modId xmlns:p14="http://schemas.microsoft.com/office/powerpoint/2010/main" val="577411373"/>
              </p:ext>
            </p:extLst>
          </p:nvPr>
        </p:nvGraphicFramePr>
        <p:xfrm>
          <a:off x="496957" y="1311275"/>
          <a:ext cx="8189843" cy="3078163"/>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3"/>
          </p:nvPr>
        </p:nvSpPr>
        <p:spPr/>
        <p:txBody>
          <a:bodyPr/>
          <a:lstStyle/>
          <a:p>
            <a:pPr marL="44054" eaLnBrk="0" hangingPunct="0"/>
            <a:r>
              <a:rPr lang="en-US" dirty="0">
                <a:solidFill>
                  <a:sysClr val="windowText" lastClr="000000"/>
                </a:solidFill>
                <a:ea typeface="Times New Roman" charset="0"/>
                <a:cs typeface="Times New Roman" charset="0"/>
              </a:rPr>
              <a:t>Energy consumption (Reference case)</a:t>
            </a:r>
          </a:p>
          <a:p>
            <a:pPr marL="44054" eaLnBrk="0" hangingPunct="0"/>
            <a:r>
              <a:rPr lang="en-US" dirty="0">
                <a:solidFill>
                  <a:sysClr val="windowText" lastClr="000000"/>
                </a:solidFill>
                <a:ea typeface="Times New Roman" charset="0"/>
                <a:cs typeface="Times New Roman" charset="0"/>
              </a:rPr>
              <a:t>quadrillion British thermal </a:t>
            </a:r>
            <a:r>
              <a:rPr lang="en-US" dirty="0" smtClean="0">
                <a:solidFill>
                  <a:sysClr val="windowText" lastClr="000000"/>
                </a:solidFill>
                <a:ea typeface="Times New Roman" charset="0"/>
                <a:cs typeface="Times New Roman" charset="0"/>
              </a:rPr>
              <a:t>units</a:t>
            </a:r>
            <a:endParaRPr lang="en-US" dirty="0">
              <a:solidFill>
                <a:sysClr val="windowText" lastClr="000000"/>
              </a:solidFill>
              <a:ea typeface="Times New Roman" charset="0"/>
              <a:cs typeface="Times New Roman" charset="0"/>
            </a:endParaRPr>
          </a:p>
        </p:txBody>
      </p:sp>
      <p:sp>
        <p:nvSpPr>
          <p:cNvPr id="4" name="Title 3"/>
          <p:cNvSpPr>
            <a:spLocks noGrp="1"/>
          </p:cNvSpPr>
          <p:nvPr>
            <p:ph type="title"/>
          </p:nvPr>
        </p:nvSpPr>
        <p:spPr/>
        <p:txBody>
          <a:bodyPr/>
          <a:lstStyle/>
          <a:p>
            <a:r>
              <a:rPr lang="en-US" dirty="0"/>
              <a:t>Domestic energy consumption remains relatively flat in the Reference case, but </a:t>
            </a:r>
            <a:r>
              <a:rPr lang="en-US" dirty="0" smtClean="0"/>
              <a:t>the </a:t>
            </a:r>
            <a:r>
              <a:rPr lang="en-US" dirty="0"/>
              <a:t>fuel </a:t>
            </a:r>
            <a:r>
              <a:rPr lang="en-US" dirty="0" smtClean="0"/>
              <a:t>mix changes significantly</a:t>
            </a:r>
            <a:endParaRPr lang="en-US" dirty="0"/>
          </a:p>
        </p:txBody>
      </p:sp>
      <p:sp>
        <p:nvSpPr>
          <p:cNvPr id="7" name="Text Placeholder 6"/>
          <p:cNvSpPr>
            <a:spLocks noGrp="1"/>
          </p:cNvSpPr>
          <p:nvPr>
            <p:ph type="body" sz="quarter" idx="18"/>
          </p:nvPr>
        </p:nvSpPr>
        <p:spPr/>
        <p:txBody>
          <a:bodyPr/>
          <a:lstStyle/>
          <a:p>
            <a:r>
              <a:rPr lang="en-US" dirty="0"/>
              <a:t>Source: EIA, Annual Energy Outlook </a:t>
            </a:r>
            <a:r>
              <a:rPr lang="en-US" dirty="0" smtClean="0"/>
              <a:t>2017</a:t>
            </a:r>
            <a:endParaRPr lang="en-US" dirty="0"/>
          </a:p>
        </p:txBody>
      </p:sp>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7</a:t>
            </a:fld>
            <a:endParaRPr lang="en-US" dirty="0"/>
          </a:p>
        </p:txBody>
      </p:sp>
      <p:sp>
        <p:nvSpPr>
          <p:cNvPr id="8" name="Footer Placeholder 7"/>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4206189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Content Placeholder 22"/>
          <p:cNvGraphicFramePr>
            <a:graphicFrameLocks noGrp="1"/>
          </p:cNvGraphicFramePr>
          <p:nvPr>
            <p:ph type="chart" sz="quarter" idx="12"/>
            <p:extLst>
              <p:ext uri="{D42A27DB-BD31-4B8C-83A1-F6EECF244321}">
                <p14:modId xmlns:p14="http://schemas.microsoft.com/office/powerpoint/2010/main" val="601399107"/>
              </p:ext>
            </p:extLst>
          </p:nvPr>
        </p:nvGraphicFramePr>
        <p:xfrm>
          <a:off x="576470" y="1311275"/>
          <a:ext cx="8110330" cy="3078163"/>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13"/>
          </p:nvPr>
        </p:nvSpPr>
        <p:spPr/>
        <p:txBody>
          <a:bodyPr/>
          <a:lstStyle/>
          <a:p>
            <a:pPr eaLnBrk="0" hangingPunct="0"/>
            <a:r>
              <a:rPr lang="en-US" dirty="0">
                <a:solidFill>
                  <a:sysClr val="windowText" lastClr="000000"/>
                </a:solidFill>
                <a:ea typeface="Times New Roman" charset="0"/>
                <a:cs typeface="Times New Roman" charset="0"/>
              </a:rPr>
              <a:t>Total energy production</a:t>
            </a:r>
          </a:p>
          <a:p>
            <a:pPr eaLnBrk="0" hangingPunct="0"/>
            <a:r>
              <a:rPr lang="en-US" dirty="0">
                <a:solidFill>
                  <a:sysClr val="windowText" lastClr="000000"/>
                </a:solidFill>
                <a:ea typeface="Times New Roman" charset="0"/>
                <a:cs typeface="Times New Roman" charset="0"/>
              </a:rPr>
              <a:t>quadrillion British thermal </a:t>
            </a:r>
            <a:r>
              <a:rPr lang="en-US" dirty="0" smtClean="0">
                <a:solidFill>
                  <a:sysClr val="windowText" lastClr="000000"/>
                </a:solidFill>
                <a:ea typeface="Times New Roman" charset="0"/>
                <a:cs typeface="Times New Roman" charset="0"/>
              </a:rPr>
              <a:t>units</a:t>
            </a:r>
            <a:endParaRPr lang="en-US" dirty="0">
              <a:solidFill>
                <a:sysClr val="windowText" lastClr="000000"/>
              </a:solidFill>
              <a:ea typeface="Times New Roman" charset="0"/>
              <a:cs typeface="Times New Roman" charset="0"/>
            </a:endParaRPr>
          </a:p>
        </p:txBody>
      </p:sp>
      <p:sp>
        <p:nvSpPr>
          <p:cNvPr id="4" name="Title 3"/>
          <p:cNvSpPr>
            <a:spLocks noGrp="1"/>
          </p:cNvSpPr>
          <p:nvPr>
            <p:ph type="title"/>
          </p:nvPr>
        </p:nvSpPr>
        <p:spPr>
          <a:xfrm>
            <a:off x="685800" y="68579"/>
            <a:ext cx="8361426" cy="766308"/>
          </a:xfrm>
        </p:spPr>
        <p:txBody>
          <a:bodyPr/>
          <a:lstStyle/>
          <a:p>
            <a:r>
              <a:rPr lang="en-US" sz="2000" dirty="0"/>
              <a:t>Energy production ranges from nearly flat in the Low Oil and Gas Resource and Technology case, to continued growth in the High Resource and Technology case</a:t>
            </a:r>
          </a:p>
        </p:txBody>
      </p:sp>
      <p:sp>
        <p:nvSpPr>
          <p:cNvPr id="6" name="Text Placeholder 5"/>
          <p:cNvSpPr>
            <a:spLocks noGrp="1"/>
          </p:cNvSpPr>
          <p:nvPr>
            <p:ph type="body" sz="quarter" idx="18"/>
          </p:nvPr>
        </p:nvSpPr>
        <p:spPr/>
        <p:txBody>
          <a:bodyPr/>
          <a:lstStyle/>
          <a:p>
            <a:r>
              <a:rPr lang="en-US" dirty="0"/>
              <a:t>Source: EIA, Annual Energy Outlook </a:t>
            </a:r>
            <a:r>
              <a:rPr lang="en-US" dirty="0" smtClean="0"/>
              <a:t>2017</a:t>
            </a:r>
            <a:endParaRPr lang="en-US" dirty="0"/>
          </a:p>
        </p:txBody>
      </p:sp>
      <p:sp>
        <p:nvSpPr>
          <p:cNvPr id="7" name="Slide Number Placeholder 6"/>
          <p:cNvSpPr>
            <a:spLocks noGrp="1"/>
          </p:cNvSpPr>
          <p:nvPr>
            <p:ph type="sldNum" sz="quarter" idx="4"/>
          </p:nvPr>
        </p:nvSpPr>
        <p:spPr/>
        <p:txBody>
          <a:bodyPr/>
          <a:lstStyle/>
          <a:p>
            <a:pPr>
              <a:defRPr/>
            </a:pPr>
            <a:fld id="{84948DD1-5963-4816-BE5A-05BCCCAC15E0}" type="slidenum">
              <a:rPr lang="en-US" smtClean="0"/>
              <a:pPr>
                <a:defRPr/>
              </a:pPr>
              <a:t>8</a:t>
            </a:fld>
            <a:endParaRPr lang="en-US" dirty="0"/>
          </a:p>
        </p:txBody>
      </p:sp>
      <p:sp>
        <p:nvSpPr>
          <p:cNvPr id="8" name="Footer Placeholder 7"/>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36060495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Content Placeholder 21"/>
          <p:cNvGraphicFramePr>
            <a:graphicFrameLocks noGrp="1"/>
          </p:cNvGraphicFramePr>
          <p:nvPr>
            <p:ph type="chart" sz="quarter" idx="12"/>
            <p:extLst>
              <p:ext uri="{D42A27DB-BD31-4B8C-83A1-F6EECF244321}">
                <p14:modId xmlns:p14="http://schemas.microsoft.com/office/powerpoint/2010/main" val="1249192447"/>
              </p:ext>
            </p:extLst>
          </p:nvPr>
        </p:nvGraphicFramePr>
        <p:xfrm>
          <a:off x="586409" y="1311275"/>
          <a:ext cx="8100391" cy="3078163"/>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3"/>
          </p:nvPr>
        </p:nvSpPr>
        <p:spPr/>
        <p:txBody>
          <a:bodyPr/>
          <a:lstStyle/>
          <a:p>
            <a:pPr eaLnBrk="0" hangingPunct="0"/>
            <a:r>
              <a:rPr lang="en-US" dirty="0">
                <a:solidFill>
                  <a:sysClr val="windowText" lastClr="000000"/>
                </a:solidFill>
                <a:ea typeface="Times New Roman" charset="0"/>
                <a:cs typeface="Times New Roman" charset="0"/>
              </a:rPr>
              <a:t>Energy production (Reference case)</a:t>
            </a:r>
          </a:p>
          <a:p>
            <a:pPr eaLnBrk="0" hangingPunct="0"/>
            <a:r>
              <a:rPr lang="en-US" dirty="0">
                <a:solidFill>
                  <a:sysClr val="windowText" lastClr="000000"/>
                </a:solidFill>
                <a:ea typeface="Times New Roman" charset="0"/>
                <a:cs typeface="Times New Roman" charset="0"/>
              </a:rPr>
              <a:t>quadrillion British thermal </a:t>
            </a:r>
            <a:r>
              <a:rPr lang="en-US" dirty="0" smtClean="0">
                <a:solidFill>
                  <a:sysClr val="windowText" lastClr="000000"/>
                </a:solidFill>
                <a:ea typeface="Times New Roman" charset="0"/>
                <a:cs typeface="Times New Roman" charset="0"/>
              </a:rPr>
              <a:t>units</a:t>
            </a:r>
            <a:endParaRPr lang="en-US" dirty="0">
              <a:solidFill>
                <a:sysClr val="windowText" lastClr="000000"/>
              </a:solidFill>
              <a:ea typeface="Times New Roman" charset="0"/>
              <a:cs typeface="Times New Roman" charset="0"/>
            </a:endParaRPr>
          </a:p>
        </p:txBody>
      </p:sp>
      <p:sp>
        <p:nvSpPr>
          <p:cNvPr id="4" name="Title 3"/>
          <p:cNvSpPr>
            <a:spLocks noGrp="1"/>
          </p:cNvSpPr>
          <p:nvPr>
            <p:ph type="title"/>
          </p:nvPr>
        </p:nvSpPr>
        <p:spPr/>
        <p:txBody>
          <a:bodyPr/>
          <a:lstStyle/>
          <a:p>
            <a:pPr>
              <a:tabLst>
                <a:tab pos="44054" algn="l"/>
              </a:tabLst>
            </a:pPr>
            <a:r>
              <a:rPr lang="en-US" dirty="0"/>
              <a:t>United States energy production continues to increase in the Reference case, led by growth in natural gas and renewables</a:t>
            </a:r>
          </a:p>
        </p:txBody>
      </p:sp>
      <p:sp>
        <p:nvSpPr>
          <p:cNvPr id="7" name="Text Placeholder 6"/>
          <p:cNvSpPr>
            <a:spLocks noGrp="1"/>
          </p:cNvSpPr>
          <p:nvPr>
            <p:ph type="body" sz="quarter" idx="18"/>
          </p:nvPr>
        </p:nvSpPr>
        <p:spPr/>
        <p:txBody>
          <a:bodyPr/>
          <a:lstStyle/>
          <a:p>
            <a:r>
              <a:rPr lang="en-US" dirty="0"/>
              <a:t>Source: EIA, Annual Energy Outlook </a:t>
            </a:r>
            <a:r>
              <a:rPr lang="en-US" dirty="0" smtClean="0"/>
              <a:t>2017</a:t>
            </a:r>
            <a:endParaRPr lang="en-US" dirty="0"/>
          </a:p>
        </p:txBody>
      </p:sp>
      <p:sp>
        <p:nvSpPr>
          <p:cNvPr id="6" name="Slide Number Placeholder 5"/>
          <p:cNvSpPr>
            <a:spLocks noGrp="1"/>
          </p:cNvSpPr>
          <p:nvPr>
            <p:ph type="sldNum" sz="quarter" idx="4"/>
          </p:nvPr>
        </p:nvSpPr>
        <p:spPr/>
        <p:txBody>
          <a:bodyPr/>
          <a:lstStyle/>
          <a:p>
            <a:pPr>
              <a:defRPr/>
            </a:pPr>
            <a:fld id="{84948DD1-5963-4816-BE5A-05BCCCAC15E0}" type="slidenum">
              <a:rPr lang="en-US" smtClean="0"/>
              <a:pPr>
                <a:defRPr/>
              </a:pPr>
              <a:t>9</a:t>
            </a:fld>
            <a:endParaRPr lang="en-US" dirty="0"/>
          </a:p>
        </p:txBody>
      </p:sp>
      <p:sp>
        <p:nvSpPr>
          <p:cNvPr id="8" name="Footer Placeholder 7"/>
          <p:cNvSpPr>
            <a:spLocks noGrp="1"/>
          </p:cNvSpPr>
          <p:nvPr>
            <p:ph type="ftr" sz="quarter" idx="19"/>
          </p:nvPr>
        </p:nvSpPr>
        <p:spPr/>
        <p:txBody>
          <a:bodyPr/>
          <a:lstStyle/>
          <a:p>
            <a:pPr>
              <a:defRPr/>
            </a:pPr>
            <a:r>
              <a:rPr lang="en-US" dirty="0" smtClean="0"/>
              <a:t>Adam Sieminski, Johns Hopkins SAIS </a:t>
            </a:r>
          </a:p>
          <a:p>
            <a:pPr>
              <a:defRPr/>
            </a:pPr>
            <a:r>
              <a:rPr lang="en-US" dirty="0" smtClean="0"/>
              <a:t>January 5, 2017</a:t>
            </a:r>
            <a:endParaRPr lang="en-US" dirty="0"/>
          </a:p>
        </p:txBody>
      </p:sp>
    </p:spTree>
    <p:extLst>
      <p:ext uri="{BB962C8B-B14F-4D97-AF65-F5344CB8AC3E}">
        <p14:creationId xmlns:p14="http://schemas.microsoft.com/office/powerpoint/2010/main" val="2825278584"/>
      </p:ext>
    </p:extLst>
  </p:cSld>
  <p:clrMapOvr>
    <a:masterClrMapping/>
  </p:clrMapOvr>
  <p:timing>
    <p:tnLst>
      <p:par>
        <p:cTn id="1" dur="indefinite" restart="never" nodeType="tmRoot"/>
      </p:par>
    </p:tnLst>
  </p:timing>
</p:sld>
</file>

<file path=ppt/theme/theme1.xml><?xml version="1.0" encoding="utf-8"?>
<a:theme xmlns:a="http://schemas.openxmlformats.org/drawingml/2006/main" name="EIA_template_16x9">
  <a:themeElements>
    <a:clrScheme name="EIA">
      <a:dk1>
        <a:srgbClr val="000000"/>
      </a:dk1>
      <a:lt1>
        <a:srgbClr val="FFFFFF"/>
      </a:lt1>
      <a:dk2>
        <a:srgbClr val="003953"/>
      </a:dk2>
      <a:lt2>
        <a:srgbClr val="333333"/>
      </a:lt2>
      <a:accent1>
        <a:srgbClr val="0096D7"/>
      </a:accent1>
      <a:accent2>
        <a:srgbClr val="BD732A"/>
      </a:accent2>
      <a:accent3>
        <a:srgbClr val="5D9732"/>
      </a:accent3>
      <a:accent4>
        <a:srgbClr val="FFC702"/>
      </a:accent4>
      <a:accent5>
        <a:srgbClr val="A33340"/>
      </a:accent5>
      <a:accent6>
        <a:srgbClr val="675005"/>
      </a:accent6>
      <a:hlink>
        <a:srgbClr val="0096D7"/>
      </a:hlink>
      <a:folHlink>
        <a:srgbClr val="5D9732"/>
      </a:folHlink>
    </a:clrScheme>
    <a:fontScheme name="EIA 1">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EIA">
    <a:dk1>
      <a:srgbClr val="000000"/>
    </a:dk1>
    <a:lt1>
      <a:srgbClr val="FFFFFF"/>
    </a:lt1>
    <a:dk2>
      <a:srgbClr val="003953"/>
    </a:dk2>
    <a:lt2>
      <a:srgbClr val="333333"/>
    </a:lt2>
    <a:accent1>
      <a:srgbClr val="0096D7"/>
    </a:accent1>
    <a:accent2>
      <a:srgbClr val="BD732A"/>
    </a:accent2>
    <a:accent3>
      <a:srgbClr val="5D9732"/>
    </a:accent3>
    <a:accent4>
      <a:srgbClr val="FFC702"/>
    </a:accent4>
    <a:accent5>
      <a:srgbClr val="A33340"/>
    </a:accent5>
    <a:accent6>
      <a:srgbClr val="675005"/>
    </a:accent6>
    <a:hlink>
      <a:srgbClr val="0096D7"/>
    </a:hlink>
    <a:folHlink>
      <a:srgbClr val="5D9732"/>
    </a:folHlink>
  </a:clrScheme>
  <a:fontScheme name="EIA 1">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EIA">
    <a:dk1>
      <a:srgbClr val="000000"/>
    </a:dk1>
    <a:lt1>
      <a:srgbClr val="FFFFFF"/>
    </a:lt1>
    <a:dk2>
      <a:srgbClr val="003953"/>
    </a:dk2>
    <a:lt2>
      <a:srgbClr val="333333"/>
    </a:lt2>
    <a:accent1>
      <a:srgbClr val="0096D7"/>
    </a:accent1>
    <a:accent2>
      <a:srgbClr val="BD732A"/>
    </a:accent2>
    <a:accent3>
      <a:srgbClr val="5D9732"/>
    </a:accent3>
    <a:accent4>
      <a:srgbClr val="FFC702"/>
    </a:accent4>
    <a:accent5>
      <a:srgbClr val="A33340"/>
    </a:accent5>
    <a:accent6>
      <a:srgbClr val="675005"/>
    </a:accent6>
    <a:hlink>
      <a:srgbClr val="0096D7"/>
    </a:hlink>
    <a:folHlink>
      <a:srgbClr val="5D9732"/>
    </a:folHlink>
  </a:clrScheme>
  <a:fontScheme name="EIA 1">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EIA">
    <a:dk1>
      <a:srgbClr val="000000"/>
    </a:dk1>
    <a:lt1>
      <a:srgbClr val="FFFFFF"/>
    </a:lt1>
    <a:dk2>
      <a:srgbClr val="003953"/>
    </a:dk2>
    <a:lt2>
      <a:srgbClr val="333333"/>
    </a:lt2>
    <a:accent1>
      <a:srgbClr val="0096D7"/>
    </a:accent1>
    <a:accent2>
      <a:srgbClr val="BD732A"/>
    </a:accent2>
    <a:accent3>
      <a:srgbClr val="5D9732"/>
    </a:accent3>
    <a:accent4>
      <a:srgbClr val="FFC702"/>
    </a:accent4>
    <a:accent5>
      <a:srgbClr val="A33340"/>
    </a:accent5>
    <a:accent6>
      <a:srgbClr val="675005"/>
    </a:accent6>
    <a:hlink>
      <a:srgbClr val="0096D7"/>
    </a:hlink>
    <a:folHlink>
      <a:srgbClr val="5D9732"/>
    </a:folHlink>
  </a:clrScheme>
  <a:fontScheme name="EIA 1">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EIA">
    <a:dk1>
      <a:srgbClr val="000000"/>
    </a:dk1>
    <a:lt1>
      <a:srgbClr val="FFFFFF"/>
    </a:lt1>
    <a:dk2>
      <a:srgbClr val="003953"/>
    </a:dk2>
    <a:lt2>
      <a:srgbClr val="333333"/>
    </a:lt2>
    <a:accent1>
      <a:srgbClr val="0096D7"/>
    </a:accent1>
    <a:accent2>
      <a:srgbClr val="BD732A"/>
    </a:accent2>
    <a:accent3>
      <a:srgbClr val="5D9732"/>
    </a:accent3>
    <a:accent4>
      <a:srgbClr val="FFC702"/>
    </a:accent4>
    <a:accent5>
      <a:srgbClr val="A33340"/>
    </a:accent5>
    <a:accent6>
      <a:srgbClr val="675005"/>
    </a:accent6>
    <a:hlink>
      <a:srgbClr val="0096D7"/>
    </a:hlink>
    <a:folHlink>
      <a:srgbClr val="5D9732"/>
    </a:folHlink>
  </a:clrScheme>
  <a:fontScheme name="EIA 1">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EIA">
    <a:dk1>
      <a:srgbClr val="000000"/>
    </a:dk1>
    <a:lt1>
      <a:srgbClr val="FFFFFF"/>
    </a:lt1>
    <a:dk2>
      <a:srgbClr val="003953"/>
    </a:dk2>
    <a:lt2>
      <a:srgbClr val="333333"/>
    </a:lt2>
    <a:accent1>
      <a:srgbClr val="0096D7"/>
    </a:accent1>
    <a:accent2>
      <a:srgbClr val="BD732A"/>
    </a:accent2>
    <a:accent3>
      <a:srgbClr val="5D9732"/>
    </a:accent3>
    <a:accent4>
      <a:srgbClr val="FFC702"/>
    </a:accent4>
    <a:accent5>
      <a:srgbClr val="A33340"/>
    </a:accent5>
    <a:accent6>
      <a:srgbClr val="675005"/>
    </a:accent6>
    <a:hlink>
      <a:srgbClr val="0096D7"/>
    </a:hlink>
    <a:folHlink>
      <a:srgbClr val="5D9732"/>
    </a:folHlink>
  </a:clrScheme>
  <a:fontScheme name="EIA 1">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EIA">
    <a:dk1>
      <a:srgbClr val="000000"/>
    </a:dk1>
    <a:lt1>
      <a:srgbClr val="FFFFFF"/>
    </a:lt1>
    <a:dk2>
      <a:srgbClr val="003953"/>
    </a:dk2>
    <a:lt2>
      <a:srgbClr val="333333"/>
    </a:lt2>
    <a:accent1>
      <a:srgbClr val="0096D7"/>
    </a:accent1>
    <a:accent2>
      <a:srgbClr val="BD732A"/>
    </a:accent2>
    <a:accent3>
      <a:srgbClr val="5D9732"/>
    </a:accent3>
    <a:accent4>
      <a:srgbClr val="FFC702"/>
    </a:accent4>
    <a:accent5>
      <a:srgbClr val="A33340"/>
    </a:accent5>
    <a:accent6>
      <a:srgbClr val="675005"/>
    </a:accent6>
    <a:hlink>
      <a:srgbClr val="0096D7"/>
    </a:hlink>
    <a:folHlink>
      <a:srgbClr val="5D973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EIA">
    <a:dk1>
      <a:srgbClr val="000000"/>
    </a:dk1>
    <a:lt1>
      <a:srgbClr val="FFFFFF"/>
    </a:lt1>
    <a:dk2>
      <a:srgbClr val="003953"/>
    </a:dk2>
    <a:lt2>
      <a:srgbClr val="333333"/>
    </a:lt2>
    <a:accent1>
      <a:srgbClr val="0096D7"/>
    </a:accent1>
    <a:accent2>
      <a:srgbClr val="BD732A"/>
    </a:accent2>
    <a:accent3>
      <a:srgbClr val="5D9732"/>
    </a:accent3>
    <a:accent4>
      <a:srgbClr val="FFC702"/>
    </a:accent4>
    <a:accent5>
      <a:srgbClr val="A33340"/>
    </a:accent5>
    <a:accent6>
      <a:srgbClr val="675005"/>
    </a:accent6>
    <a:hlink>
      <a:srgbClr val="0096D7"/>
    </a:hlink>
    <a:folHlink>
      <a:srgbClr val="5D973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EIA_template_16x9</Template>
  <TotalTime>1330</TotalTime>
  <Words>3106</Words>
  <Application>Microsoft Office PowerPoint</Application>
  <PresentationFormat>On-screen Show (16:9)</PresentationFormat>
  <Paragraphs>865</Paragraphs>
  <Slides>40</Slides>
  <Notes>40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Rod</vt:lpstr>
      <vt:lpstr>Times New Roman</vt:lpstr>
      <vt:lpstr>EIA_template_16x9</vt:lpstr>
      <vt:lpstr>Annual Energy Outlook 2017</vt:lpstr>
      <vt:lpstr>Key takeaways from AEO2017</vt:lpstr>
      <vt:lpstr>Key takeaways from AEO2017 (continued)</vt:lpstr>
      <vt:lpstr>Overview</vt:lpstr>
      <vt:lpstr>AEO2017 includes side cases with different assumptions of macroeconomic growth, world oil prices, technological progress, and energy policies</vt:lpstr>
      <vt:lpstr>Energy consumption varies minimally across all AEO cases, bounded by the High and Low Economic Growth cases </vt:lpstr>
      <vt:lpstr>Domestic energy consumption remains relatively flat in the Reference case, but the fuel mix changes significantly</vt:lpstr>
      <vt:lpstr>Energy production ranges from nearly flat in the Low Oil and Gas Resource and Technology case, to continued growth in the High Resource and Technology case</vt:lpstr>
      <vt:lpstr>United States energy production continues to increase in the Reference case, led by growth in natural gas and renewables</vt:lpstr>
      <vt:lpstr>The United States becomes a net energy exporter in most cases as petroleum liquid imports fall and natural gas exports rise </vt:lpstr>
      <vt:lpstr>The United States becomes a net energy exporter in the Reference case projections as natural gas exports increase and petroleum imports decrease</vt:lpstr>
      <vt:lpstr>Energy related carbon dioxide emissions decline in most AEO cases, with the highest emissions projected in the No Clean Power Plan case</vt:lpstr>
      <vt:lpstr>Reference case energy-related carbon dioxide emissions fall, but at a slower rate than in the recent past</vt:lpstr>
      <vt:lpstr>Although population and economic output per capita are assumed to continue rising, energy intensity and carbon intensity are projected to continue falling in the Reference case</vt:lpstr>
      <vt:lpstr>Petroleum and other liquids</vt:lpstr>
      <vt:lpstr>Reference case oil prices and production rise from current levels, price paths and production levels in the side cases are very different from those in the Reference case</vt:lpstr>
      <vt:lpstr>Tight oil dominates U.S. production in the Reference case, but other types of oil production continue to yield significant volumes</vt:lpstr>
      <vt:lpstr>In the High Oil Price and the High Oil and Gas Resource and Technology cases, the United States becomes a net petroleum exporter</vt:lpstr>
      <vt:lpstr>Average light-duty fuel economy improves in the Reference case, even as the share of light-duty trucks increases </vt:lpstr>
      <vt:lpstr>With the second phase of fuel efficiency regulations, medium- and heavy-duty vehicle energy consumption declines over 2027-33 despite continued growth in miles traveled </vt:lpstr>
      <vt:lpstr>Transportation energy use declines between 2018 and 2034 in the Reference case, driven by improvements in fuel economy</vt:lpstr>
      <vt:lpstr>Natural gas</vt:lpstr>
      <vt:lpstr>U.S. dry natural gas production is the result of continued development of shale gas and tight oil plays, alternative assumptions cause significant differences</vt:lpstr>
      <vt:lpstr>Increasing demand from industrial and electric power markets drive rising domestic consumption of natural gas in the Reference case</vt:lpstr>
      <vt:lpstr>Increased natural gas trade is dominated by liquefied natural gas exports in the Reference case</vt:lpstr>
      <vt:lpstr>U.S. LNG export levels vary across cases and reflect both the level of global demand, as well as by the difference between domestic and global natural gas prices</vt:lpstr>
      <vt:lpstr>Future domestic natural gas prices depend on both domestic resource availability and world energy prices</vt:lpstr>
      <vt:lpstr>Electricity</vt:lpstr>
      <vt:lpstr>Electricity use continues to increase, but the rate of growth remains lower than historic averages in the Reference case</vt:lpstr>
      <vt:lpstr>Fuel prices and current laws and regulations drive growing shares of renewables and natural gas in the electricity generation mix as coal’s share declines over time in the Reference case</vt:lpstr>
      <vt:lpstr>Natural gas resource availability affects prices and plays a critical role in determining the mix of coal, natural gas, and renewable generation</vt:lpstr>
      <vt:lpstr>Lower capital costs and the availability of tax credits boost near-term wind additions and sustain solar additions; whereas coal-fired unit retirements in the Reference case are driven by low natural gas prices and the Clean Power Plan</vt:lpstr>
      <vt:lpstr>Assumptions about license renewals in AEO2017 increase nuclear retirements, leading to net nuclear capacity decreases </vt:lpstr>
      <vt:lpstr>Coal production decreases, primarily in the Western region</vt:lpstr>
      <vt:lpstr>Buildings and industrial</vt:lpstr>
      <vt:lpstr>Energy consumption decreases for most major end uses in the residential and commercial sectors with improved equipment efficiency and standards in the Reference case </vt:lpstr>
      <vt:lpstr>Per-household electricity use continues to decline in the Reference case led by efficiency improvements in lighting, cooling, and refrigeration </vt:lpstr>
      <vt:lpstr>Industrial energy consumption grows in all cases, but is higher in the High Oil Price case and the High Economic Growth cases over most of the projection </vt:lpstr>
      <vt:lpstr>Industrial sector energy consumption growth in the Reference case is led by increases in petroleum and natural gas consumption</vt:lpstr>
      <vt:lpstr>For more information</vt:lpstr>
    </vt:vector>
  </TitlesOfParts>
  <Company>EIA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AEO2017 Rollout Presentation</dc:title>
  <dc:creator>LaRose, Angelina</dc:creator>
  <cp:keywords>EIA, AEO,</cp:keywords>
  <cp:lastModifiedBy>Gilchrist, Laverne</cp:lastModifiedBy>
  <cp:revision>164</cp:revision>
  <cp:lastPrinted>2017-01-04T21:12:50Z</cp:lastPrinted>
  <dcterms:created xsi:type="dcterms:W3CDTF">2016-12-19T21:58:04Z</dcterms:created>
  <dcterms:modified xsi:type="dcterms:W3CDTF">2017-01-05T14:15:07Z</dcterms:modified>
</cp:coreProperties>
</file>